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48.xml" ContentType="application/vnd.openxmlformats-officedocument.presentationml.slide+xml"/>
  <Override PartName="/ppt/presentation.xml" ContentType="application/vnd.openxmlformats-officedocument.presentationml.presentation.main+xml"/>
  <Override PartName="/ppt/notesSlides/notesSlide32.xml" ContentType="application/vnd.openxmlformats-officedocument.presentationml.notesSl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authors.xml" ContentType="application/vnd.ms-powerpoint.authors+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951" r:id="rId1"/>
    <p:sldMasterId id="2147486899" r:id="rId2"/>
    <p:sldMasterId id="2147486843" r:id="rId3"/>
    <p:sldMasterId id="2147486871" r:id="rId4"/>
    <p:sldMasterId id="2147483660" r:id="rId5"/>
    <p:sldMasterId id="2147486923" r:id="rId6"/>
    <p:sldMasterId id="2147483747" r:id="rId7"/>
    <p:sldMasterId id="2147486975" r:id="rId8"/>
  </p:sldMasterIdLst>
  <p:notesMasterIdLst>
    <p:notesMasterId r:id="rId64"/>
  </p:notesMasterIdLst>
  <p:sldIdLst>
    <p:sldId id="2147481238" r:id="rId9"/>
    <p:sldId id="2147481085" r:id="rId10"/>
    <p:sldId id="2147481290" r:id="rId11"/>
    <p:sldId id="2147481298" r:id="rId12"/>
    <p:sldId id="2147481267" r:id="rId13"/>
    <p:sldId id="2147481296" r:id="rId14"/>
    <p:sldId id="2147481268" r:id="rId15"/>
    <p:sldId id="2147481269" r:id="rId16"/>
    <p:sldId id="2147481270" r:id="rId17"/>
    <p:sldId id="263" r:id="rId18"/>
    <p:sldId id="2147481292" r:id="rId19"/>
    <p:sldId id="2147481229" r:id="rId20"/>
    <p:sldId id="2147480301" r:id="rId21"/>
    <p:sldId id="2147480540" r:id="rId22"/>
    <p:sldId id="2147481251" r:id="rId23"/>
    <p:sldId id="2147481295" r:id="rId24"/>
    <p:sldId id="2147481252" r:id="rId25"/>
    <p:sldId id="2147481253" r:id="rId26"/>
    <p:sldId id="2147481254" r:id="rId27"/>
    <p:sldId id="2147481125" r:id="rId28"/>
    <p:sldId id="2147481294" r:id="rId29"/>
    <p:sldId id="2147481234" r:id="rId30"/>
    <p:sldId id="2147481255" r:id="rId31"/>
    <p:sldId id="2147481257" r:id="rId32"/>
    <p:sldId id="2147481128" r:id="rId33"/>
    <p:sldId id="2147481291" r:id="rId34"/>
    <p:sldId id="2147481258" r:id="rId35"/>
    <p:sldId id="2147481259" r:id="rId36"/>
    <p:sldId id="2147481260" r:id="rId37"/>
    <p:sldId id="2147481133" r:id="rId38"/>
    <p:sldId id="2147481300" r:id="rId39"/>
    <p:sldId id="2147481261" r:id="rId40"/>
    <p:sldId id="2147481262" r:id="rId41"/>
    <p:sldId id="2147481285" r:id="rId42"/>
    <p:sldId id="2147481281" r:id="rId43"/>
    <p:sldId id="2147481297" r:id="rId44"/>
    <p:sldId id="2147481264" r:id="rId45"/>
    <p:sldId id="2147481265" r:id="rId46"/>
    <p:sldId id="2147481266" r:id="rId47"/>
    <p:sldId id="2147481287" r:id="rId48"/>
    <p:sldId id="2147481228" r:id="rId49"/>
    <p:sldId id="2147481271" r:id="rId50"/>
    <p:sldId id="2147481230" r:id="rId51"/>
    <p:sldId id="2147481272" r:id="rId52"/>
    <p:sldId id="2147481273" r:id="rId53"/>
    <p:sldId id="2147481242" r:id="rId54"/>
    <p:sldId id="2147481280" r:id="rId55"/>
    <p:sldId id="2147481245" r:id="rId56"/>
    <p:sldId id="2147481274" r:id="rId57"/>
    <p:sldId id="2147481247" r:id="rId58"/>
    <p:sldId id="2147481275" r:id="rId59"/>
    <p:sldId id="2147481250" r:id="rId60"/>
    <p:sldId id="2147481276" r:id="rId61"/>
    <p:sldId id="2147481277" r:id="rId62"/>
    <p:sldId id="214748022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ncipal" id="{44514648-AFC2-47EB-AC48-90AE4D1BB2E3}">
          <p14:sldIdLst>
            <p14:sldId id="2147481238"/>
            <p14:sldId id="2147481085"/>
            <p14:sldId id="2147481290"/>
            <p14:sldId id="2147481298"/>
          </p14:sldIdLst>
        </p14:section>
        <p14:section name="L'IA pour les cadres" id="{C0336A8E-E26E-4F1F-A1CA-510F49EFB40B}">
          <p14:sldIdLst>
            <p14:sldId id="2147481267"/>
            <p14:sldId id="2147481296"/>
            <p14:sldId id="2147481268"/>
            <p14:sldId id="2147481269"/>
            <p14:sldId id="2147481270"/>
          </p14:sldIdLst>
        </p14:section>
        <p14:section name="L'IA pour les RH" id="{5C207AC1-04E4-41A8-9213-CA0E06D643AF}">
          <p14:sldIdLst>
            <p14:sldId id="263"/>
            <p14:sldId id="2147481292"/>
            <p14:sldId id="2147481229"/>
            <p14:sldId id="2147480301"/>
            <p14:sldId id="2147480540"/>
          </p14:sldIdLst>
        </p14:section>
        <p14:section name="L'IA pour les opérations" id="{337D356C-7522-43B6-AC19-2EF818BCD895}">
          <p14:sldIdLst>
            <p14:sldId id="2147481251"/>
            <p14:sldId id="2147481295"/>
            <p14:sldId id="2147481252"/>
            <p14:sldId id="2147481253"/>
            <p14:sldId id="2147481254"/>
          </p14:sldIdLst>
        </p14:section>
        <p14:section name="L'IA pour les ventes" id="{D88AD028-F4D9-422F-A0B9-FF6948D617F8}">
          <p14:sldIdLst>
            <p14:sldId id="2147481125"/>
            <p14:sldId id="2147481294"/>
            <p14:sldId id="2147481234"/>
            <p14:sldId id="2147481255"/>
            <p14:sldId id="2147481257"/>
          </p14:sldIdLst>
        </p14:section>
        <p14:section name="L'IA pour le marketing" id="{8D5FE4BF-C205-4B00-911C-733BE6EABD33}">
          <p14:sldIdLst>
            <p14:sldId id="2147481128"/>
            <p14:sldId id="2147481291"/>
            <p14:sldId id="2147481258"/>
            <p14:sldId id="2147481259"/>
            <p14:sldId id="2147481260"/>
          </p14:sldIdLst>
        </p14:section>
        <p14:section name="L'IA pour la finance" id="{6C097A5B-E18B-4ED8-B8C0-9A7ED3A0F021}">
          <p14:sldIdLst>
            <p14:sldId id="2147481133"/>
            <p14:sldId id="2147481300"/>
            <p14:sldId id="2147481261"/>
            <p14:sldId id="2147481262"/>
            <p14:sldId id="2147481285"/>
          </p14:sldIdLst>
        </p14:section>
        <p14:section name="L'IA pour l'informatique" id="{99EE9618-1BCB-498B-BD6F-585A1C408961}">
          <p14:sldIdLst>
            <p14:sldId id="2147481281"/>
            <p14:sldId id="2147481297"/>
            <p14:sldId id="2147481264"/>
            <p14:sldId id="2147481265"/>
            <p14:sldId id="2147481266"/>
          </p14:sldIdLst>
        </p14:section>
        <p14:section name="Utilisation par application" id="{062AD3C5-06C8-4ADC-9E1D-FD8019E26066}">
          <p14:sldIdLst>
            <p14:sldId id="2147481287"/>
            <p14:sldId id="2147481228"/>
            <p14:sldId id="2147481271"/>
            <p14:sldId id="2147481230"/>
            <p14:sldId id="2147481272"/>
            <p14:sldId id="2147481273"/>
            <p14:sldId id="2147481242"/>
            <p14:sldId id="2147481280"/>
            <p14:sldId id="2147481245"/>
            <p14:sldId id="2147481274"/>
            <p14:sldId id="2147481247"/>
            <p14:sldId id="2147481275"/>
            <p14:sldId id="2147481250"/>
            <p14:sldId id="2147481276"/>
            <p14:sldId id="2147481277"/>
            <p14:sldId id="214748022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FD0312-86BD-24E5-ACF2-DFD034FB0A24}" name="Steve Halperin (DAVES ASSOCIATES)" initials="SH" userId="S::v-sthalperin@microsoft.com::04a18b7f-2d92-4c69-b378-e604a53cd536" providerId="AD"/>
  <p188:author id="{2B8C641D-87BF-FB0C-AC85-E59E7F0828EE}" name="Melissa Jassir" initials="MJ" userId="S::mejassir@microsoft.com::71a9fc89-e769-447e-9bcd-3dccb50b5b2b" providerId="AD"/>
  <p188:author id="{7065D22C-2D37-1CEA-9BC0-578195C57434}" name="Connie Welsh" initials="CW" userId="S::cowelsh@microsoft.com::fc8995c5-1229-424a-b317-67f5e4b8987d" providerId="AD"/>
  <p188:author id="{46AB482D-5595-1154-43BC-A510D4B1EB8A}" name="Kevin Sherman" initials="KS" userId="S::kesher@microsoft.com::11537481-18d7-46c1-b715-48cd13b95958" providerId="AD"/>
  <p188:author id="{389A7530-B993-F476-BCF9-D93AAE38B9D5}" name="Christine Wollin" initials="CW" userId="S::christine.wollin_unifyconsulting.com#ext#@microsoft.onmicrosoft.com::fdd9009e-bc19-4263-be6b-efe5f099111d" providerId="AD"/>
  <p188:author id="{42827239-A550-492D-1576-CE1DCACE4914}" name="Daryl Schaal" initials="DS" userId="S::v-darsch@microsoft.com::a951ecaa-969a-4477-a8c9-df0dfa026182" providerId="AD"/>
  <p188:author id="{738BA68B-CFE6-56D8-04E4-52398B7D52EB}" name="Christine Wollin (Unify Consulting LLC)" initials="CL" userId="S::v-chwollin@microsoft.com::143ca00e-dd8a-4e0b-a98c-bceb622960bd" providerId="AD"/>
  <p188:author id="{F2709498-A04C-E0B7-6180-202D121EF24A}" name="Mike Bennett" initials="MB" userId="S::mibennet@microsoft.com::5407ebdc-0b12-45bd-bd0c-572d036e4581" providerId="AD"/>
  <p188:author id="{1D6AE3C9-7784-4639-6B30-49D97DB97BFD}" name="Michelle Gilbert (SHE/HER)" initials="M(" userId="S::migilber@microsoft.com::bbb37cf5-0261-4ff8-8945-04e3d1a26849" providerId="AD"/>
  <p188:author id="{69BEC3DF-4BCF-1C02-A4E1-2FCE865F505C}" name="Cynthia Johnson" initials="CJ" userId="S::cyjohnso@microsoft.com::bc2f0021-774b-4fb2-9d55-c3348f4105f5" providerId="AD"/>
  <p188:author id="{FF727BEE-10E8-8830-F3EB-01B2BE234F1C}" name="Staci Mildenberger" initials="SM" userId="S::stmilden@microsoft.com::1e3a07e5-21f3-4446-bfcc-6cb46c33632c" providerId="AD"/>
  <p188:author id="{4B9284EF-ADC3-F952-7A16-9EDB86F88ECC}" name="Stephanie Torres" initials="ST" userId="S::stetorres@microsoft.com::150e178f-6f80-448b-a4ef-17d8d06c02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EBFA"/>
    <a:srgbClr val="D59ED7"/>
    <a:srgbClr val="8DC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0ECCDA-33FD-4ED5-AD2A-E9246E1CA5AE}" v="1" dt="2023-12-04T10:52:06.234"/>
    <p1510:client id="{D300E983-C737-CCF4-6724-C176C1BBBB20}" v="938" dt="2023-12-04T11:53:39.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p:restoredTop sz="94672"/>
  </p:normalViewPr>
  <p:slideViewPr>
    <p:cSldViewPr snapToGrid="0">
      <p:cViewPr varScale="1">
        <p:scale>
          <a:sx n="105" d="100"/>
          <a:sy n="105" d="100"/>
        </p:scale>
        <p:origin x="19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73"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7C29A3-C04C-42D6-A074-CCA217A9D5AE}" type="datetimeFigureOut">
              <a:t>08/12/2023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51593-9580-4FDD-9A43-3AD3280ED2DC}" type="slidenum">
              <a:t>‹N°›</a:t>
            </a:fld>
            <a:endParaRPr lang="en-US"/>
          </a:p>
        </p:txBody>
      </p:sp>
    </p:spTree>
    <p:extLst>
      <p:ext uri="{BB962C8B-B14F-4D97-AF65-F5344CB8AC3E}">
        <p14:creationId xmlns:p14="http://schemas.microsoft.com/office/powerpoint/2010/main" val="412423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sz="1100" b="0" i="0" u="none" strike="noStrike" dirty="0">
                <a:solidFill>
                  <a:srgbClr val="000000"/>
                </a:solidFill>
                <a:effectLst/>
                <a:latin typeface="Calibri" panose="020F0502020204030204" pitchFamily="34" charset="0"/>
              </a:rPr>
              <a:t>D'après nos recherches, 64 % des salariés ne disposent pas de suffisamment de temps ou d'énergie pour faire leur travail. </a:t>
            </a:r>
            <a:r>
              <a:rPr lang="fr-FR" sz="1100" b="0" i="0" dirty="0">
                <a:solidFill>
                  <a:srgbClr val="000000"/>
                </a:solidFill>
                <a:effectLst/>
                <a:latin typeface="Calibri" panose="020F0502020204030204" pitchFamily="34" charset="0"/>
              </a:rPr>
              <a:t>​</a:t>
            </a:r>
          </a:p>
          <a:p>
            <a:pPr algn="l" rtl="0" fontAlgn="base"/>
            <a:endParaRPr lang="en-US" sz="1100" b="0" i="0" dirty="0">
              <a:solidFill>
                <a:srgbClr val="000000"/>
              </a:solidFill>
              <a:effectLst/>
              <a:latin typeface="Calibri" panose="020F0502020204030204" pitchFamily="34" charset="0"/>
            </a:endParaRPr>
          </a:p>
          <a:p>
            <a:r>
              <a:rPr lang="fr-FR" sz="1100" dirty="0"/>
              <a:t>Au cours des dernières années, le rythme et le volume de travail n'ont cessé d'augmenter. Lors d'une journée de travail type, nos utilisateurs les plus intensifs font 18 recherches sur les éléments dont ils ont besoin, reçoivent plus de 250 e-mails dans Outlook et envoient ou lisent près de 150 messages dans Teams.</a:t>
            </a:r>
            <a:br>
              <a:rPr lang="fr-FR" sz="1100" dirty="0">
                <a:cs typeface="+mn-lt"/>
              </a:rPr>
            </a:br>
            <a:r>
              <a:rPr lang="fr-FR" sz="1100" dirty="0"/>
              <a:t>1 Dans le monde, les utilisateurs de Teams organisent trois fois plus de réunions chaque semaine qu'en 2020.</a:t>
            </a:r>
            <a:br>
              <a:rPr lang="fr-FR" sz="1100" dirty="0">
                <a:cs typeface="+mn-lt"/>
              </a:rPr>
            </a:br>
            <a:r>
              <a:rPr lang="fr-FR" sz="1100" dirty="0"/>
              <a:t>2 Et sur Windows, certaines personnes utilisent 11 applications en une seule journée pour effectuer leur travail.</a:t>
            </a:r>
          </a:p>
          <a:p>
            <a:endParaRPr lang="en-US" sz="1100" dirty="0"/>
          </a:p>
          <a:p>
            <a:pPr algn="l"/>
            <a:r>
              <a:rPr lang="fr-FR" sz="1100" b="0" i="0" baseline="30000" dirty="0">
                <a:solidFill>
                  <a:srgbClr val="000000"/>
                </a:solidFill>
                <a:effectLst/>
                <a:latin typeface="Segoe UI" panose="020B0502040204020203" pitchFamily="34" charset="0"/>
              </a:rPr>
              <a:t>1</a:t>
            </a:r>
            <a:r>
              <a:rPr lang="fr-FR" sz="1100" b="0" i="0" dirty="0">
                <a:solidFill>
                  <a:srgbClr val="000000"/>
                </a:solidFill>
                <a:effectLst/>
                <a:latin typeface="Segoe UI" panose="020B0502040204020203" pitchFamily="34" charset="0"/>
              </a:rPr>
              <a:t> </a:t>
            </a:r>
            <a:r>
              <a:rPr lang="fr-FR" sz="1100" b="0" i="1" dirty="0">
                <a:solidFill>
                  <a:srgbClr val="000000"/>
                </a:solidFill>
                <a:effectLst/>
                <a:latin typeface="Segoe UI" panose="020B0502040204020203" pitchFamily="34" charset="0"/>
              </a:rPr>
              <a:t>Ces données représentent les 20 % d'utilisateurs les plus intensifs en volume de recherches sur les services M365, e-mails reçus et messages de chat envoyés et lus dans Teams, respectivement</a:t>
            </a:r>
            <a:r>
              <a:rPr lang="fr-FR" sz="1100" b="0" i="0" dirty="0">
                <a:solidFill>
                  <a:srgbClr val="000000"/>
                </a:solidFill>
                <a:effectLst/>
                <a:latin typeface="Segoe UI" panose="020B0502040204020203" pitchFamily="34" charset="0"/>
              </a:rPr>
              <a:t> </a:t>
            </a:r>
          </a:p>
          <a:p>
            <a:pPr algn="l"/>
            <a:r>
              <a:rPr lang="fr-FR" sz="1100" b="0" i="1" baseline="30000" dirty="0">
                <a:solidFill>
                  <a:srgbClr val="000000"/>
                </a:solidFill>
                <a:effectLst/>
                <a:latin typeface="Segoe UI" panose="020B0502040204020203" pitchFamily="34" charset="0"/>
              </a:rPr>
              <a:t>2</a:t>
            </a:r>
            <a:r>
              <a:rPr lang="fr-FR" sz="1100" b="0" i="1" dirty="0">
                <a:solidFill>
                  <a:srgbClr val="000000"/>
                </a:solidFill>
                <a:effectLst/>
                <a:latin typeface="Segoe UI" panose="020B0502040204020203" pitchFamily="34" charset="0"/>
              </a:rPr>
              <a:t> Rapport annuel Microsoft Work Trend Index 2023</a:t>
            </a:r>
          </a:p>
          <a:p>
            <a:pPr algn="l" rtl="0" fontAlgn="base"/>
            <a:endParaRPr lang="en-US" sz="1100" b="0" i="0" dirty="0">
              <a:solidFill>
                <a:srgbClr val="444444"/>
              </a:solidFill>
              <a:effectLst/>
              <a:latin typeface="Calibri" panose="020F0502020204030204" pitchFamily="34" charset="0"/>
            </a:endParaRPr>
          </a:p>
          <a:p>
            <a:pPr algn="l" rtl="0" fontAlgn="base"/>
            <a:r>
              <a:rPr lang="fr-FR" sz="1100" b="0" i="0" u="none" strike="noStrike" dirty="0">
                <a:solidFill>
                  <a:srgbClr val="000000"/>
                </a:solidFill>
                <a:effectLst/>
                <a:latin typeface="Calibri" panose="020F0502020204030204" pitchFamily="34" charset="0"/>
              </a:rPr>
              <a:t> </a:t>
            </a:r>
            <a:r>
              <a:rPr lang="fr-FR" sz="1100" b="0" i="0" dirty="0">
                <a:solidFill>
                  <a:srgbClr val="000000"/>
                </a:solidFill>
                <a:effectLst/>
                <a:latin typeface="Calibri" panose="020F0502020204030204" pitchFamily="34" charset="0"/>
              </a:rPr>
              <a:t>​</a:t>
            </a:r>
          </a:p>
          <a:p>
            <a:pPr algn="l" rtl="0" fontAlgn="base"/>
            <a:r>
              <a:rPr lang="fr-FR" sz="1100" b="0" i="0" u="none" strike="noStrike" dirty="0">
                <a:solidFill>
                  <a:srgbClr val="000000"/>
                </a:solidFill>
                <a:effectLst/>
                <a:latin typeface="Calibri" panose="020F0502020204030204" pitchFamily="34" charset="0"/>
              </a:rPr>
              <a:t>Et les principales causes de ce manque de temps et d'énergie tiennent à la recherche d'informations et à la participation à des réunions inefficaces. </a:t>
            </a:r>
            <a:r>
              <a:rPr lang="fr-FR" sz="1100" b="0" i="0" dirty="0">
                <a:solidFill>
                  <a:srgbClr val="000000"/>
                </a:solidFill>
                <a:effectLst/>
                <a:latin typeface="Calibri" panose="020F0502020204030204" pitchFamily="34" charset="0"/>
              </a:rPr>
              <a:t>​</a:t>
            </a:r>
          </a:p>
          <a:p>
            <a:pPr algn="l" rtl="0" fontAlgn="base"/>
            <a:r>
              <a:rPr lang="fr-FR" sz="1100" b="0" i="0" u="none" strike="noStrike" dirty="0">
                <a:solidFill>
                  <a:srgbClr val="000000"/>
                </a:solidFill>
                <a:effectLst/>
                <a:latin typeface="Calibri" panose="020F0502020204030204" pitchFamily="34" charset="0"/>
              </a:rPr>
              <a:t>Les employés déclarent consacrer près de 60 % de leur temps à la communication et à la coordination, ce qui laisse seulement 40 % du temps pour la création, la réflexion approfondie et la collaboration. </a:t>
            </a:r>
            <a:r>
              <a:rPr lang="fr-FR" sz="1100" b="0" i="0" dirty="0">
                <a:solidFill>
                  <a:srgbClr val="000000"/>
                </a:solidFill>
                <a:effectLst/>
                <a:latin typeface="Calibri" panose="020F0502020204030204" pitchFamily="34" charset="0"/>
              </a:rPr>
              <a:t>​</a:t>
            </a:r>
          </a:p>
          <a:p>
            <a:pPr algn="l" rtl="0" fontAlgn="base"/>
            <a:r>
              <a:rPr lang="fr-FR" sz="1100" b="0" i="0" u="none" strike="noStrike" dirty="0">
                <a:solidFill>
                  <a:srgbClr val="000000"/>
                </a:solidFill>
                <a:effectLst/>
                <a:latin typeface="Calibri" panose="020F0502020204030204" pitchFamily="34" charset="0"/>
              </a:rPr>
              <a:t> </a:t>
            </a:r>
            <a:r>
              <a:rPr lang="fr-FR" sz="1100" b="0" i="0" dirty="0">
                <a:solidFill>
                  <a:srgbClr val="000000"/>
                </a:solidFill>
                <a:effectLst/>
                <a:latin typeface="Calibri" panose="020F0502020204030204" pitchFamily="34" charset="0"/>
              </a:rPr>
              <a:t>​</a:t>
            </a:r>
          </a:p>
          <a:p>
            <a:pPr algn="l" rtl="0" fontAlgn="base"/>
            <a:r>
              <a:rPr lang="fr-FR" sz="1100" b="0" i="0" u="none" strike="noStrike" dirty="0">
                <a:solidFill>
                  <a:srgbClr val="000000"/>
                </a:solidFill>
                <a:effectLst/>
                <a:latin typeface="Calibri" panose="020F0502020204030204" pitchFamily="34" charset="0"/>
              </a:rPr>
              <a:t>Le volume de données, d'e-mails et de conversations a dépassé notre capacité à tout traiter. Nous appelons cela la dette numérique.</a:t>
            </a:r>
            <a:r>
              <a:rPr lang="fr-FR" sz="1100" b="0" i="0" dirty="0">
                <a:solidFill>
                  <a:srgbClr val="000000"/>
                </a:solidFill>
                <a:effectLst/>
                <a:latin typeface="Calibri" panose="020F0502020204030204" pitchFamily="34" charset="0"/>
              </a:rPr>
              <a:t> </a:t>
            </a:r>
          </a:p>
          <a:p>
            <a:pPr algn="l" rtl="0" fontAlgn="base"/>
            <a:r>
              <a:rPr lang="fr-FR" sz="1100" b="0" i="0" u="none" strike="noStrike" dirty="0">
                <a:solidFill>
                  <a:srgbClr val="000000"/>
                </a:solidFill>
                <a:effectLst/>
                <a:latin typeface="Calibri" panose="020F0502020204030204" pitchFamily="34" charset="0"/>
              </a:rPr>
              <a:t> </a:t>
            </a:r>
            <a:r>
              <a:rPr lang="fr-FR" sz="1100" b="0" i="0" dirty="0">
                <a:solidFill>
                  <a:srgbClr val="000000"/>
                </a:solidFill>
                <a:effectLst/>
                <a:latin typeface="Calibri" panose="020F0502020204030204" pitchFamily="34" charset="0"/>
              </a:rPr>
              <a:t>​</a:t>
            </a:r>
          </a:p>
          <a:p>
            <a:pPr algn="l" rtl="0" fontAlgn="base"/>
            <a:r>
              <a:rPr lang="fr-FR" sz="1100" b="0" i="0" u="none" strike="noStrike" dirty="0">
                <a:solidFill>
                  <a:srgbClr val="000000"/>
                </a:solidFill>
                <a:effectLst/>
                <a:latin typeface="Calibri" panose="020F0502020204030204" pitchFamily="34" charset="0"/>
              </a:rPr>
              <a:t>Chaque minute passée à gérer cette dette numérique n'est pas consacrée au travail créatif. Dans un monde où la créativité est devenue synonyme de productivité, la dette numérique est bien plus qu'un simple désagrément : elle a un impact sur l'activité. </a:t>
            </a:r>
            <a:r>
              <a:rPr lang="fr-FR" sz="1100" b="0" i="0" dirty="0">
                <a:solidFill>
                  <a:srgbClr val="000000"/>
                </a:solidFill>
                <a:effectLst/>
                <a:latin typeface="Calibri" panose="020F0502020204030204" pitchFamily="34" charset="0"/>
              </a:rPr>
              <a:t>​</a:t>
            </a:r>
          </a:p>
          <a:p>
            <a:pPr algn="l" rtl="0" fontAlgn="base"/>
            <a:r>
              <a:rPr lang="fr-FR" sz="1100" b="0" i="0" u="none" strike="noStrike" dirty="0">
                <a:solidFill>
                  <a:srgbClr val="000000"/>
                </a:solidFill>
                <a:effectLst/>
                <a:latin typeface="Calibri" panose="020F0502020204030204" pitchFamily="34" charset="0"/>
              </a:rPr>
              <a:t> </a:t>
            </a:r>
            <a:r>
              <a:rPr lang="fr-FR" sz="1100" b="0" i="0" dirty="0">
                <a:solidFill>
                  <a:srgbClr val="000000"/>
                </a:solidFill>
                <a:effectLst/>
                <a:latin typeface="Calibri" panose="020F0502020204030204" pitchFamily="34" charset="0"/>
              </a:rPr>
              <a:t>​</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3211" marR="0" lvl="0" indent="0" algn="l" defTabSz="932831" rtl="0" eaLnBrk="0" fontAlgn="auto" latinLnBrk="0" hangingPunct="0">
              <a:lnSpc>
                <a:spcPct val="100000"/>
              </a:lnSpc>
              <a:spcBef>
                <a:spcPts val="0"/>
              </a:spcBef>
              <a:spcAft>
                <a:spcPts val="0"/>
              </a:spcAft>
              <a:buClrTx/>
              <a:buSzTx/>
              <a:buFontTx/>
              <a:buNone/>
              <a:tabLst/>
              <a:defRPr/>
            </a:pPr>
            <a:r>
              <a:rPr kumimoji="0" lang="fr-FR" sz="400" b="0" i="0" u="none" strike="noStrike" cap="none"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Tous droits réservés. LES INFORMATIONS CONTENUES DANS CETTE PRÉSENTATION SONT FOURNIES PAR MICROSOFT SANS GARANTIE D'AUCUNE SORTE, EXPLICITE OU IMPLICITE.</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2023-12-08 11:10 AM</a:t>
            </a:fld>
            <a:endParaRPr kumimoji="0" lang="en-CA"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132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373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pPr marL="0" marR="0" lvl="0" indent="0" algn="l" defTabSz="914400">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86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86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98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7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44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endParaRPr lang="en-US" sz="18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60891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358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fr-FR" b="0" i="0">
                <a:solidFill>
                  <a:srgbClr val="000000"/>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98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17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77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a:cs typeface="Calibri"/>
            </a:endParaRPr>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36431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660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293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325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860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7516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a:p>
          <a:p>
            <a:pPr algn="l">
              <a:buFont typeface="Arial" panose="020B0604020202020204" pitchFamily="34" charset="0"/>
              <a:buChar char="•"/>
            </a:pPr>
            <a:endParaRPr lang="en-US" sz="180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167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054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Symbol" panose="05050102010706020507" pitchFamily="18" charset="2"/>
              <a:buChar char=""/>
            </a:pPr>
            <a:endParaRPr lang="en-US" sz="180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3236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67866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8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033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795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64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57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95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53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28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32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71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473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561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718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450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470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9F000DE-8E5A-4C48-B44D-55996C7A99F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58068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567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590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966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689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824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defTabSz="942289">
              <a:defRPr/>
            </a:pPr>
            <a:endParaRPr lang="en-US">
              <a:cs typeface="Calibri"/>
            </a:endParaRPr>
          </a:p>
          <a:p>
            <a:pPr defTabSz="942289">
              <a:defRP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AA87EF-D186-40FA-ACB5-8F695EB7F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95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07000"/>
              </a:lnSpc>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194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ea typeface="Yu Mincho"/>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76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9.png"/><Relationship Id="rId1" Type="http://schemas.openxmlformats.org/officeDocument/2006/relationships/slideMaster" Target="../slideMasters/slideMaster5.xml"/><Relationship Id="rId4" Type="http://schemas.openxmlformats.org/officeDocument/2006/relationships/image" Target="../media/image37.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5.xml"/><Relationship Id="rId4" Type="http://schemas.openxmlformats.org/officeDocument/2006/relationships/image" Target="../media/image50.jpe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5.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6.wdp"/></Relationships>
</file>

<file path=ppt/slideLayouts/_rels/slideLayout1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7.xml"/><Relationship Id="rId4" Type="http://schemas.openxmlformats.org/officeDocument/2006/relationships/image" Target="../media/image50.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7.xml"/><Relationship Id="rId5" Type="http://schemas.openxmlformats.org/officeDocument/2006/relationships/image" Target="../media/image54.jpeg"/><Relationship Id="rId4" Type="http://schemas.openxmlformats.org/officeDocument/2006/relationships/image" Target="../media/image53.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12.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2.emf"/></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54.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8.xml"/><Relationship Id="rId4" Type="http://schemas.microsoft.com/office/2007/relationships/hdphoto" Target="../media/hdphoto6.wdp"/></Relationships>
</file>

<file path=ppt/slideLayouts/_rels/slideLayout2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30.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6.wdp"/></Relationships>
</file>

<file path=ppt/slideLayouts/_rels/slideLayout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5.wdp"/><Relationship Id="rId5" Type="http://schemas.microsoft.com/office/2007/relationships/hdphoto" Target="../media/hdphoto4.wdp"/><Relationship Id="rId4" Type="http://schemas.microsoft.com/office/2007/relationships/hdphoto" Target="../media/hdphoto3.wdp"/></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4.xml"/><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21860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27498446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9361972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58325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38907407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793877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a:t>
            </a:fld>
            <a:endParaRPr lang="en-IN"/>
          </a:p>
        </p:txBody>
      </p:sp>
    </p:spTree>
    <p:extLst>
      <p:ext uri="{BB962C8B-B14F-4D97-AF65-F5344CB8AC3E}">
        <p14:creationId xmlns:p14="http://schemas.microsoft.com/office/powerpoint/2010/main" val="31151209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634443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8E6D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4D1E6E7-6980-34C8-5B50-9BC3D2B8E2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Woman with Surface Studio">
            <a:extLst>
              <a:ext uri="{FF2B5EF4-FFF2-40B4-BE49-F238E27FC236}">
                <a16:creationId xmlns:a16="http://schemas.microsoft.com/office/drawing/2014/main" id="{E3C22DE9-6C06-CD7D-B666-8E7B013109AB}"/>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34331399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pic>
        <p:nvPicPr>
          <p:cNvPr id="2" name="Picture 1" descr="Blurred colorful background event walk-in slide.">
            <a:extLst>
              <a:ext uri="{FF2B5EF4-FFF2-40B4-BE49-F238E27FC236}">
                <a16:creationId xmlns:a16="http://schemas.microsoft.com/office/drawing/2014/main" id="{4399D1A5-C9CE-ABF9-9162-DCBA64CF751B}"/>
              </a:ext>
            </a:extLst>
          </p:cNvPr>
          <p:cNvPicPr>
            <a:picLocks/>
          </p:cNvPicPr>
          <p:nvPr userDrawn="1"/>
        </p:nvPicPr>
        <p:blipFill rotWithShape="1">
          <a:blip r:embed="rId2" cstate="print">
            <a:alphaModFix amt="85000"/>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12026" t="3222" r="15224" b="5597"/>
          <a:stretch/>
        </p:blipFill>
        <p:spPr bwMode="ltGray">
          <a:xfrm rot="16200000" flipH="1">
            <a:off x="2668524" y="-2665476"/>
            <a:ext cx="6858000" cy="12188952"/>
          </a:xfrm>
          <a:prstGeom prst="rect">
            <a:avLst/>
          </a:prstGeom>
        </p:spPr>
      </p:pic>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3445347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2053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442905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839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37867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56368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914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56731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91334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7776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67267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4736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905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9944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49566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631769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092033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2884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4363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7396106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060859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6780639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413876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178174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170917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77452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16551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88441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1187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97059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2685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11184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30031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7186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7104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80306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71260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9422915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909556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687623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321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12589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285876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5092816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33152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975681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454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80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00462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946711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933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5106284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userDrawn="1"/>
        </p:nvPicPr>
        <p:blipFill rotWithShape="1">
          <a:blip r:embed="rId2"/>
          <a:srcRect l="6337" t="25330" r="28897" b="26790"/>
          <a:stretch/>
        </p:blipFill>
        <p:spPr>
          <a:xfrm>
            <a:off x="424191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023160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062366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632403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2BB9A068-51D7-8F44-9B3D-FC646154DAC8}"/>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75582F2-DFDD-4CC4-AC2E-BA5BF1E4CAB7}"/>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53831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345006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EFFF51FB-E117-42D5-B29F-49F07B330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958868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6876D24-870A-4C04-9294-3311C48026DE}"/>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232456653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E7F93F86-C8E9-4C2B-8A89-9651C91CBE8A}"/>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81250722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6867480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289781712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67799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4353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43802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1934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2508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3351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66919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72607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45204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7726511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680D6874-4396-4B68-B84F-70CDA8B3AE91}"/>
              </a:ext>
              <a:ext uri="{C183D7F6-B498-43B3-948B-1728B52AA6E4}">
                <adec:decorative xmlns:adec="http://schemas.microsoft.com/office/drawing/2017/decorative" val="1"/>
              </a:ext>
            </a:extLst>
          </p:cNvPr>
          <p:cNvSpPr/>
          <p:nvPr userDrawn="1"/>
        </p:nvSpPr>
        <p:spPr bwMode="auto">
          <a:xfrm>
            <a:off x="10807700" y="0"/>
            <a:ext cx="1384300" cy="6858000"/>
          </a:xfrm>
          <a:prstGeom prst="rect">
            <a:avLst/>
          </a:prstGeom>
          <a:solidFill>
            <a:schemeClr val="bg1">
              <a:lumMod val="95000"/>
            </a:schemeClr>
          </a:solid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Media Placeholder 7">
            <a:extLst>
              <a:ext uri="{FF2B5EF4-FFF2-40B4-BE49-F238E27FC236}">
                <a16:creationId xmlns:a16="http://schemas.microsoft.com/office/drawing/2014/main" id="{215188A2-9EDA-4B8C-9D01-9A3CD32EE086}"/>
              </a:ext>
            </a:extLst>
          </p:cNvPr>
          <p:cNvSpPr>
            <a:spLocks noGrp="1"/>
          </p:cNvSpPr>
          <p:nvPr>
            <p:ph type="media" sz="quarter" idx="10"/>
          </p:nvPr>
        </p:nvSpPr>
        <p:spPr>
          <a:xfrm>
            <a:off x="4546600" y="2082800"/>
            <a:ext cx="7048072" cy="3964541"/>
          </a:xfrm>
        </p:spPr>
        <p:txBody>
          <a:bodyPr/>
          <a:lstStyle/>
          <a:p>
            <a:endParaRPr lang="en-US"/>
          </a:p>
        </p:txBody>
      </p:sp>
    </p:spTree>
    <p:extLst>
      <p:ext uri="{BB962C8B-B14F-4D97-AF65-F5344CB8AC3E}">
        <p14:creationId xmlns:p14="http://schemas.microsoft.com/office/powerpoint/2010/main" val="22231248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0478222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165808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6106742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00753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06533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3425352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704190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23525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76398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325312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31189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78607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504675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7948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3983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64198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349891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6435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5631068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42201840"/>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41447841"/>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707134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763455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777722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275083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335083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115735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263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r="21628" b="43182"/>
          <a:stretch/>
        </p:blipFill>
        <p:spPr>
          <a:xfrm>
            <a:off x="2843785" y="1423203"/>
            <a:ext cx="9348216" cy="543479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9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Section Titl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67C6D95-4F3A-4582-BAF8-44C564170CE3}"/>
              </a:ext>
            </a:extLst>
          </p:cNvPr>
          <p:cNvSpPr/>
          <p:nvPr/>
        </p:nvSpPr>
        <p:spPr bwMode="auto">
          <a:xfrm>
            <a:off x="4323123" y="3835400"/>
            <a:ext cx="4805637" cy="2708910"/>
          </a:xfrm>
          <a:prstGeom prst="roundRect">
            <a:avLst>
              <a:gd name="adj" fmla="val 50000"/>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Oval 6">
            <a:extLst>
              <a:ext uri="{FF2B5EF4-FFF2-40B4-BE49-F238E27FC236}">
                <a16:creationId xmlns:a16="http://schemas.microsoft.com/office/drawing/2014/main" id="{D6A42C93-6EA1-4DAC-9F60-6DA3EC943BAC}"/>
              </a:ext>
            </a:extLst>
          </p:cNvPr>
          <p:cNvSpPr/>
          <p:nvPr/>
        </p:nvSpPr>
        <p:spPr bwMode="auto">
          <a:xfrm>
            <a:off x="9138285" y="2447925"/>
            <a:ext cx="2780030" cy="2780030"/>
          </a:xfrm>
          <a:prstGeom prst="ellipse">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8C5F28AF-2D6B-461F-B5C5-4F3AF71546AF}"/>
              </a:ext>
            </a:extLst>
          </p:cNvPr>
          <p:cNvSpPr/>
          <p:nvPr/>
        </p:nvSpPr>
        <p:spPr bwMode="auto">
          <a:xfrm>
            <a:off x="9165590" y="3695700"/>
            <a:ext cx="2339975" cy="2611754"/>
          </a:xfrm>
          <a:prstGeom prst="rect">
            <a:avLst/>
          </a:prstGeom>
          <a:solidFill>
            <a:srgbClr val="CD9E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8">
            <a:extLst>
              <a:ext uri="{FF2B5EF4-FFF2-40B4-BE49-F238E27FC236}">
                <a16:creationId xmlns:a16="http://schemas.microsoft.com/office/drawing/2014/main" id="{BE67AA94-00B4-4B06-AD6A-F77B1105D2CC}"/>
              </a:ext>
            </a:extLst>
          </p:cNvPr>
          <p:cNvSpPr/>
          <p:nvPr/>
        </p:nvSpPr>
        <p:spPr bwMode="auto">
          <a:xfrm>
            <a:off x="10372407" y="4660278"/>
            <a:ext cx="1794193" cy="2197722"/>
          </a:xfrm>
          <a:prstGeom prst="rect">
            <a:avLst/>
          </a:prstGeom>
          <a:solidFill>
            <a:srgbClr val="8B74E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AA5BD687-4E60-4AE6-9481-AC1E82DAD250}"/>
              </a:ext>
            </a:extLst>
          </p:cNvPr>
          <p:cNvSpPr/>
          <p:nvPr/>
        </p:nvSpPr>
        <p:spPr bwMode="auto">
          <a:xfrm>
            <a:off x="6477000" y="5176684"/>
            <a:ext cx="2651760" cy="1681316"/>
          </a:xfrm>
          <a:prstGeom prst="rect">
            <a:avLst/>
          </a:prstGeom>
          <a:solidFill>
            <a:srgbClr val="8586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8676" t="-996" r="22027" b="44385"/>
          <a:stretch/>
        </p:blipFill>
        <p:spPr>
          <a:xfrm>
            <a:off x="2843785" y="1960232"/>
            <a:ext cx="9348216" cy="4897768"/>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799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Section Titl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31EA3-819B-4A6B-BDC4-C4E9A9CC4E85}"/>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29997" t="22762" b="15706"/>
          <a:stretch/>
        </p:blipFill>
        <p:spPr>
          <a:xfrm>
            <a:off x="0" y="1"/>
            <a:ext cx="9729216" cy="6858000"/>
          </a:xfrm>
          <a:prstGeom prst="rect">
            <a:avLst/>
          </a:prstGeom>
        </p:spPr>
      </p:pic>
      <p:sp>
        <p:nvSpPr>
          <p:cNvPr id="2" name="Title 1"/>
          <p:cNvSpPr>
            <a:spLocks noGrp="1"/>
          </p:cNvSpPr>
          <p:nvPr userDrawn="1">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7157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85000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230796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0546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4660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3986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319934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93656907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lank 12 Column">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D036D35-5EFE-4F9A-9DEA-C56B81F64EC4}"/>
              </a:ext>
            </a:extLst>
          </p:cNvPr>
          <p:cNvSpPr>
            <a:spLocks noGrp="1"/>
          </p:cNvSpPr>
          <p:nvPr>
            <p:ph type="body" sz="quarter" idx="10" hasCustomPrompt="1"/>
          </p:nvPr>
        </p:nvSpPr>
        <p:spPr>
          <a:xfrm>
            <a:off x="10490200" y="-423204"/>
            <a:ext cx="1701800" cy="307777"/>
          </a:xfrm>
        </p:spPr>
        <p:txBody>
          <a:bodyPr anchor="b" anchorCtr="0"/>
          <a:lstStyle>
            <a:lvl1pPr algn="r">
              <a:buNone/>
              <a:defRPr sz="2000">
                <a:gradFill>
                  <a:gsLst>
                    <a:gs pos="85263">
                      <a:srgbClr val="D83B01"/>
                    </a:gs>
                    <a:gs pos="58000">
                      <a:srgbClr val="D83B01"/>
                    </a:gs>
                  </a:gsLst>
                  <a:lin ang="18600000" scaled="0"/>
                </a:gradFill>
                <a:latin typeface="+mj-lt"/>
              </a:defRPr>
            </a:lvl1pPr>
          </a:lstStyle>
          <a:p>
            <a:pPr lvl="0"/>
            <a:r>
              <a:rPr lang="en-US"/>
              <a:t>XX-XXX</a:t>
            </a:r>
          </a:p>
        </p:txBody>
      </p:sp>
    </p:spTree>
    <p:extLst>
      <p:ext uri="{BB962C8B-B14F-4D97-AF65-F5344CB8AC3E}">
        <p14:creationId xmlns:p14="http://schemas.microsoft.com/office/powerpoint/2010/main" val="38826432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40134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76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4585651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48465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9446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52302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7667190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306878413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0857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047286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44984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007693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61244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E426F4E9-378A-43C3-8FF0-2BB4FD3998B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32918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3817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494350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76874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1992491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538223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904215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0151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570740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8334747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6852151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22641517-9B2B-4313-918D-39BA89D3DD95}"/>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77680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2902491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514568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a:t>
            </a:fld>
            <a:endParaRPr lang="en-IN"/>
          </a:p>
        </p:txBody>
      </p:sp>
    </p:spTree>
    <p:extLst>
      <p:ext uri="{BB962C8B-B14F-4D97-AF65-F5344CB8AC3E}">
        <p14:creationId xmlns:p14="http://schemas.microsoft.com/office/powerpoint/2010/main" val="16698838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5" name="Picture 4" descr="A picture containing nature&#10;&#10;Description generated with high confidence">
            <a:extLst>
              <a:ext uri="{FF2B5EF4-FFF2-40B4-BE49-F238E27FC236}">
                <a16:creationId xmlns:a16="http://schemas.microsoft.com/office/drawing/2014/main" id="{69118772-E985-4F42-88B2-9F62C1FFA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5"/>
            <a:ext cx="12192000" cy="6855989"/>
          </a:xfrm>
          <a:prstGeom prst="rect">
            <a:avLst/>
          </a:prstGeom>
        </p:spPr>
      </p:pic>
      <p:sp>
        <p:nvSpPr>
          <p:cNvPr id="4" name="Rectangle 3">
            <a:extLst>
              <a:ext uri="{FF2B5EF4-FFF2-40B4-BE49-F238E27FC236}">
                <a16:creationId xmlns:a16="http://schemas.microsoft.com/office/drawing/2014/main" id="{AA75F9E8-76F8-404F-81D0-A4BFE846316B}"/>
              </a:ext>
            </a:extLst>
          </p:cNvPr>
          <p:cNvSpPr/>
          <p:nvPr userDrawn="1"/>
        </p:nvSpPr>
        <p:spPr bwMode="auto">
          <a:xfrm>
            <a:off x="-1" y="0"/>
            <a:ext cx="11762464" cy="6858000"/>
          </a:xfrm>
          <a:prstGeom prst="rect">
            <a:avLst/>
          </a:prstGeom>
          <a:gradFill flip="none" rotWithShape="1">
            <a:gsLst>
              <a:gs pos="0">
                <a:srgbClr val="000000">
                  <a:alpha val="6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5618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3" name="Picture 2" descr="A tall building&#10;&#10;Description generated with high confidence">
            <a:extLst>
              <a:ext uri="{FF2B5EF4-FFF2-40B4-BE49-F238E27FC236}">
                <a16:creationId xmlns:a16="http://schemas.microsoft.com/office/drawing/2014/main" id="{E6833BAC-E1FF-4E7B-8026-4C10A8A50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31"/>
            <a:ext cx="12192000" cy="6854739"/>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16000">
                <a:srgbClr val="000000"/>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416990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15" name="Picture 14" descr="A picture containing sky, grass, outdoor, field&#10;&#10;Description generated with very high confidence">
            <a:extLst>
              <a:ext uri="{FF2B5EF4-FFF2-40B4-BE49-F238E27FC236}">
                <a16:creationId xmlns:a16="http://schemas.microsoft.com/office/drawing/2014/main" id="{63E7C36F-3745-418F-AF8E-F9B9B46FD86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36" b="3536"/>
          <a:stretch/>
        </p:blipFill>
        <p:spPr>
          <a:xfrm>
            <a:off x="0" y="3207"/>
            <a:ext cx="12192000" cy="6851585"/>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2401982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6" name="Picture 5" descr="A close up of a mountain&#10;&#10;Description generated with very high confidence">
            <a:extLst>
              <a:ext uri="{FF2B5EF4-FFF2-40B4-BE49-F238E27FC236}">
                <a16:creationId xmlns:a16="http://schemas.microsoft.com/office/drawing/2014/main" id="{AF1ED87A-3564-4E58-B1F0-66E9B6D92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 t="36777" r="25058" b="-4592"/>
          <a:stretch/>
        </p:blipFill>
        <p:spPr>
          <a:xfrm>
            <a:off x="-7262" y="1"/>
            <a:ext cx="12199263" cy="7356084"/>
          </a:xfrm>
          <a:prstGeom prst="rect">
            <a:avLst/>
          </a:prstGeom>
        </p:spPr>
      </p:pic>
      <p:sp>
        <p:nvSpPr>
          <p:cNvPr id="12" name="Rectangle 11">
            <a:extLst>
              <a:ext uri="{FF2B5EF4-FFF2-40B4-BE49-F238E27FC236}">
                <a16:creationId xmlns:a16="http://schemas.microsoft.com/office/drawing/2014/main" id="{6C3D28C3-DA19-47E2-B299-A9B66E43396C}"/>
              </a:ext>
            </a:extLst>
          </p:cNvPr>
          <p:cNvSpPr/>
          <p:nvPr userDrawn="1"/>
        </p:nvSpPr>
        <p:spPr bwMode="auto">
          <a:xfrm>
            <a:off x="-1" y="0"/>
            <a:ext cx="11762464" cy="6858000"/>
          </a:xfrm>
          <a:prstGeom prst="rect">
            <a:avLst/>
          </a:prstGeom>
          <a:gradFill flip="none" rotWithShape="1">
            <a:gsLst>
              <a:gs pos="0">
                <a:srgbClr val="000000">
                  <a:alpha val="70000"/>
                </a:srgbClr>
              </a:gs>
              <a:gs pos="74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532130BA-65C8-41A2-A19D-07A9005A5B18}"/>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583400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hoto 5">
    <p:spTree>
      <p:nvGrpSpPr>
        <p:cNvPr id="1" name=""/>
        <p:cNvGrpSpPr/>
        <p:nvPr/>
      </p:nvGrpSpPr>
      <p:grpSpPr>
        <a:xfrm>
          <a:off x="0" y="0"/>
          <a:ext cx="0" cy="0"/>
          <a:chOff x="0" y="0"/>
          <a:chExt cx="0" cy="0"/>
        </a:xfrm>
      </p:grpSpPr>
      <p:pic>
        <p:nvPicPr>
          <p:cNvPr id="10" name="Picture 9" descr="A picture containing sky, tree, transport, outdoor&#10;&#10;Description generated with high confidence">
            <a:extLst>
              <a:ext uri="{FF2B5EF4-FFF2-40B4-BE49-F238E27FC236}">
                <a16:creationId xmlns:a16="http://schemas.microsoft.com/office/drawing/2014/main" id="{A0BFB370-385E-4F69-8EC2-A273C27F7E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72"/>
            <a:ext cx="12192000" cy="6853628"/>
          </a:xfrm>
          <a:prstGeom prst="rect">
            <a:avLst/>
          </a:prstGeom>
        </p:spPr>
      </p:pic>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9" name="Picture 8">
            <a:extLst>
              <a:ext uri="{FF2B5EF4-FFF2-40B4-BE49-F238E27FC236}">
                <a16:creationId xmlns:a16="http://schemas.microsoft.com/office/drawing/2014/main" id="{BCB88EBE-379A-429E-B92F-5B1D87811231}"/>
              </a:ext>
            </a:extLst>
          </p:cNvPr>
          <p:cNvPicPr>
            <a:picLocks noChangeAspect="1"/>
          </p:cNvPicPr>
          <p:nvPr userDrawn="1"/>
        </p:nvPicPr>
        <p:blipFill>
          <a:blip r:embed="rId3"/>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965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181707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26275552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7464008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Tree>
    <p:extLst>
      <p:ext uri="{BB962C8B-B14F-4D97-AF65-F5344CB8AC3E}">
        <p14:creationId xmlns:p14="http://schemas.microsoft.com/office/powerpoint/2010/main" val="323144858"/>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3" name="Picture Placeholder 10"/>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65494559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70195049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37924415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18581689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6309747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6577471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blue">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26844900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0264" cy="6857996"/>
          </a:xfrm>
          <a:prstGeom prst="rect">
            <a:avLst/>
          </a:prstGeom>
        </p:spPr>
      </p:pic>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8896984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83750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A0536F0D-1D81-4FE6-B2BF-E3CEE746F5D6}"/>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2533845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0C8EF20-FCC4-473D-B1A2-B6C4D18345E6}"/>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0481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496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50B5C9-9E5D-5B4A-AF45-9FF4AF0ED651}"/>
              </a:ext>
            </a:extLst>
          </p:cNvPr>
          <p:cNvSpPr txBox="1">
            <a:spLocks/>
          </p:cNvSpPr>
          <p:nvPr userDrawn="1"/>
        </p:nvSpPr>
        <p:spPr>
          <a:xfrm>
            <a:off x="571500" y="6551613"/>
            <a:ext cx="1104900" cy="139700"/>
          </a:xfrm>
          <a:prstGeom prst="rect">
            <a:avLst/>
          </a:prstGeom>
        </p:spPr>
        <p:txBody>
          <a:bodyPr vert="horz" wrap="square" lIns="0" tIns="0" rIns="0" bIns="0" rtlCol="0">
            <a:norm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700">
                <a:latin typeface="Segoe UI" panose="020B0502040204020203" pitchFamily="34" charset="0"/>
              </a:rPr>
              <a:t>Microsoft confidential. </a:t>
            </a:r>
          </a:p>
        </p:txBody>
      </p:sp>
    </p:spTree>
    <p:extLst>
      <p:ext uri="{BB962C8B-B14F-4D97-AF65-F5344CB8AC3E}">
        <p14:creationId xmlns:p14="http://schemas.microsoft.com/office/powerpoint/2010/main" val="2905313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1F2197-93BD-4185-90AF-35B74E7BB0BD}" type="datetimeFigureOut">
              <a:rPr lang="en-US" smtClean="0"/>
              <a:t>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3B0F2D-013A-4979-A4A2-A445109A6933}" type="slidenum">
              <a:rPr lang="en-US" smtClean="0"/>
              <a:t>‹N°›</a:t>
            </a:fld>
            <a:endParaRPr lang="en-US"/>
          </a:p>
        </p:txBody>
      </p:sp>
    </p:spTree>
    <p:extLst>
      <p:ext uri="{BB962C8B-B14F-4D97-AF65-F5344CB8AC3E}">
        <p14:creationId xmlns:p14="http://schemas.microsoft.com/office/powerpoint/2010/main" val="29103770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0095288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BF12-1EB4-1452-A19C-113F77D565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8A30EB-1F89-64FC-5C2D-BA9A40E71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3659E-CF49-6CB6-9CD7-892CCAED0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860B69-F3E8-AB58-F95E-D1B4766BA0B5}"/>
              </a:ext>
            </a:extLst>
          </p:cNvPr>
          <p:cNvSpPr>
            <a:spLocks noGrp="1"/>
          </p:cNvSpPr>
          <p:nvPr>
            <p:ph type="dt" sz="half" idx="10"/>
          </p:nvPr>
        </p:nvSpPr>
        <p:spPr/>
        <p:txBody>
          <a:bodyPr/>
          <a:lstStyle/>
          <a:p>
            <a:fld id="{3F69DA25-EDC3-44A9-A841-ABC6E9170DF1}" type="datetimeFigureOut">
              <a:rPr lang="en-US" smtClean="0"/>
              <a:t>12/8/23</a:t>
            </a:fld>
            <a:endParaRPr lang="en-US"/>
          </a:p>
        </p:txBody>
      </p:sp>
      <p:sp>
        <p:nvSpPr>
          <p:cNvPr id="6" name="Footer Placeholder 5">
            <a:extLst>
              <a:ext uri="{FF2B5EF4-FFF2-40B4-BE49-F238E27FC236}">
                <a16:creationId xmlns:a16="http://schemas.microsoft.com/office/drawing/2014/main" id="{033C908F-1B4B-FAA2-7440-AAEA743A5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FC9069-2B60-6216-C607-76FEFD93E4E8}"/>
              </a:ext>
            </a:extLst>
          </p:cNvPr>
          <p:cNvSpPr>
            <a:spLocks noGrp="1"/>
          </p:cNvSpPr>
          <p:nvPr>
            <p:ph type="sldNum" sz="quarter" idx="12"/>
          </p:nvPr>
        </p:nvSpPr>
        <p:spPr/>
        <p:txBody>
          <a:bodyPr/>
          <a:lstStyle/>
          <a:p>
            <a:fld id="{3A0595BF-A471-4E7C-8C7B-176638B52557}" type="slidenum">
              <a:rPr lang="en-US" smtClean="0"/>
              <a:t>‹N°›</a:t>
            </a:fld>
            <a:endParaRPr lang="en-US"/>
          </a:p>
        </p:txBody>
      </p:sp>
    </p:spTree>
    <p:extLst>
      <p:ext uri="{BB962C8B-B14F-4D97-AF65-F5344CB8AC3E}">
        <p14:creationId xmlns:p14="http://schemas.microsoft.com/office/powerpoint/2010/main" val="2686028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9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itle 6">
            <a:extLst>
              <a:ext uri="{FF2B5EF4-FFF2-40B4-BE49-F238E27FC236}">
                <a16:creationId xmlns:a16="http://schemas.microsoft.com/office/drawing/2014/main" id="{4E399E1B-A281-406B-2B38-EEFD19875D89}"/>
              </a:ext>
            </a:extLst>
          </p:cNvPr>
          <p:cNvSpPr>
            <a:spLocks noGrp="1"/>
          </p:cNvSpPr>
          <p:nvPr>
            <p:ph type="title"/>
          </p:nvPr>
        </p:nvSpPr>
        <p:spPr>
          <a:xfrm>
            <a:off x="584200" y="3033223"/>
            <a:ext cx="11018520" cy="498598"/>
          </a:xfrm>
          <a:noFill/>
        </p:spPr>
        <p:txBody>
          <a:bodyPr vert="horz" wrap="square" lIns="0" tIns="0" rIns="0" bIns="0" rtlCol="0" anchor="b" anchorCtr="0">
            <a:spAutoFit/>
          </a:bodyPr>
          <a:lstStyle>
            <a:lvl1pPr>
              <a:defRPr lang="en-US" sz="3600" dirty="0">
                <a:gradFill>
                  <a:gsLst>
                    <a:gs pos="22000">
                      <a:schemeClr val="accent2"/>
                    </a:gs>
                    <a:gs pos="100000">
                      <a:schemeClr val="accent3"/>
                    </a:gs>
                  </a:gsLst>
                  <a:lin ang="2400000" scaled="0"/>
                </a:gradFill>
                <a:latin typeface="+mj-lt"/>
                <a:cs typeface="Segoe UI" pitchFamily="34" charset="0"/>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508424495"/>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 Main Hero">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35526B3-1B77-DA7E-39AC-F0F77964EC4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a:off x="-3" y="0"/>
            <a:ext cx="12192002" cy="6858000"/>
          </a:xfrm>
          <a:prstGeom prst="rect">
            <a:avLst/>
          </a:prstGeom>
        </p:spPr>
      </p:pic>
      <p:pic>
        <p:nvPicPr>
          <p:cNvPr id="2" name="Picture 1">
            <a:extLst>
              <a:ext uri="{FF2B5EF4-FFF2-40B4-BE49-F238E27FC236}">
                <a16:creationId xmlns:a16="http://schemas.microsoft.com/office/drawing/2014/main" id="{F4A12633-3910-C1C9-2412-C41C7406415D}"/>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860"/>
          <a:stretch/>
        </p:blipFill>
        <p:spPr>
          <a:xfrm>
            <a:off x="0" y="2849737"/>
            <a:ext cx="12191999" cy="4008263"/>
          </a:xfrm>
          <a:prstGeom prst="rect">
            <a:avLst/>
          </a:prstGeom>
        </p:spPr>
      </p:pic>
      <p:sp>
        <p:nvSpPr>
          <p:cNvPr id="3" name="Rectangle 2">
            <a:extLst>
              <a:ext uri="{FF2B5EF4-FFF2-40B4-BE49-F238E27FC236}">
                <a16:creationId xmlns:a16="http://schemas.microsoft.com/office/drawing/2014/main" id="{BF43EC56-D14B-6EAD-DA40-597D7C1F8990}"/>
              </a:ext>
            </a:extLst>
          </p:cNvPr>
          <p:cNvSpPr/>
          <p:nvPr/>
        </p:nvSpPr>
        <p:spPr bwMode="auto">
          <a:xfrm>
            <a:off x="-2" y="0"/>
            <a:ext cx="12192000" cy="4331731"/>
          </a:xfrm>
          <a:prstGeom prst="rect">
            <a:avLst/>
          </a:prstGeom>
          <a:gradFill flip="none" rotWithShape="1">
            <a:gsLst>
              <a:gs pos="52000">
                <a:srgbClr val="FFFFFF"/>
              </a:gs>
              <a:gs pos="42000">
                <a:srgbClr val="FFFFFF">
                  <a:lumMod val="100000"/>
                </a:srgbClr>
              </a:gs>
              <a:gs pos="0">
                <a:schemeClr val="bg1">
                  <a:alpha val="0"/>
                </a:schemeClr>
              </a:gs>
              <a:gs pos="64000">
                <a:srgbClr val="FFFFFF"/>
              </a:gs>
              <a:gs pos="100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207695"/>
            <a:ext cx="4412673" cy="1354217"/>
          </a:xfrm>
          <a:noFill/>
        </p:spPr>
        <p:txBody>
          <a:bodyPr wrap="square" lIns="0" tIns="0" rIns="0" bIns="0" anchor="b" anchorCtr="0">
            <a:spAutoFit/>
          </a:bodyPr>
          <a:lstStyle>
            <a:lvl1pPr>
              <a:defRPr lang="en-US" sz="44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12673" cy="369332"/>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sz="2400"/>
              <a:t>Subtitle</a:t>
            </a:r>
            <a:endParaRPr lang="en-US"/>
          </a:p>
        </p:txBody>
      </p:sp>
      <p:pic>
        <p:nvPicPr>
          <p:cNvPr id="6" name="MS logo gray - EMF" descr="Microsoft logo, gray text version">
            <a:extLst>
              <a:ext uri="{FF2B5EF4-FFF2-40B4-BE49-F238E27FC236}">
                <a16:creationId xmlns:a16="http://schemas.microsoft.com/office/drawing/2014/main" id="{3CEAEC18-8489-693F-78F7-AC580E3166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3508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93874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77678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6186677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83248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5539680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64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399781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636356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037145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9563475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4709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98607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2408108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148023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88320432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719179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438747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1303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2361568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591493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17478665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9103168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680149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177987769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‹N°›</a:t>
            </a:fld>
            <a:endParaRPr lang="en-IN"/>
          </a:p>
        </p:txBody>
      </p:sp>
    </p:spTree>
    <p:extLst>
      <p:ext uri="{BB962C8B-B14F-4D97-AF65-F5344CB8AC3E}">
        <p14:creationId xmlns:p14="http://schemas.microsoft.com/office/powerpoint/2010/main" val="2105417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06533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7308866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8469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35856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8814961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61540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9044617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25604340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7723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23966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204636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063621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1227507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3377409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11391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3773959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2707076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5273496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537133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5444390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image" Target="../media/image19.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8.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1.emf"/><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image" Target="../media/image1.emf"/><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55" Type="http://schemas.openxmlformats.org/officeDocument/2006/relationships/theme" Target="../theme/theme5.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3" Type="http://schemas.openxmlformats.org/officeDocument/2006/relationships/slideLayout" Target="../slideLayouts/slideLayout159.xml"/><Relationship Id="rId5" Type="http://schemas.openxmlformats.org/officeDocument/2006/relationships/slideLayout" Target="../slideLayouts/slideLayout111.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56" Type="http://schemas.openxmlformats.org/officeDocument/2006/relationships/image" Target="../media/image35.png"/><Relationship Id="rId8" Type="http://schemas.openxmlformats.org/officeDocument/2006/relationships/slideLayout" Target="../slideLayouts/slideLayout114.xml"/><Relationship Id="rId51" Type="http://schemas.openxmlformats.org/officeDocument/2006/relationships/slideLayout" Target="../slideLayouts/slideLayout157.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54" Type="http://schemas.openxmlformats.org/officeDocument/2006/relationships/slideLayout" Target="../slideLayouts/slideLayout160.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57" Type="http://schemas.openxmlformats.org/officeDocument/2006/relationships/image" Target="../media/image36.svg"/><Relationship Id="rId10" Type="http://schemas.openxmlformats.org/officeDocument/2006/relationships/slideLayout" Target="../slideLayouts/slideLayout116.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slideLayout" Target="../slideLayouts/slideLayout1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image" Target="../media/image1.emf"/><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5" Type="http://schemas.openxmlformats.org/officeDocument/2006/relationships/slideLayout" Target="../slideLayouts/slideLayout191.xml"/><Relationship Id="rId61" Type="http://schemas.openxmlformats.org/officeDocument/2006/relationships/theme" Target="../theme/theme7.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56" Type="http://schemas.openxmlformats.org/officeDocument/2006/relationships/slideLayout" Target="../slideLayouts/slideLayout242.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59" Type="http://schemas.openxmlformats.org/officeDocument/2006/relationships/slideLayout" Target="../slideLayouts/slideLayout245.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54" Type="http://schemas.openxmlformats.org/officeDocument/2006/relationships/slideLayout" Target="../slideLayouts/slideLayout240.xml"/><Relationship Id="rId62" Type="http://schemas.openxmlformats.org/officeDocument/2006/relationships/image" Target="../media/image1.emf"/><Relationship Id="rId1" Type="http://schemas.openxmlformats.org/officeDocument/2006/relationships/slideLayout" Target="../slideLayouts/slideLayout187.xml"/><Relationship Id="rId6" Type="http://schemas.openxmlformats.org/officeDocument/2006/relationships/slideLayout" Target="../slideLayouts/slideLayout192.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49" Type="http://schemas.openxmlformats.org/officeDocument/2006/relationships/slideLayout" Target="../slideLayouts/slideLayout235.xml"/><Relationship Id="rId57" Type="http://schemas.openxmlformats.org/officeDocument/2006/relationships/slideLayout" Target="../slideLayouts/slideLayout243.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image" Target="../media/image1.emf"/><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52" r:id="rId1"/>
    <p:sldLayoutId id="2147486953" r:id="rId2"/>
    <p:sldLayoutId id="2147486960" r:id="rId3"/>
    <p:sldLayoutId id="2147486954" r:id="rId4"/>
    <p:sldLayoutId id="2147486955" r:id="rId5"/>
    <p:sldLayoutId id="2147486956" r:id="rId6"/>
    <p:sldLayoutId id="2147486957" r:id="rId7"/>
    <p:sldLayoutId id="2147483817" r:id="rId8"/>
    <p:sldLayoutId id="2147486958" r:id="rId9"/>
    <p:sldLayoutId id="2147486959" r:id="rId10"/>
    <p:sldLayoutId id="2147486961" r:id="rId11"/>
    <p:sldLayoutId id="2147486962" r:id="rId12"/>
    <p:sldLayoutId id="2147486963" r:id="rId13"/>
    <p:sldLayoutId id="2147486964" r:id="rId14"/>
    <p:sldLayoutId id="2147486965" r:id="rId15"/>
    <p:sldLayoutId id="2147486966" r:id="rId16"/>
    <p:sldLayoutId id="2147486967" r:id="rId17"/>
    <p:sldLayoutId id="2147486968" r:id="rId18"/>
    <p:sldLayoutId id="2147486969" r:id="rId19"/>
    <p:sldLayoutId id="2147483818" r:id="rId20"/>
    <p:sldLayoutId id="2147483811" r:id="rId21"/>
    <p:sldLayoutId id="2147483812" r:id="rId22"/>
    <p:sldLayoutId id="2147483813" r:id="rId23"/>
    <p:sldLayoutId id="2147483814" r:id="rId24"/>
    <p:sldLayoutId id="2147483819" r:id="rId2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31"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684896860"/>
      </p:ext>
    </p:extLst>
  </p:cSld>
  <p:clrMap bg1="lt1" tx1="dk1" bg2="lt2" tx2="dk2" accent1="accent1" accent2="accent2" accent3="accent3" accent4="accent4" accent5="accent5" accent6="accent6" hlink="hlink" folHlink="folHlink"/>
  <p:sldLayoutIdLst>
    <p:sldLayoutId id="2147486900" r:id="rId1"/>
    <p:sldLayoutId id="2147486901" r:id="rId2"/>
    <p:sldLayoutId id="2147486902" r:id="rId3"/>
    <p:sldLayoutId id="2147486903" r:id="rId4"/>
    <p:sldLayoutId id="2147486904" r:id="rId5"/>
    <p:sldLayoutId id="2147486905" r:id="rId6"/>
    <p:sldLayoutId id="2147486906" r:id="rId7"/>
    <p:sldLayoutId id="2147486907" r:id="rId8"/>
    <p:sldLayoutId id="2147486908" r:id="rId9"/>
    <p:sldLayoutId id="2147486909" r:id="rId10"/>
    <p:sldLayoutId id="2147486910" r:id="rId11"/>
    <p:sldLayoutId id="2147486911" r:id="rId12"/>
    <p:sldLayoutId id="2147486912" r:id="rId13"/>
    <p:sldLayoutId id="2147486913" r:id="rId14"/>
    <p:sldLayoutId id="2147486914" r:id="rId15"/>
    <p:sldLayoutId id="2147486915" r:id="rId16"/>
    <p:sldLayoutId id="2147486916" r:id="rId17"/>
    <p:sldLayoutId id="2147486917" r:id="rId18"/>
    <p:sldLayoutId id="2147486918" r:id="rId19"/>
    <p:sldLayoutId id="2147486919" r:id="rId20"/>
    <p:sldLayoutId id="2147486920" r:id="rId21"/>
    <p:sldLayoutId id="2147486921" r:id="rId22"/>
    <p:sldLayoutId id="2147486922" r:id="rId23"/>
    <p:sldLayoutId id="2147486823" r:id="rId24"/>
    <p:sldLayoutId id="2147486824" r:id="rId25"/>
    <p:sldLayoutId id="2147486826" r:id="rId26"/>
    <p:sldLayoutId id="2147486827" r:id="rId27"/>
    <p:sldLayoutId id="2147486828" r:id="rId28"/>
    <p:sldLayoutId id="2147486829" r:id="rId29"/>
  </p:sldLayoutIdLst>
  <p:transition>
    <p:fade/>
  </p:transition>
  <p:txStyles>
    <p:titleStyle>
      <a:lvl1pPr algn="l" defTabSz="914367" rtl="0" eaLnBrk="1" latinLnBrk="0" hangingPunct="1">
        <a:lnSpc>
          <a:spcPct val="90000"/>
        </a:lnSpc>
        <a:spcBef>
          <a:spcPct val="0"/>
        </a:spcBef>
        <a:buNone/>
        <a:defRPr lang="en-US" sz="3200"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844" r:id="rId1"/>
    <p:sldLayoutId id="2147486845" r:id="rId2"/>
    <p:sldLayoutId id="2147486846" r:id="rId3"/>
    <p:sldLayoutId id="2147486847" r:id="rId4"/>
    <p:sldLayoutId id="2147486848" r:id="rId5"/>
    <p:sldLayoutId id="2147486849" r:id="rId6"/>
    <p:sldLayoutId id="2147486850" r:id="rId7"/>
    <p:sldLayoutId id="2147486851" r:id="rId8"/>
    <p:sldLayoutId id="2147486852" r:id="rId9"/>
    <p:sldLayoutId id="2147486853" r:id="rId10"/>
    <p:sldLayoutId id="2147486854" r:id="rId11"/>
    <p:sldLayoutId id="2147486855" r:id="rId12"/>
    <p:sldLayoutId id="2147486856" r:id="rId13"/>
    <p:sldLayoutId id="2147486857" r:id="rId14"/>
    <p:sldLayoutId id="2147486858" r:id="rId15"/>
    <p:sldLayoutId id="2147486859" r:id="rId16"/>
    <p:sldLayoutId id="2147486860" r:id="rId17"/>
    <p:sldLayoutId id="2147486861" r:id="rId18"/>
    <p:sldLayoutId id="2147486862" r:id="rId19"/>
    <p:sldLayoutId id="2147486863" r:id="rId20"/>
    <p:sldLayoutId id="2147486864" r:id="rId21"/>
    <p:sldLayoutId id="2147486865" r:id="rId22"/>
    <p:sldLayoutId id="2147486866" r:id="rId23"/>
    <p:sldLayoutId id="2147486867" r:id="rId24"/>
    <p:sldLayoutId id="2147486869" r:id="rId25"/>
    <p:sldLayoutId id="2147486870"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userDrawn="1">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a:t>
            </a:fld>
            <a:endParaRPr lang="en-US"/>
          </a:p>
        </p:txBody>
      </p:sp>
    </p:spTree>
    <p:extLst>
      <p:ext uri="{BB962C8B-B14F-4D97-AF65-F5344CB8AC3E}">
        <p14:creationId xmlns:p14="http://schemas.microsoft.com/office/powerpoint/2010/main" val="3949569712"/>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 id="2147486885" r:id="rId14"/>
    <p:sldLayoutId id="2147486886" r:id="rId15"/>
    <p:sldLayoutId id="2147486887" r:id="rId16"/>
    <p:sldLayoutId id="2147486888" r:id="rId17"/>
    <p:sldLayoutId id="2147486889" r:id="rId18"/>
    <p:sldLayoutId id="2147486890" r:id="rId19"/>
    <p:sldLayoutId id="2147486891" r:id="rId20"/>
    <p:sldLayoutId id="2147486892" r:id="rId21"/>
    <p:sldLayoutId id="2147486893" r:id="rId22"/>
    <p:sldLayoutId id="2147486894" r:id="rId23"/>
    <p:sldLayoutId id="2147486895" r:id="rId24"/>
    <p:sldLayoutId id="2147486897" r:id="rId25"/>
    <p:sldLayoutId id="2147486898"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6">
            <a:extLst>
              <a:ext uri="{96DAC541-7B7A-43D3-8B79-37D633B846F1}">
                <asvg:svgBlip xmlns:asvg="http://schemas.microsoft.com/office/drawing/2016/SVG/main" r:embed="rId5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098237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5" r:id="rId5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a:t>
            </a:fld>
            <a:endParaRPr lang="en-US"/>
          </a:p>
        </p:txBody>
      </p:sp>
    </p:spTree>
    <p:extLst>
      <p:ext uri="{BB962C8B-B14F-4D97-AF65-F5344CB8AC3E}">
        <p14:creationId xmlns:p14="http://schemas.microsoft.com/office/powerpoint/2010/main" val="1856680523"/>
      </p:ext>
    </p:extLst>
  </p:cSld>
  <p:clrMap bg1="lt1" tx1="dk1" bg2="lt2" tx2="dk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 id="2147486935" r:id="rId12"/>
    <p:sldLayoutId id="2147486936" r:id="rId13"/>
    <p:sldLayoutId id="2147486937" r:id="rId14"/>
    <p:sldLayoutId id="2147486938" r:id="rId15"/>
    <p:sldLayoutId id="2147486939" r:id="rId16"/>
    <p:sldLayoutId id="2147486940" r:id="rId17"/>
    <p:sldLayoutId id="2147486941" r:id="rId18"/>
    <p:sldLayoutId id="2147486942" r:id="rId19"/>
    <p:sldLayoutId id="2147486943" r:id="rId20"/>
    <p:sldLayoutId id="2147486944" r:id="rId21"/>
    <p:sldLayoutId id="2147486945" r:id="rId22"/>
    <p:sldLayoutId id="2147486946" r:id="rId23"/>
    <p:sldLayoutId id="2147486947" r:id="rId24"/>
    <p:sldLayoutId id="2147486949" r:id="rId25"/>
    <p:sldLayoutId id="2147486950" r:id="rId26"/>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6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6108308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807"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 id="2147483782" r:id="rId35"/>
    <p:sldLayoutId id="2147483783" r:id="rId36"/>
    <p:sldLayoutId id="2147483784" r:id="rId37"/>
    <p:sldLayoutId id="2147483785" r:id="rId38"/>
    <p:sldLayoutId id="2147483786" r:id="rId39"/>
    <p:sldLayoutId id="2147483787" r:id="rId40"/>
    <p:sldLayoutId id="2147483788" r:id="rId41"/>
    <p:sldLayoutId id="2147483789" r:id="rId42"/>
    <p:sldLayoutId id="2147483790" r:id="rId43"/>
    <p:sldLayoutId id="2147483791" r:id="rId44"/>
    <p:sldLayoutId id="2147483792" r:id="rId45"/>
    <p:sldLayoutId id="2147483793" r:id="rId46"/>
    <p:sldLayoutId id="2147483794" r:id="rId47"/>
    <p:sldLayoutId id="2147483795" r:id="rId48"/>
    <p:sldLayoutId id="2147483796" r:id="rId49"/>
    <p:sldLayoutId id="2147483797" r:id="rId50"/>
    <p:sldLayoutId id="2147483798" r:id="rId51"/>
    <p:sldLayoutId id="2147483799" r:id="rId52"/>
    <p:sldLayoutId id="2147483800" r:id="rId53"/>
    <p:sldLayoutId id="2147483801" r:id="rId54"/>
    <p:sldLayoutId id="2147483802" r:id="rId55"/>
    <p:sldLayoutId id="2147483803" r:id="rId56"/>
    <p:sldLayoutId id="2147483804" r:id="rId57"/>
    <p:sldLayoutId id="2147483805" r:id="rId58"/>
    <p:sldLayoutId id="2147483806" r:id="rId59"/>
    <p:sldLayoutId id="2147483755" r:id="rId6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‹N°›</a:t>
            </a:fld>
            <a:endParaRPr lang="en-US"/>
          </a:p>
        </p:txBody>
      </p:sp>
    </p:spTree>
    <p:extLst>
      <p:ext uri="{BB962C8B-B14F-4D97-AF65-F5344CB8AC3E}">
        <p14:creationId xmlns:p14="http://schemas.microsoft.com/office/powerpoint/2010/main" val="1383874136"/>
      </p:ext>
    </p:extLst>
  </p:cSld>
  <p:clrMap bg1="lt1" tx1="dk1" bg2="lt2" tx2="dk2" accent1="accent1" accent2="accent2" accent3="accent3" accent4="accent4" accent5="accent5" accent6="accent6" hlink="hlink" folHlink="folHlink"/>
  <p:sldLayoutIdLst>
    <p:sldLayoutId id="2147486976" r:id="rId1"/>
    <p:sldLayoutId id="2147486977" r:id="rId2"/>
    <p:sldLayoutId id="2147486978" r:id="rId3"/>
    <p:sldLayoutId id="2147486979" r:id="rId4"/>
    <p:sldLayoutId id="2147486980" r:id="rId5"/>
    <p:sldLayoutId id="2147486981" r:id="rId6"/>
    <p:sldLayoutId id="2147486982" r:id="rId7"/>
    <p:sldLayoutId id="2147486983" r:id="rId8"/>
    <p:sldLayoutId id="2147486984" r:id="rId9"/>
    <p:sldLayoutId id="2147486985" r:id="rId10"/>
    <p:sldLayoutId id="2147486986" r:id="rId11"/>
    <p:sldLayoutId id="2147486987" r:id="rId12"/>
    <p:sldLayoutId id="2147486988" r:id="rId13"/>
    <p:sldLayoutId id="2147486989" r:id="rId14"/>
    <p:sldLayoutId id="2147486990" r:id="rId15"/>
    <p:sldLayoutId id="2147486991" r:id="rId16"/>
    <p:sldLayoutId id="2147486992" r:id="rId17"/>
    <p:sldLayoutId id="2147486993" r:id="rId18"/>
    <p:sldLayoutId id="2147486994" r:id="rId19"/>
    <p:sldLayoutId id="2147486995" r:id="rId20"/>
    <p:sldLayoutId id="2147486996" r:id="rId21"/>
    <p:sldLayoutId id="2147486997" r:id="rId22"/>
    <p:sldLayoutId id="2147486998" r:id="rId23"/>
    <p:sldLayoutId id="2147486999" r:id="rId24"/>
    <p:sldLayoutId id="2147487000" r:id="rId25"/>
    <p:sldLayoutId id="2147487001"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8.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68.xml"/><Relationship Id="rId5" Type="http://schemas.openxmlformats.org/officeDocument/2006/relationships/image" Target="../media/image10.jpeg"/><Relationship Id="rId4" Type="http://schemas.openxmlformats.org/officeDocument/2006/relationships/image" Target="../media/image90.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3.svg"/><Relationship Id="rId18" Type="http://schemas.openxmlformats.org/officeDocument/2006/relationships/hyperlink" Target="https://learn.microsoft.com/fr-fr/microsoft-365-copilot/" TargetMode="External"/><Relationship Id="rId26" Type="http://schemas.openxmlformats.org/officeDocument/2006/relationships/hyperlink" Target="https://support.microsoft.com/fr-FR/copilot-onenote" TargetMode="External"/><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fr-FR/copilot-word" TargetMode="External"/><Relationship Id="rId12" Type="http://schemas.openxmlformats.org/officeDocument/2006/relationships/image" Target="../media/image82.png"/><Relationship Id="rId17" Type="http://schemas.openxmlformats.org/officeDocument/2006/relationships/image" Target="../media/image75.png"/><Relationship Id="rId25" Type="http://schemas.openxmlformats.org/officeDocument/2006/relationships/image" Target="../media/image77.svg"/><Relationship Id="rId2" Type="http://schemas.openxmlformats.org/officeDocument/2006/relationships/notesSlide" Target="../notesSlides/notesSlide10.xml"/><Relationship Id="rId16" Type="http://schemas.openxmlformats.org/officeDocument/2006/relationships/hyperlink" Target="https://support.microsoft.com/fr-FR/copilot-powerpoint" TargetMode="External"/><Relationship Id="rId20" Type="http://schemas.openxmlformats.org/officeDocument/2006/relationships/hyperlink" Target="https://support.microsoft.com/fr-FR/copilot" TargetMode="External"/><Relationship Id="rId29" Type="http://schemas.openxmlformats.org/officeDocument/2006/relationships/image" Target="../media/image80.png"/><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fr-FR/copilot-loop" TargetMode="External"/><Relationship Id="rId24" Type="http://schemas.openxmlformats.org/officeDocument/2006/relationships/image" Target="../media/image76.png"/><Relationship Id="rId5" Type="http://schemas.openxmlformats.org/officeDocument/2006/relationships/image" Target="../media/image69.png"/><Relationship Id="rId15" Type="http://schemas.openxmlformats.org/officeDocument/2006/relationships/image" Target="../media/image73.png"/><Relationship Id="rId23" Type="http://schemas.openxmlformats.org/officeDocument/2006/relationships/hyperlink" Target="https://support.microsoft.com/fr-FR/copilot-outlook" TargetMode="External"/><Relationship Id="rId28" Type="http://schemas.openxmlformats.org/officeDocument/2006/relationships/hyperlink" Target="https://www.microsoft.com/fr-fr/bing/chat/enterprise/?form=MA13FV" TargetMode="External"/><Relationship Id="rId10" Type="http://schemas.openxmlformats.org/officeDocument/2006/relationships/image" Target="../media/image72.png"/><Relationship Id="rId19" Type="http://schemas.openxmlformats.org/officeDocument/2006/relationships/hyperlink" Target="https://adoption.microsoft.com/fr-fr/copilot/" TargetMode="External"/><Relationship Id="rId31" Type="http://schemas.openxmlformats.org/officeDocument/2006/relationships/image" Target="../media/image81.png"/><Relationship Id="rId4" Type="http://schemas.microsoft.com/office/2007/relationships/hdphoto" Target="../media/hdphoto7.wdp"/><Relationship Id="rId9" Type="http://schemas.openxmlformats.org/officeDocument/2006/relationships/hyperlink" Target="https://support.microsoft.com/fr-fr/topic/d%C3%A9marrage-avec-microsoft-365-chat-5b00a52d-7296-48ee-b938-b95b7209f737" TargetMode="External"/><Relationship Id="rId14" Type="http://schemas.openxmlformats.org/officeDocument/2006/relationships/hyperlink" Target="https://support.microsoft.com/fr-FR/copilot-teams" TargetMode="External"/><Relationship Id="rId22" Type="http://schemas.openxmlformats.org/officeDocument/2006/relationships/image" Target="../media/image78.png"/><Relationship Id="rId27" Type="http://schemas.openxmlformats.org/officeDocument/2006/relationships/image" Target="../media/image79.png"/><Relationship Id="rId30" Type="http://schemas.openxmlformats.org/officeDocument/2006/relationships/hyperlink" Target="https://support.microsoft.com/fr-FR/copilot-whiteboard"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support.microsoft.com/fr-FR/copilot-loop" TargetMode="External"/><Relationship Id="rId13" Type="http://schemas.openxmlformats.org/officeDocument/2006/relationships/hyperlink" Target="https://support.microsoft.com/fr-FR/copilot-powerpoint" TargetMode="External"/><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85.svg"/><Relationship Id="rId2" Type="http://schemas.openxmlformats.org/officeDocument/2006/relationships/notesSlide" Target="../notesSlides/notesSlide11.xml"/><Relationship Id="rId1" Type="http://schemas.openxmlformats.org/officeDocument/2006/relationships/slideLayout" Target="../slideLayouts/slideLayout251.xml"/><Relationship Id="rId6" Type="http://schemas.openxmlformats.org/officeDocument/2006/relationships/hyperlink" Target="https://support.microsoft.com/fr-fr/topic/d%C3%A9marrage-avec-microsoft-365-chat-5b00a52d-7296-48ee-b938-b95b7209f737" TargetMode="External"/><Relationship Id="rId11" Type="http://schemas.openxmlformats.org/officeDocument/2006/relationships/image" Target="../media/image84.png"/><Relationship Id="rId5" Type="http://schemas.openxmlformats.org/officeDocument/2006/relationships/image" Target="../media/image87.svg"/><Relationship Id="rId10" Type="http://schemas.openxmlformats.org/officeDocument/2006/relationships/image" Target="../media/image83.svg"/><Relationship Id="rId4" Type="http://schemas.openxmlformats.org/officeDocument/2006/relationships/image" Target="../media/image86.png"/><Relationship Id="rId9" Type="http://schemas.openxmlformats.org/officeDocument/2006/relationships/image" Target="../media/image82.png"/><Relationship Id="rId14" Type="http://schemas.openxmlformats.org/officeDocument/2006/relationships/image" Target="../media/image88.png"/></Relationships>
</file>

<file path=ppt/slides/_rels/slide14.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6.png"/><Relationship Id="rId3" Type="http://schemas.openxmlformats.org/officeDocument/2006/relationships/image" Target="../media/image69.png"/><Relationship Id="rId7" Type="http://schemas.openxmlformats.org/officeDocument/2006/relationships/image" Target="../media/image74.png"/><Relationship Id="rId12" Type="http://schemas.openxmlformats.org/officeDocument/2006/relationships/hyperlink" Target="https://support.microsoft.com/fr-FR/copilot-outlook" TargetMode="External"/><Relationship Id="rId2" Type="http://schemas.openxmlformats.org/officeDocument/2006/relationships/notesSlide" Target="../notesSlides/notesSlide12.xml"/><Relationship Id="rId1" Type="http://schemas.openxmlformats.org/officeDocument/2006/relationships/slideLayout" Target="../slideLayouts/slideLayout251.xml"/><Relationship Id="rId6" Type="http://schemas.openxmlformats.org/officeDocument/2006/relationships/hyperlink" Target="https://support.microsoft.com/fr-FR/copilot-word" TargetMode="External"/><Relationship Id="rId11" Type="http://schemas.openxmlformats.org/officeDocument/2006/relationships/image" Target="../media/image75.png"/><Relationship Id="rId5" Type="http://schemas.openxmlformats.org/officeDocument/2006/relationships/image" Target="../media/image73.png"/><Relationship Id="rId15" Type="http://schemas.openxmlformats.org/officeDocument/2006/relationships/image" Target="../media/image91.png"/><Relationship Id="rId10" Type="http://schemas.openxmlformats.org/officeDocument/2006/relationships/hyperlink" Target="https://support.microsoft.com/fr-FR/copilot-powerpoint" TargetMode="External"/><Relationship Id="rId4" Type="http://schemas.openxmlformats.org/officeDocument/2006/relationships/hyperlink" Target="https://support.microsoft.com/fr-FR/copilot-teams" TargetMode="External"/><Relationship Id="rId9" Type="http://schemas.openxmlformats.org/officeDocument/2006/relationships/image" Target="../media/image78.png"/><Relationship Id="rId14" Type="http://schemas.openxmlformats.org/officeDocument/2006/relationships/image" Target="../media/image77.sv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68.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hyperlink" Target="https://support.microsoft.com/fr-FR/copilot-teams" TargetMode="External"/><Relationship Id="rId18" Type="http://schemas.openxmlformats.org/officeDocument/2006/relationships/hyperlink" Target="https://support.microsoft.com/fr-FR/copilot-powerpoint" TargetMode="External"/><Relationship Id="rId26" Type="http://schemas.openxmlformats.org/officeDocument/2006/relationships/image" Target="../media/image79.png"/><Relationship Id="rId3" Type="http://schemas.openxmlformats.org/officeDocument/2006/relationships/image" Target="../media/image69.png"/><Relationship Id="rId21" Type="http://schemas.openxmlformats.org/officeDocument/2006/relationships/hyperlink" Target="https://adoption.microsoft.com/fr-fr/copilot/" TargetMode="External"/><Relationship Id="rId7" Type="http://schemas.openxmlformats.org/officeDocument/2006/relationships/hyperlink" Target="https://support.microsoft.com/en-us/copilot-excel" TargetMode="External"/><Relationship Id="rId12" Type="http://schemas.openxmlformats.org/officeDocument/2006/relationships/image" Target="../media/image81.png"/><Relationship Id="rId17" Type="http://schemas.openxmlformats.org/officeDocument/2006/relationships/image" Target="../media/image77.svg"/><Relationship Id="rId25" Type="http://schemas.openxmlformats.org/officeDocument/2006/relationships/hyperlink" Target="https://support.microsoft.com/fr-FR/copilot-onenote" TargetMode="External"/><Relationship Id="rId2" Type="http://schemas.openxmlformats.org/officeDocument/2006/relationships/notesSlide" Target="../notesSlides/notesSlide15.xml"/><Relationship Id="rId16" Type="http://schemas.openxmlformats.org/officeDocument/2006/relationships/image" Target="../media/image76.png"/><Relationship Id="rId20" Type="http://schemas.openxmlformats.org/officeDocument/2006/relationships/hyperlink" Target="https://learn.microsoft.com/fr-fr/microsoft-365-copilot/" TargetMode="External"/><Relationship Id="rId29" Type="http://schemas.openxmlformats.org/officeDocument/2006/relationships/hyperlink" Target="https://support.microsoft.com/fr-FR/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fr-FR/copilot-whiteboard" TargetMode="External"/><Relationship Id="rId24" Type="http://schemas.openxmlformats.org/officeDocument/2006/relationships/image" Target="../media/image74.png"/><Relationship Id="rId5" Type="http://schemas.microsoft.com/office/2007/relationships/hdphoto" Target="../media/hdphoto7.wdp"/><Relationship Id="rId15" Type="http://schemas.openxmlformats.org/officeDocument/2006/relationships/hyperlink" Target="https://support.microsoft.com/fr-FR/copilot-outlook" TargetMode="External"/><Relationship Id="rId23" Type="http://schemas.openxmlformats.org/officeDocument/2006/relationships/hyperlink" Target="https://support.microsoft.com/fr-FR/copilot-word" TargetMode="External"/><Relationship Id="rId28" Type="http://schemas.openxmlformats.org/officeDocument/2006/relationships/image" Target="../media/image80.png"/><Relationship Id="rId10" Type="http://schemas.openxmlformats.org/officeDocument/2006/relationships/image" Target="../media/image72.png"/><Relationship Id="rId19" Type="http://schemas.openxmlformats.org/officeDocument/2006/relationships/image" Target="../media/image75.png"/><Relationship Id="rId31" Type="http://schemas.openxmlformats.org/officeDocument/2006/relationships/image" Target="../media/image83.svg"/><Relationship Id="rId4" Type="http://schemas.openxmlformats.org/officeDocument/2006/relationships/image" Target="../media/image9.png"/><Relationship Id="rId9" Type="http://schemas.openxmlformats.org/officeDocument/2006/relationships/hyperlink" Target="https://support.microsoft.com/fr-fr/topic/d%C3%A9marrage-avec-microsoft-365-chat-5b00a52d-7296-48ee-b938-b95b7209f737" TargetMode="External"/><Relationship Id="rId14" Type="http://schemas.openxmlformats.org/officeDocument/2006/relationships/image" Target="../media/image73.png"/><Relationship Id="rId22" Type="http://schemas.openxmlformats.org/officeDocument/2006/relationships/hyperlink" Target="https://support.microsoft.com/fr-FR/copilot" TargetMode="External"/><Relationship Id="rId27" Type="http://schemas.openxmlformats.org/officeDocument/2006/relationships/hyperlink" Target="https://www.microsoft.com/fr-fr/bing/chat/enterprise/?form=MA13FV" TargetMode="External"/><Relationship Id="rId30" Type="http://schemas.openxmlformats.org/officeDocument/2006/relationships/image" Target="../media/image82.png"/></Relationships>
</file>

<file path=ppt/slides/_rels/slide18.xml.rels><?xml version="1.0" encoding="UTF-8" standalone="yes"?>
<Relationships xmlns="http://schemas.openxmlformats.org/package/2006/relationships"><Relationship Id="rId8" Type="http://schemas.openxmlformats.org/officeDocument/2006/relationships/hyperlink" Target="https://support.microsoft.com/fr-FR/copilot-whiteboard" TargetMode="External"/><Relationship Id="rId13" Type="http://schemas.openxmlformats.org/officeDocument/2006/relationships/image" Target="../media/image77.sv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51.xml"/><Relationship Id="rId6" Type="http://schemas.openxmlformats.org/officeDocument/2006/relationships/hyperlink" Target="https://support.microsoft.com/fr-fr/topic/d%C3%A9marrage-avec-microsoft-365-chat-5b00a52d-7296-48ee-b938-b95b7209f737" TargetMode="External"/><Relationship Id="rId11" Type="http://schemas.openxmlformats.org/officeDocument/2006/relationships/image" Target="../media/image85.sv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4.png"/><Relationship Id="rId4" Type="http://schemas.openxmlformats.org/officeDocument/2006/relationships/hyperlink" Target="https://support.microsoft.com/en-us/copilot-excel" TargetMode="External"/><Relationship Id="rId9" Type="http://schemas.openxmlformats.org/officeDocument/2006/relationships/image" Target="../media/image81.png"/><Relationship Id="rId14" Type="http://schemas.openxmlformats.org/officeDocument/2006/relationships/hyperlink" Target="https://support.microsoft.com/fr-FR/copilot-powerpoint"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support.microsoft.com/fr-FR/copilot-powerpoint" TargetMode="External"/><Relationship Id="rId13"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8.png"/><Relationship Id="rId12" Type="http://schemas.openxmlformats.org/officeDocument/2006/relationships/hyperlink" Target="https://support.microsoft.com/fr-FR/copilot-word" TargetMode="External"/><Relationship Id="rId2" Type="http://schemas.openxmlformats.org/officeDocument/2006/relationships/notesSlide" Target="../notesSlides/notesSlide17.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72.png"/><Relationship Id="rId5" Type="http://schemas.openxmlformats.org/officeDocument/2006/relationships/image" Target="../media/image73.png"/><Relationship Id="rId10" Type="http://schemas.openxmlformats.org/officeDocument/2006/relationships/hyperlink" Target="https://support.microsoft.com/fr-fr/topic/d%C3%A9marrage-avec-microsoft-365-chat-5b00a52d-7296-48ee-b938-b95b7209f737" TargetMode="External"/><Relationship Id="rId4" Type="http://schemas.openxmlformats.org/officeDocument/2006/relationships/hyperlink" Target="https://support.microsoft.com/fr-FR/copilot-teams" TargetMode="External"/><Relationship Id="rId9" Type="http://schemas.openxmlformats.org/officeDocument/2006/relationships/image" Target="../media/image75.pn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1.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68.xml"/><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80.png"/><Relationship Id="rId18" Type="http://schemas.openxmlformats.org/officeDocument/2006/relationships/hyperlink" Target="https://support.microsoft.com/fr-FR/copilot-teams" TargetMode="External"/><Relationship Id="rId26" Type="http://schemas.openxmlformats.org/officeDocument/2006/relationships/hyperlink" Target="https://support.microsoft.com/en-us/copilot-excel" TargetMode="External"/><Relationship Id="rId3" Type="http://schemas.openxmlformats.org/officeDocument/2006/relationships/image" Target="../media/image9.png"/><Relationship Id="rId21" Type="http://schemas.openxmlformats.org/officeDocument/2006/relationships/image" Target="../media/image74.png"/><Relationship Id="rId7" Type="http://schemas.openxmlformats.org/officeDocument/2006/relationships/image" Target="../media/image77.svg"/><Relationship Id="rId12" Type="http://schemas.openxmlformats.org/officeDocument/2006/relationships/hyperlink" Target="https://www.microsoft.com/fr-fr/bing/chat/enterprise/?form=MA13FV" TargetMode="External"/><Relationship Id="rId17" Type="http://schemas.openxmlformats.org/officeDocument/2006/relationships/image" Target="../media/image75.png"/><Relationship Id="rId25" Type="http://schemas.openxmlformats.org/officeDocument/2006/relationships/hyperlink" Target="https://www.microsoft.com/en-us/worklab/work-trend-index/will-ai-fix-work" TargetMode="External"/><Relationship Id="rId2" Type="http://schemas.openxmlformats.org/officeDocument/2006/relationships/notesSlide" Target="../notesSlides/notesSlide20.xml"/><Relationship Id="rId16" Type="http://schemas.openxmlformats.org/officeDocument/2006/relationships/hyperlink" Target="https://support.microsoft.com/fr-FR/copilot-powerpoint" TargetMode="External"/><Relationship Id="rId20" Type="http://schemas.openxmlformats.org/officeDocument/2006/relationships/hyperlink" Target="https://support.microsoft.com/fr-FR/copilot-word" TargetMode="External"/><Relationship Id="rId29" Type="http://schemas.openxmlformats.org/officeDocument/2006/relationships/image" Target="../media/image79.png"/><Relationship Id="rId1" Type="http://schemas.openxmlformats.org/officeDocument/2006/relationships/slideLayout" Target="../slideLayouts/slideLayout251.xml"/><Relationship Id="rId6" Type="http://schemas.openxmlformats.org/officeDocument/2006/relationships/image" Target="../media/image76.png"/><Relationship Id="rId11" Type="http://schemas.openxmlformats.org/officeDocument/2006/relationships/image" Target="../media/image83.svg"/><Relationship Id="rId24" Type="http://schemas.openxmlformats.org/officeDocument/2006/relationships/hyperlink" Target="https://support.microsoft.com/fr-FR/copilot" TargetMode="External"/><Relationship Id="rId5" Type="http://schemas.openxmlformats.org/officeDocument/2006/relationships/hyperlink" Target="https://support.microsoft.com/fr-FR/copilot-outlook" TargetMode="External"/><Relationship Id="rId15" Type="http://schemas.openxmlformats.org/officeDocument/2006/relationships/image" Target="../media/image72.png"/><Relationship Id="rId23" Type="http://schemas.openxmlformats.org/officeDocument/2006/relationships/hyperlink" Target="https://adoption.microsoft.com/fr-fr/copilot/" TargetMode="External"/><Relationship Id="rId28" Type="http://schemas.openxmlformats.org/officeDocument/2006/relationships/hyperlink" Target="https://support.microsoft.com/fr-FR/copilot-onenote" TargetMode="External"/><Relationship Id="rId10" Type="http://schemas.openxmlformats.org/officeDocument/2006/relationships/image" Target="../media/image82.png"/><Relationship Id="rId19" Type="http://schemas.openxmlformats.org/officeDocument/2006/relationships/image" Target="../media/image73.png"/><Relationship Id="rId31" Type="http://schemas.openxmlformats.org/officeDocument/2006/relationships/image" Target="../media/image81.png"/><Relationship Id="rId4" Type="http://schemas.microsoft.com/office/2007/relationships/hdphoto" Target="../media/hdphoto7.wdp"/><Relationship Id="rId9" Type="http://schemas.openxmlformats.org/officeDocument/2006/relationships/hyperlink" Target="https://support.microsoft.com/fr-FR/copilot-loop" TargetMode="External"/><Relationship Id="rId14" Type="http://schemas.openxmlformats.org/officeDocument/2006/relationships/hyperlink" Target="https://support.microsoft.com/fr-fr/topic/d%C3%A9marrage-avec-microsoft-365-chat-5b00a52d-7296-48ee-b938-b95b7209f737" TargetMode="External"/><Relationship Id="rId22" Type="http://schemas.openxmlformats.org/officeDocument/2006/relationships/hyperlink" Target="https://learn.microsoft.com/fr-fr/microsoft-365-copilot/" TargetMode="External"/><Relationship Id="rId27" Type="http://schemas.openxmlformats.org/officeDocument/2006/relationships/image" Target="../media/image78.png"/><Relationship Id="rId30" Type="http://schemas.openxmlformats.org/officeDocument/2006/relationships/hyperlink" Target="https://support.microsoft.com/fr-FR/copilot-whiteboard"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image" Target="../media/image69.png"/><Relationship Id="rId7" Type="http://schemas.openxmlformats.org/officeDocument/2006/relationships/hyperlink" Target="https://www.microsoft.com/fr-fr/bing/chat/enterprise/?form=MA13FV" TargetMode="External"/><Relationship Id="rId12" Type="http://schemas.openxmlformats.org/officeDocument/2006/relationships/image" Target="../media/image88.png"/><Relationship Id="rId2" Type="http://schemas.openxmlformats.org/officeDocument/2006/relationships/notesSlide" Target="../notesSlides/notesSlide21.xml"/><Relationship Id="rId16" Type="http://schemas.openxmlformats.org/officeDocument/2006/relationships/image" Target="../media/image87.svg"/><Relationship Id="rId1" Type="http://schemas.openxmlformats.org/officeDocument/2006/relationships/slideLayout" Target="../slideLayouts/slideLayout251.xml"/><Relationship Id="rId6" Type="http://schemas.openxmlformats.org/officeDocument/2006/relationships/image" Target="../media/image83.svg"/><Relationship Id="rId11" Type="http://schemas.openxmlformats.org/officeDocument/2006/relationships/hyperlink" Target="https://support.microsoft.com/fr-FR/copilot-powerpoint" TargetMode="External"/><Relationship Id="rId5" Type="http://schemas.openxmlformats.org/officeDocument/2006/relationships/image" Target="../media/image82.png"/><Relationship Id="rId15" Type="http://schemas.openxmlformats.org/officeDocument/2006/relationships/image" Target="../media/image86.png"/><Relationship Id="rId10" Type="http://schemas.openxmlformats.org/officeDocument/2006/relationships/image" Target="../media/image72.png"/><Relationship Id="rId4" Type="http://schemas.openxmlformats.org/officeDocument/2006/relationships/hyperlink" Target="https://support.microsoft.com/fr-FR/copilot-loop" TargetMode="External"/><Relationship Id="rId9" Type="http://schemas.openxmlformats.org/officeDocument/2006/relationships/hyperlink" Target="https://support.microsoft.com/fr-fr/topic/d%C3%A9marrage-avec-microsoft-365-chat-5b00a52d-7296-48ee-b938-b95b7209f737" TargetMode="External"/><Relationship Id="rId14" Type="http://schemas.openxmlformats.org/officeDocument/2006/relationships/image" Target="../media/image85.svg"/></Relationships>
</file>

<file path=ppt/slides/_rels/slide2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hyperlink" Target="https://support.microsoft.com/fr-FR/copilot-teams" TargetMode="External"/><Relationship Id="rId3" Type="http://schemas.openxmlformats.org/officeDocument/2006/relationships/image" Target="../media/image69.png"/><Relationship Id="rId7" Type="http://schemas.openxmlformats.org/officeDocument/2006/relationships/image" Target="../media/image76.png"/><Relationship Id="rId12"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251.xml"/><Relationship Id="rId6" Type="http://schemas.openxmlformats.org/officeDocument/2006/relationships/hyperlink" Target="https://support.microsoft.com/fr-FR/copilot-outlook" TargetMode="External"/><Relationship Id="rId11" Type="http://schemas.openxmlformats.org/officeDocument/2006/relationships/hyperlink" Target="https://support.microsoft.com/fr-FR/copilot-powerpoint" TargetMode="External"/><Relationship Id="rId5" Type="http://schemas.openxmlformats.org/officeDocument/2006/relationships/image" Target="../media/image72.png"/><Relationship Id="rId15" Type="http://schemas.openxmlformats.org/officeDocument/2006/relationships/image" Target="../media/image95.png"/><Relationship Id="rId10" Type="http://schemas.openxmlformats.org/officeDocument/2006/relationships/image" Target="../media/image78.png"/><Relationship Id="rId4" Type="http://schemas.openxmlformats.org/officeDocument/2006/relationships/hyperlink" Target="https://support.microsoft.com/fr-fr/topic/d%C3%A9marrage-avec-microsoft-365-chat-5b00a52d-7296-48ee-b938-b95b7209f737" TargetMode="External"/><Relationship Id="rId9" Type="http://schemas.openxmlformats.org/officeDocument/2006/relationships/hyperlink" Target="https://support.microsoft.com/en-us/copilot-excel" TargetMode="External"/><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68.xml"/><Relationship Id="rId4" Type="http://schemas.openxmlformats.org/officeDocument/2006/relationships/image" Target="../media/image96.jpe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5.png"/><Relationship Id="rId18" Type="http://schemas.openxmlformats.org/officeDocument/2006/relationships/image" Target="../media/image72.png"/><Relationship Id="rId26" Type="http://schemas.openxmlformats.org/officeDocument/2006/relationships/image" Target="../media/image79.png"/><Relationship Id="rId3" Type="http://schemas.openxmlformats.org/officeDocument/2006/relationships/image" Target="../media/image9.png"/><Relationship Id="rId21" Type="http://schemas.openxmlformats.org/officeDocument/2006/relationships/hyperlink" Target="https://support.microsoft.com/fr-FR/copilot" TargetMode="External"/><Relationship Id="rId7" Type="http://schemas.openxmlformats.org/officeDocument/2006/relationships/image" Target="../media/image80.png"/><Relationship Id="rId12" Type="http://schemas.openxmlformats.org/officeDocument/2006/relationships/hyperlink" Target="https://support.microsoft.com/fr-FR/copilot-powerpoint" TargetMode="External"/><Relationship Id="rId17" Type="http://schemas.openxmlformats.org/officeDocument/2006/relationships/hyperlink" Target="https://support.microsoft.com/fr-fr/topic/d%C3%A9marrage-avec-microsoft-365-chat-5b00a52d-7296-48ee-b938-b95b7209f737" TargetMode="External"/><Relationship Id="rId25" Type="http://schemas.openxmlformats.org/officeDocument/2006/relationships/hyperlink" Target="https://support.microsoft.com/fr-FR/copilot-onenote" TargetMode="External"/><Relationship Id="rId2" Type="http://schemas.openxmlformats.org/officeDocument/2006/relationships/notesSlide" Target="../notesSlides/notesSlide25.xml"/><Relationship Id="rId16" Type="http://schemas.openxmlformats.org/officeDocument/2006/relationships/image" Target="../media/image77.svg"/><Relationship Id="rId20" Type="http://schemas.openxmlformats.org/officeDocument/2006/relationships/hyperlink" Target="https://adoption.microsoft.com/fr-fr/copilot/" TargetMode="External"/><Relationship Id="rId29" Type="http://schemas.openxmlformats.org/officeDocument/2006/relationships/hyperlink" Target="https://support.microsoft.com/fr-FR/copilot-loop" TargetMode="External"/><Relationship Id="rId1" Type="http://schemas.openxmlformats.org/officeDocument/2006/relationships/slideLayout" Target="../slideLayouts/slideLayout263.xml"/><Relationship Id="rId6" Type="http://schemas.openxmlformats.org/officeDocument/2006/relationships/hyperlink" Target="https://www.microsoft.com/fr-fr/bing/chat/enterprise/?form=MA13FV" TargetMode="External"/><Relationship Id="rId11" Type="http://schemas.openxmlformats.org/officeDocument/2006/relationships/image" Target="../media/image74.png"/><Relationship Id="rId24" Type="http://schemas.openxmlformats.org/officeDocument/2006/relationships/image" Target="../media/image73.png"/><Relationship Id="rId5" Type="http://schemas.openxmlformats.org/officeDocument/2006/relationships/image" Target="../media/image69.png"/><Relationship Id="rId15" Type="http://schemas.openxmlformats.org/officeDocument/2006/relationships/image" Target="../media/image76.png"/><Relationship Id="rId23" Type="http://schemas.openxmlformats.org/officeDocument/2006/relationships/hyperlink" Target="https://support.microsoft.com/fr-FR/copilot-teams" TargetMode="External"/><Relationship Id="rId28" Type="http://schemas.openxmlformats.org/officeDocument/2006/relationships/image" Target="../media/image81.png"/><Relationship Id="rId10" Type="http://schemas.openxmlformats.org/officeDocument/2006/relationships/hyperlink" Target="https://support.microsoft.com/fr-FR/copilot-word" TargetMode="External"/><Relationship Id="rId19" Type="http://schemas.openxmlformats.org/officeDocument/2006/relationships/hyperlink" Target="https://learn.microsoft.com/fr-fr/microsoft-365-copilot/" TargetMode="External"/><Relationship Id="rId31" Type="http://schemas.openxmlformats.org/officeDocument/2006/relationships/image" Target="../media/image83.svg"/><Relationship Id="rId4" Type="http://schemas.microsoft.com/office/2007/relationships/hdphoto" Target="../media/hdphoto7.wdp"/><Relationship Id="rId9" Type="http://schemas.openxmlformats.org/officeDocument/2006/relationships/image" Target="../media/image78.png"/><Relationship Id="rId14" Type="http://schemas.openxmlformats.org/officeDocument/2006/relationships/hyperlink" Target="https://support.microsoft.com/fr-FR/copilot-outlook" TargetMode="External"/><Relationship Id="rId22" Type="http://schemas.openxmlformats.org/officeDocument/2006/relationships/hyperlink" Target="https://www.microsoft.com/en-us/worklab/work-trend-index/will-ai-fix-work" TargetMode="External"/><Relationship Id="rId27" Type="http://schemas.openxmlformats.org/officeDocument/2006/relationships/hyperlink" Target="https://support.microsoft.com/fr-FR/copilot-whiteboard" TargetMode="External"/><Relationship Id="rId30" Type="http://schemas.openxmlformats.org/officeDocument/2006/relationships/image" Target="../media/image82.png"/></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77.svg"/><Relationship Id="rId3" Type="http://schemas.openxmlformats.org/officeDocument/2006/relationships/image" Target="../media/image69.png"/><Relationship Id="rId7" Type="http://schemas.openxmlformats.org/officeDocument/2006/relationships/image" Target="../media/image78.png"/><Relationship Id="rId12"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88.png"/><Relationship Id="rId5" Type="http://schemas.openxmlformats.org/officeDocument/2006/relationships/image" Target="../media/image80.png"/><Relationship Id="rId15" Type="http://schemas.openxmlformats.org/officeDocument/2006/relationships/image" Target="../media/image72.png"/><Relationship Id="rId10" Type="http://schemas.openxmlformats.org/officeDocument/2006/relationships/hyperlink" Target="https://support.microsoft.com/fr-FR/copilot-powerpoint" TargetMode="External"/><Relationship Id="rId4" Type="http://schemas.openxmlformats.org/officeDocument/2006/relationships/hyperlink" Target="https://www.microsoft.com/fr-fr/bing/chat/enterprise/?form=MA13FV" TargetMode="External"/><Relationship Id="rId9" Type="http://schemas.openxmlformats.org/officeDocument/2006/relationships/image" Target="../media/image87.svg"/><Relationship Id="rId14" Type="http://schemas.openxmlformats.org/officeDocument/2006/relationships/hyperlink" Target="https://support.microsoft.com/fr-fr/topic/d%C3%A9marrage-avec-microsoft-365-chat-5b00a52d-7296-48ee-b938-b95b7209f737"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support.microsoft.com/en-us/copilot-excel" TargetMode="External"/><Relationship Id="rId13"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81.png"/><Relationship Id="rId12" Type="http://schemas.openxmlformats.org/officeDocument/2006/relationships/hyperlink" Target="https://support.microsoft.com/fr-FR/copilot-powerpoint" TargetMode="External"/><Relationship Id="rId2" Type="http://schemas.openxmlformats.org/officeDocument/2006/relationships/notesSlide" Target="../notesSlides/notesSlide27.xml"/><Relationship Id="rId16" Type="http://schemas.openxmlformats.org/officeDocument/2006/relationships/image" Target="../media/image97.png"/><Relationship Id="rId1" Type="http://schemas.openxmlformats.org/officeDocument/2006/relationships/slideLayout" Target="../slideLayouts/slideLayout251.xml"/><Relationship Id="rId6" Type="http://schemas.openxmlformats.org/officeDocument/2006/relationships/hyperlink" Target="https://support.microsoft.com/fr-FR/copilot-whiteboard" TargetMode="External"/><Relationship Id="rId11" Type="http://schemas.openxmlformats.org/officeDocument/2006/relationships/image" Target="../media/image73.png"/><Relationship Id="rId5" Type="http://schemas.openxmlformats.org/officeDocument/2006/relationships/image" Target="../media/image87.svg"/><Relationship Id="rId15" Type="http://schemas.openxmlformats.org/officeDocument/2006/relationships/image" Target="../media/image77.svg"/><Relationship Id="rId10" Type="http://schemas.openxmlformats.org/officeDocument/2006/relationships/hyperlink" Target="https://support.microsoft.com/fr-FR/copilot-teams" TargetMode="External"/><Relationship Id="rId4" Type="http://schemas.openxmlformats.org/officeDocument/2006/relationships/image" Target="../media/image86.png"/><Relationship Id="rId9" Type="http://schemas.openxmlformats.org/officeDocument/2006/relationships/image" Target="../media/image78.png"/><Relationship Id="rId1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0.xml"/><Relationship Id="rId7" Type="http://schemas.openxmlformats.org/officeDocument/2006/relationships/slide" Target="slide30.xml"/><Relationship Id="rId2" Type="http://schemas.openxmlformats.org/officeDocument/2006/relationships/slide" Target="slide5.xml"/><Relationship Id="rId1" Type="http://schemas.openxmlformats.org/officeDocument/2006/relationships/slideLayout" Target="../slideLayouts/slideLayout252.xml"/><Relationship Id="rId6" Type="http://schemas.openxmlformats.org/officeDocument/2006/relationships/slide" Target="slide25.xml"/><Relationship Id="rId5" Type="http://schemas.openxmlformats.org/officeDocument/2006/relationships/slide" Target="slide20.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268.xml"/><Relationship Id="rId4" Type="http://schemas.openxmlformats.org/officeDocument/2006/relationships/image" Target="../media/image98.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hyperlink" Target="https://support.microsoft.com/fr-FR/copilot-word" TargetMode="External"/><Relationship Id="rId18" Type="http://schemas.openxmlformats.org/officeDocument/2006/relationships/hyperlink" Target="https://adoption.microsoft.com/fr-fr/copilot/" TargetMode="External"/><Relationship Id="rId26" Type="http://schemas.openxmlformats.org/officeDocument/2006/relationships/image" Target="../media/image80.png"/><Relationship Id="rId3" Type="http://schemas.openxmlformats.org/officeDocument/2006/relationships/image" Target="../media/image69.png"/><Relationship Id="rId21" Type="http://schemas.openxmlformats.org/officeDocument/2006/relationships/image" Target="../media/image76.png"/><Relationship Id="rId7" Type="http://schemas.openxmlformats.org/officeDocument/2006/relationships/hyperlink" Target="https://support.microsoft.com/fr-fr/topic/d%C3%A9marrage-avec-microsoft-365-chat-5b00a52d-7296-48ee-b938-b95b7209f737" TargetMode="External"/><Relationship Id="rId12" Type="http://schemas.openxmlformats.org/officeDocument/2006/relationships/image" Target="../media/image73.png"/><Relationship Id="rId17" Type="http://schemas.openxmlformats.org/officeDocument/2006/relationships/hyperlink" Target="https://learn.microsoft.com/fr-fr/microsoft-365-copilot/" TargetMode="External"/><Relationship Id="rId25" Type="http://schemas.openxmlformats.org/officeDocument/2006/relationships/hyperlink" Target="https://www.microsoft.com/fr-fr/bing/chat/enterprise/?form=MA13FV" TargetMode="External"/><Relationship Id="rId2" Type="http://schemas.openxmlformats.org/officeDocument/2006/relationships/notesSlide" Target="../notesSlides/notesSlide30.xml"/><Relationship Id="rId16" Type="http://schemas.openxmlformats.org/officeDocument/2006/relationships/image" Target="../media/image75.png"/><Relationship Id="rId20" Type="http://schemas.openxmlformats.org/officeDocument/2006/relationships/hyperlink" Target="https://support.microsoft.com/fr-FR/copilot-outlook" TargetMode="External"/><Relationship Id="rId29" Type="http://schemas.openxmlformats.org/officeDocument/2006/relationships/hyperlink" Target="https://support.microsoft.com/fr-FR/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fr-FR/copilot-teams" TargetMode="External"/><Relationship Id="rId24" Type="http://schemas.openxmlformats.org/officeDocument/2006/relationships/image" Target="../media/image79.png"/><Relationship Id="rId5" Type="http://schemas.microsoft.com/office/2007/relationships/hdphoto" Target="../media/hdphoto7.wdp"/><Relationship Id="rId15" Type="http://schemas.openxmlformats.org/officeDocument/2006/relationships/hyperlink" Target="https://support.microsoft.com/fr-FR/copilot-powerpoint" TargetMode="External"/><Relationship Id="rId23" Type="http://schemas.openxmlformats.org/officeDocument/2006/relationships/hyperlink" Target="https://support.microsoft.com/fr-FR/copilot-onenote" TargetMode="External"/><Relationship Id="rId28" Type="http://schemas.openxmlformats.org/officeDocument/2006/relationships/image" Target="../media/image81.png"/><Relationship Id="rId10" Type="http://schemas.openxmlformats.org/officeDocument/2006/relationships/image" Target="../media/image78.png"/><Relationship Id="rId19" Type="http://schemas.openxmlformats.org/officeDocument/2006/relationships/hyperlink" Target="https://support.microsoft.com/fr-FR/copilot" TargetMode="External"/><Relationship Id="rId31" Type="http://schemas.openxmlformats.org/officeDocument/2006/relationships/image" Target="../media/image83.svg"/><Relationship Id="rId4" Type="http://schemas.openxmlformats.org/officeDocument/2006/relationships/image" Target="../media/image9.png"/><Relationship Id="rId9" Type="http://schemas.openxmlformats.org/officeDocument/2006/relationships/hyperlink" Target="https://support.microsoft.com/en-us/copilot-excel" TargetMode="External"/><Relationship Id="rId14" Type="http://schemas.openxmlformats.org/officeDocument/2006/relationships/image" Target="../media/image74.png"/><Relationship Id="rId22" Type="http://schemas.openxmlformats.org/officeDocument/2006/relationships/image" Target="../media/image77.svg"/><Relationship Id="rId27" Type="http://schemas.openxmlformats.org/officeDocument/2006/relationships/hyperlink" Target="https://support.microsoft.com/fr-FR/copilot-whiteboard" TargetMode="External"/><Relationship Id="rId30"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0.png"/><Relationship Id="rId3" Type="http://schemas.openxmlformats.org/officeDocument/2006/relationships/image" Target="../media/image69.png"/><Relationship Id="rId7" Type="http://schemas.openxmlformats.org/officeDocument/2006/relationships/image" Target="../media/image78.png"/><Relationship Id="rId12" Type="http://schemas.openxmlformats.org/officeDocument/2006/relationships/hyperlink" Target="https://www.microsoft.com/fr-fr/bing/chat/enterprise/?form=MA13FV" TargetMode="External"/><Relationship Id="rId2" Type="http://schemas.openxmlformats.org/officeDocument/2006/relationships/notesSlide" Target="../notesSlides/notesSlide31.xml"/><Relationship Id="rId1" Type="http://schemas.openxmlformats.org/officeDocument/2006/relationships/slideLayout" Target="../slideLayouts/slideLayout251.xml"/><Relationship Id="rId6" Type="http://schemas.openxmlformats.org/officeDocument/2006/relationships/hyperlink" Target="https://support.microsoft.com/en-us/copilot-excel" TargetMode="External"/><Relationship Id="rId11" Type="http://schemas.openxmlformats.org/officeDocument/2006/relationships/image" Target="../media/image88.png"/><Relationship Id="rId5" Type="http://schemas.openxmlformats.org/officeDocument/2006/relationships/image" Target="../media/image72.png"/><Relationship Id="rId10" Type="http://schemas.openxmlformats.org/officeDocument/2006/relationships/hyperlink" Target="https://support.microsoft.com/fr-FR/copilot-powerpoint" TargetMode="External"/><Relationship Id="rId4" Type="http://schemas.openxmlformats.org/officeDocument/2006/relationships/hyperlink" Target="https://support.microsoft.com/fr-fr/topic/d%C3%A9marrage-avec-microsoft-365-chat-5b00a52d-7296-48ee-b938-b95b7209f737" TargetMode="External"/><Relationship Id="rId9" Type="http://schemas.openxmlformats.org/officeDocument/2006/relationships/image" Target="../media/image85.svg"/></Relationships>
</file>

<file path=ppt/slides/_rels/slide34.xml.rels><?xml version="1.0" encoding="UTF-8" standalone="yes"?>
<Relationships xmlns="http://schemas.openxmlformats.org/package/2006/relationships"><Relationship Id="rId8" Type="http://schemas.openxmlformats.org/officeDocument/2006/relationships/hyperlink" Target="https://support.microsoft.com/fr-fr/topic/d%C3%A9marrage-avec-microsoft-365-chat-5b00a52d-7296-48ee-b938-b95b7209f737" TargetMode="Externa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251.xml"/><Relationship Id="rId6" Type="http://schemas.openxmlformats.org/officeDocument/2006/relationships/hyperlink" Target="https://support.microsoft.com/fr-FR/copilot-teams" TargetMode="External"/><Relationship Id="rId11" Type="http://schemas.openxmlformats.org/officeDocument/2006/relationships/image" Target="../media/image75.png"/><Relationship Id="rId5" Type="http://schemas.openxmlformats.org/officeDocument/2006/relationships/image" Target="../media/image78.png"/><Relationship Id="rId10" Type="http://schemas.openxmlformats.org/officeDocument/2006/relationships/hyperlink" Target="https://support.microsoft.com/fr-FR/copilot-powerpoint" TargetMode="External"/><Relationship Id="rId4" Type="http://schemas.openxmlformats.org/officeDocument/2006/relationships/hyperlink" Target="https://support.microsoft.com/en-us/copilot-excel" TargetMode="External"/><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68.xml"/><Relationship Id="rId5" Type="http://schemas.microsoft.com/office/2007/relationships/hdphoto" Target="../media/hdphoto10.wdp"/><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hyperlink" Target="https://support.microsoft.com/fr-FR/copilot-word" TargetMode="External"/><Relationship Id="rId18" Type="http://schemas.openxmlformats.org/officeDocument/2006/relationships/image" Target="../media/image76.png"/><Relationship Id="rId26" Type="http://schemas.openxmlformats.org/officeDocument/2006/relationships/image" Target="../media/image79.png"/><Relationship Id="rId3" Type="http://schemas.openxmlformats.org/officeDocument/2006/relationships/image" Target="../media/image69.png"/><Relationship Id="rId21" Type="http://schemas.openxmlformats.org/officeDocument/2006/relationships/hyperlink" Target="https://adoption.microsoft.com/fr-fr/copilot/" TargetMode="External"/><Relationship Id="rId7" Type="http://schemas.openxmlformats.org/officeDocument/2006/relationships/hyperlink" Target="https://support.microsoft.com/fr-fr/topic/d%C3%A9marrage-avec-microsoft-365-chat-5b00a52d-7296-48ee-b938-b95b7209f737" TargetMode="External"/><Relationship Id="rId12" Type="http://schemas.openxmlformats.org/officeDocument/2006/relationships/image" Target="../media/image81.png"/><Relationship Id="rId17" Type="http://schemas.openxmlformats.org/officeDocument/2006/relationships/hyperlink" Target="https://support.microsoft.com/fr-FR/copilot-outlook" TargetMode="External"/><Relationship Id="rId25" Type="http://schemas.openxmlformats.org/officeDocument/2006/relationships/hyperlink" Target="https://support.microsoft.com/fr-FR/copilot-onenote" TargetMode="External"/><Relationship Id="rId2" Type="http://schemas.openxmlformats.org/officeDocument/2006/relationships/notesSlide" Target="../notesSlides/notesSlide35.xml"/><Relationship Id="rId16" Type="http://schemas.openxmlformats.org/officeDocument/2006/relationships/image" Target="../media/image75.png"/><Relationship Id="rId20" Type="http://schemas.openxmlformats.org/officeDocument/2006/relationships/hyperlink" Target="https://learn.microsoft.com/fr-fr/microsoft-365-copilot/" TargetMode="External"/><Relationship Id="rId29" Type="http://schemas.openxmlformats.org/officeDocument/2006/relationships/hyperlink" Target="https://support.microsoft.com/fr-FR/copilot-loop" TargetMode="External"/><Relationship Id="rId1" Type="http://schemas.openxmlformats.org/officeDocument/2006/relationships/slideLayout" Target="../slideLayouts/slideLayout251.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fr-FR/copilot-whiteboard" TargetMode="External"/><Relationship Id="rId24" Type="http://schemas.openxmlformats.org/officeDocument/2006/relationships/image" Target="../media/image78.png"/><Relationship Id="rId5" Type="http://schemas.microsoft.com/office/2007/relationships/hdphoto" Target="../media/hdphoto7.wdp"/><Relationship Id="rId15" Type="http://schemas.openxmlformats.org/officeDocument/2006/relationships/hyperlink" Target="https://support.microsoft.com/fr-FR/copilot-powerpoint" TargetMode="External"/><Relationship Id="rId23" Type="http://schemas.openxmlformats.org/officeDocument/2006/relationships/hyperlink" Target="https://support.microsoft.com/en-us/copilot-excel" TargetMode="External"/><Relationship Id="rId28" Type="http://schemas.openxmlformats.org/officeDocument/2006/relationships/image" Target="../media/image80.png"/><Relationship Id="rId10" Type="http://schemas.openxmlformats.org/officeDocument/2006/relationships/image" Target="../media/image73.png"/><Relationship Id="rId19" Type="http://schemas.openxmlformats.org/officeDocument/2006/relationships/image" Target="../media/image77.svg"/><Relationship Id="rId31" Type="http://schemas.openxmlformats.org/officeDocument/2006/relationships/image" Target="../media/image83.svg"/><Relationship Id="rId4" Type="http://schemas.openxmlformats.org/officeDocument/2006/relationships/image" Target="../media/image9.png"/><Relationship Id="rId9" Type="http://schemas.openxmlformats.org/officeDocument/2006/relationships/hyperlink" Target="https://support.microsoft.com/fr-FR/copilot-teams" TargetMode="External"/><Relationship Id="rId14" Type="http://schemas.openxmlformats.org/officeDocument/2006/relationships/image" Target="../media/image74.png"/><Relationship Id="rId22" Type="http://schemas.openxmlformats.org/officeDocument/2006/relationships/hyperlink" Target="https://support.microsoft.com/fr-FR/copilot" TargetMode="External"/><Relationship Id="rId27" Type="http://schemas.openxmlformats.org/officeDocument/2006/relationships/hyperlink" Target="https://www.microsoft.com/fr-fr/bing/chat/enterprise/?form=MA13FV" TargetMode="External"/><Relationship Id="rId30"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hyperlink" Target="https://support.microsoft.com/fr-FR/copilot-whiteboard" TargetMode="External"/><Relationship Id="rId13" Type="http://schemas.openxmlformats.org/officeDocument/2006/relationships/image" Target="../media/image88.png"/><Relationship Id="rId3" Type="http://schemas.openxmlformats.org/officeDocument/2006/relationships/image" Target="../media/image69.png"/><Relationship Id="rId7" Type="http://schemas.openxmlformats.org/officeDocument/2006/relationships/image" Target="../media/image85.svg"/><Relationship Id="rId12" Type="http://schemas.openxmlformats.org/officeDocument/2006/relationships/hyperlink" Target="https://support.microsoft.com/fr-FR/copilot-powerpoint" TargetMode="External"/><Relationship Id="rId2" Type="http://schemas.openxmlformats.org/officeDocument/2006/relationships/notesSlide" Target="../notesSlides/notesSlide36.xml"/><Relationship Id="rId1" Type="http://schemas.openxmlformats.org/officeDocument/2006/relationships/slideLayout" Target="../slideLayouts/slideLayout251.xml"/><Relationship Id="rId6" Type="http://schemas.openxmlformats.org/officeDocument/2006/relationships/image" Target="../media/image84.png"/><Relationship Id="rId11" Type="http://schemas.openxmlformats.org/officeDocument/2006/relationships/image" Target="../media/image77.svg"/><Relationship Id="rId5" Type="http://schemas.openxmlformats.org/officeDocument/2006/relationships/image" Target="../media/image72.png"/><Relationship Id="rId15" Type="http://schemas.openxmlformats.org/officeDocument/2006/relationships/image" Target="../media/image87.svg"/><Relationship Id="rId10" Type="http://schemas.openxmlformats.org/officeDocument/2006/relationships/image" Target="../media/image76.png"/><Relationship Id="rId4" Type="http://schemas.openxmlformats.org/officeDocument/2006/relationships/hyperlink" Target="https://support.microsoft.com/fr-fr/topic/d%C3%A9marrage-avec-microsoft-365-chat-5b00a52d-7296-48ee-b938-b95b7209f737" TargetMode="External"/><Relationship Id="rId9" Type="http://schemas.openxmlformats.org/officeDocument/2006/relationships/image" Target="../media/image81.png"/><Relationship Id="rId1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hyperlink" Target="https://support.microsoft.com/fr-FR/copilot-word" TargetMode="External"/><Relationship Id="rId13" Type="http://schemas.openxmlformats.org/officeDocument/2006/relationships/hyperlink" Target="https://www.microsoft.com/fr-fr/bing/chat/enterprise/?form=MA13FV" TargetMode="Externa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51.xml"/><Relationship Id="rId6" Type="http://schemas.openxmlformats.org/officeDocument/2006/relationships/hyperlink" Target="https://support.microsoft.com/fr-FR/copilot-teams" TargetMode="External"/><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hyperlink" Target="https://support.microsoft.com/fr-FR/copilot-powerpoint" TargetMode="External"/><Relationship Id="rId4" Type="http://schemas.openxmlformats.org/officeDocument/2006/relationships/hyperlink" Target="https://support.microsoft.com/fr-fr/topic/d%C3%A9marrage-avec-microsoft-365-chat-5b00a52d-7296-48ee-b938-b95b7209f737" TargetMode="External"/><Relationship Id="rId9" Type="http://schemas.openxmlformats.org/officeDocument/2006/relationships/image" Target="../media/image74.png"/><Relationship Id="rId1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70.png"/><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263.xml"/><Relationship Id="rId6" Type="http://schemas.openxmlformats.org/officeDocument/2006/relationships/slide" Target="slide30.xml"/><Relationship Id="rId5" Type="http://schemas.openxmlformats.org/officeDocument/2006/relationships/slide" Target="slide15.xml"/><Relationship Id="rId10" Type="http://schemas.openxmlformats.org/officeDocument/2006/relationships/slide" Target="slide25.xml"/><Relationship Id="rId4" Type="http://schemas.openxmlformats.org/officeDocument/2006/relationships/slide" Target="slide5.xml"/><Relationship Id="rId9" Type="http://schemas.openxmlformats.org/officeDocument/2006/relationships/slide" Target="slide20.xml"/></Relationships>
</file>

<file path=ppt/slides/_rels/slide40.xml.rels><?xml version="1.0" encoding="UTF-8" standalone="yes"?>
<Relationships xmlns="http://schemas.openxmlformats.org/package/2006/relationships"><Relationship Id="rId13" Type="http://schemas.openxmlformats.org/officeDocument/2006/relationships/hyperlink" Target="https://support.microsoft.com/fr-FR/copilot-onenote" TargetMode="External"/><Relationship Id="rId18" Type="http://schemas.openxmlformats.org/officeDocument/2006/relationships/hyperlink" Target="https://support.microsoft.com/fr-FR/copilot-outlook" TargetMode="External"/><Relationship Id="rId26" Type="http://schemas.openxmlformats.org/officeDocument/2006/relationships/hyperlink" Target="https://support.microsoft.com/en-us/copilot-excel" TargetMode="External"/><Relationship Id="rId39" Type="http://schemas.openxmlformats.org/officeDocument/2006/relationships/hyperlink" Target="https://support.microsoft.com/fr-FR/copilot-whiteboard" TargetMode="External"/><Relationship Id="rId21" Type="http://schemas.openxmlformats.org/officeDocument/2006/relationships/image" Target="../media/image77.svg"/><Relationship Id="rId34" Type="http://schemas.openxmlformats.org/officeDocument/2006/relationships/hyperlink" Target="https://support.microsoft.com/fr-fr/topic/d%C3%A9marrage-avec-microsoft-365-chat-5b00a52d-7296-48ee-b938-b95b7209f737" TargetMode="External"/><Relationship Id="rId7" Type="http://schemas.openxmlformats.org/officeDocument/2006/relationships/hyperlink" Target="https://www.microsoft.com/en-us/videoplayer/embed/RW1c3WA" TargetMode="External"/><Relationship Id="rId12" Type="http://schemas.openxmlformats.org/officeDocument/2006/relationships/image" Target="../media/image83.svg"/><Relationship Id="rId17" Type="http://schemas.openxmlformats.org/officeDocument/2006/relationships/image" Target="../media/image106.png"/><Relationship Id="rId25" Type="http://schemas.openxmlformats.org/officeDocument/2006/relationships/image" Target="../media/image70.png"/><Relationship Id="rId33" Type="http://schemas.openxmlformats.org/officeDocument/2006/relationships/image" Target="../media/image73.png"/><Relationship Id="rId38" Type="http://schemas.openxmlformats.org/officeDocument/2006/relationships/image" Target="../media/image80.png"/><Relationship Id="rId2" Type="http://schemas.openxmlformats.org/officeDocument/2006/relationships/notesSlide" Target="../notesSlides/notesSlide38.xml"/><Relationship Id="rId16" Type="http://schemas.openxmlformats.org/officeDocument/2006/relationships/hyperlink" Target="https://www.microsoft.com/en-us/videoplayer/embed/RW1c2fL" TargetMode="External"/><Relationship Id="rId20" Type="http://schemas.openxmlformats.org/officeDocument/2006/relationships/image" Target="../media/image76.png"/><Relationship Id="rId29" Type="http://schemas.openxmlformats.org/officeDocument/2006/relationships/image" Target="../media/image74.png"/><Relationship Id="rId1" Type="http://schemas.openxmlformats.org/officeDocument/2006/relationships/slideLayout" Target="../slideLayouts/slideLayout263.xml"/><Relationship Id="rId6" Type="http://schemas.openxmlformats.org/officeDocument/2006/relationships/image" Target="../media/image103.png"/><Relationship Id="rId11" Type="http://schemas.openxmlformats.org/officeDocument/2006/relationships/image" Target="../media/image82.png"/><Relationship Id="rId24" Type="http://schemas.openxmlformats.org/officeDocument/2006/relationships/hyperlink" Target="https://youtu.be/S7xTBa93TX8?feature=shared" TargetMode="External"/><Relationship Id="rId32" Type="http://schemas.openxmlformats.org/officeDocument/2006/relationships/hyperlink" Target="https://support.microsoft.com/fr-FR/copilot-teams" TargetMode="External"/><Relationship Id="rId37" Type="http://schemas.openxmlformats.org/officeDocument/2006/relationships/hyperlink" Target="https://www.microsoft.com/fr-fr/bing/chat/enterprise/?form=MA13FV" TargetMode="External"/><Relationship Id="rId40" Type="http://schemas.openxmlformats.org/officeDocument/2006/relationships/image" Target="../media/image81.png"/><Relationship Id="rId5" Type="http://schemas.openxmlformats.org/officeDocument/2006/relationships/hyperlink" Target="https://www.youtube.com/watch?v=N1gpkk-MwpY" TargetMode="External"/><Relationship Id="rId15" Type="http://schemas.openxmlformats.org/officeDocument/2006/relationships/image" Target="../media/image105.png"/><Relationship Id="rId23" Type="http://schemas.openxmlformats.org/officeDocument/2006/relationships/image" Target="../media/image107.png"/><Relationship Id="rId28" Type="http://schemas.openxmlformats.org/officeDocument/2006/relationships/hyperlink" Target="https://support.microsoft.com/fr-FR/copilot-word" TargetMode="External"/><Relationship Id="rId36" Type="http://schemas.openxmlformats.org/officeDocument/2006/relationships/image" Target="../media/image79.png"/><Relationship Id="rId10" Type="http://schemas.openxmlformats.org/officeDocument/2006/relationships/hyperlink" Target="https://support.microsoft.com/fr-FR/copilot-loop" TargetMode="External"/><Relationship Id="rId19" Type="http://schemas.openxmlformats.org/officeDocument/2006/relationships/hyperlink" Target="https://www.microsoft.com/en-us/videoplayer/embed/RW1cbAG" TargetMode="External"/><Relationship Id="rId31" Type="http://schemas.openxmlformats.org/officeDocument/2006/relationships/image" Target="../media/image75.png"/><Relationship Id="rId4" Type="http://schemas.openxmlformats.org/officeDocument/2006/relationships/image" Target="../media/image102.png"/><Relationship Id="rId9" Type="http://schemas.openxmlformats.org/officeDocument/2006/relationships/hyperlink" Target="https://www.youtube.com/watch?v=Zt84APu2Ik" TargetMode="External"/><Relationship Id="rId14" Type="http://schemas.openxmlformats.org/officeDocument/2006/relationships/hyperlink" Target="https://www.microsoft.com/en-us/videoplayer/embed/RW1c3X1" TargetMode="External"/><Relationship Id="rId22" Type="http://schemas.openxmlformats.org/officeDocument/2006/relationships/hyperlink" Target="https://www.youtube.com/watch?v=-p5LKp2FkxQ" TargetMode="External"/><Relationship Id="rId27" Type="http://schemas.openxmlformats.org/officeDocument/2006/relationships/image" Target="../media/image78.png"/><Relationship Id="rId30" Type="http://schemas.openxmlformats.org/officeDocument/2006/relationships/hyperlink" Target="https://support.microsoft.com/fr-FR/copilot-powerpoint" TargetMode="External"/><Relationship Id="rId35" Type="http://schemas.openxmlformats.org/officeDocument/2006/relationships/image" Target="../media/image72.png"/><Relationship Id="rId8" Type="http://schemas.openxmlformats.org/officeDocument/2006/relationships/image" Target="../media/image104.png"/><Relationship Id="rId3" Type="http://schemas.openxmlformats.org/officeDocument/2006/relationships/hyperlink" Target="https://www.youtube.com/watch?v=fzoZ_f7ji5Q"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59.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259.xml"/><Relationship Id="rId5" Type="http://schemas.openxmlformats.org/officeDocument/2006/relationships/image" Target="../media/image110.png"/><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7.png"/><Relationship Id="rId18" Type="http://schemas.openxmlformats.org/officeDocument/2006/relationships/image" Target="../media/image122.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fr-FR/copilot-powerpoint" TargetMode="External"/><Relationship Id="rId12" Type="http://schemas.openxmlformats.org/officeDocument/2006/relationships/image" Target="../media/image116.svg"/><Relationship Id="rId17" Type="http://schemas.openxmlformats.org/officeDocument/2006/relationships/image" Target="../media/image121.png"/><Relationship Id="rId2" Type="http://schemas.openxmlformats.org/officeDocument/2006/relationships/notesSlide" Target="../notesSlides/notesSlide41.xml"/><Relationship Id="rId16" Type="http://schemas.openxmlformats.org/officeDocument/2006/relationships/image" Target="../media/image120.svg"/><Relationship Id="rId20" Type="http://schemas.openxmlformats.org/officeDocument/2006/relationships/image" Target="../media/image124.svg"/><Relationship Id="rId1" Type="http://schemas.openxmlformats.org/officeDocument/2006/relationships/slideLayout" Target="../slideLayouts/slideLayout251.xml"/><Relationship Id="rId6" Type="http://schemas.openxmlformats.org/officeDocument/2006/relationships/image" Target="../media/image112.sv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image" Target="../media/image119.png"/><Relationship Id="rId10" Type="http://schemas.openxmlformats.org/officeDocument/2006/relationships/image" Target="../media/image114.svg"/><Relationship Id="rId19" Type="http://schemas.openxmlformats.org/officeDocument/2006/relationships/image" Target="../media/image123.png"/><Relationship Id="rId4" Type="http://schemas.openxmlformats.org/officeDocument/2006/relationships/image" Target="../media/image69.png"/><Relationship Id="rId9" Type="http://schemas.openxmlformats.org/officeDocument/2006/relationships/image" Target="../media/image113.png"/><Relationship Id="rId14" Type="http://schemas.openxmlformats.org/officeDocument/2006/relationships/image" Target="../media/image118.svg"/></Relationships>
</file>

<file path=ppt/slides/_rels/slide4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hyperlink" Target="https://support.microsoft.com/fr-FR/copilot-word" TargetMode="External"/><Relationship Id="rId7" Type="http://schemas.openxmlformats.org/officeDocument/2006/relationships/image" Target="../media/image126.png"/><Relationship Id="rId2" Type="http://schemas.openxmlformats.org/officeDocument/2006/relationships/notesSlide" Target="../notesSlides/notesSlide42.xml"/><Relationship Id="rId1" Type="http://schemas.openxmlformats.org/officeDocument/2006/relationships/slideLayout" Target="../slideLayouts/slideLayout259.xml"/><Relationship Id="rId6" Type="http://schemas.openxmlformats.org/officeDocument/2006/relationships/image" Target="../media/image125.png"/><Relationship Id="rId5" Type="http://schemas.openxmlformats.org/officeDocument/2006/relationships/image" Target="../media/image69.png"/><Relationship Id="rId4" Type="http://schemas.openxmlformats.org/officeDocument/2006/relationships/image" Target="../media/image74.png"/><Relationship Id="rId9"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s://support.microsoft.com/fr-FR/copilot-word" TargetMode="External"/><Relationship Id="rId7" Type="http://schemas.openxmlformats.org/officeDocument/2006/relationships/image" Target="../media/image130.png"/><Relationship Id="rId2" Type="http://schemas.openxmlformats.org/officeDocument/2006/relationships/notesSlide" Target="../notesSlides/notesSlide43.xml"/><Relationship Id="rId1" Type="http://schemas.openxmlformats.org/officeDocument/2006/relationships/slideLayout" Target="../slideLayouts/slideLayout259.xml"/><Relationship Id="rId6" Type="http://schemas.openxmlformats.org/officeDocument/2006/relationships/image" Target="../media/image129.png"/><Relationship Id="rId5" Type="http://schemas.openxmlformats.org/officeDocument/2006/relationships/image" Target="../media/image69.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33.png"/><Relationship Id="rId18" Type="http://schemas.openxmlformats.org/officeDocument/2006/relationships/image" Target="../media/image138.svg"/><Relationship Id="rId3" Type="http://schemas.openxmlformats.org/officeDocument/2006/relationships/hyperlink" Target="https://copilot.cloud.microsoft/en-US/prompts" TargetMode="External"/><Relationship Id="rId21" Type="http://schemas.openxmlformats.org/officeDocument/2006/relationships/image" Target="../media/image121.png"/><Relationship Id="rId7" Type="http://schemas.openxmlformats.org/officeDocument/2006/relationships/hyperlink" Target="https://support.microsoft.com/fr-FR/copilot-word" TargetMode="External"/><Relationship Id="rId12" Type="http://schemas.openxmlformats.org/officeDocument/2006/relationships/image" Target="../media/image132.svg"/><Relationship Id="rId17" Type="http://schemas.openxmlformats.org/officeDocument/2006/relationships/image" Target="../media/image137.png"/><Relationship Id="rId2" Type="http://schemas.openxmlformats.org/officeDocument/2006/relationships/notesSlide" Target="../notesSlides/notesSlide44.xml"/><Relationship Id="rId16" Type="http://schemas.openxmlformats.org/officeDocument/2006/relationships/image" Target="../media/image136.svg"/><Relationship Id="rId20" Type="http://schemas.openxmlformats.org/officeDocument/2006/relationships/image" Target="../media/image120.svg"/><Relationship Id="rId1" Type="http://schemas.openxmlformats.org/officeDocument/2006/relationships/slideLayout" Target="../slideLayouts/slideLayout251.xml"/><Relationship Id="rId6" Type="http://schemas.openxmlformats.org/officeDocument/2006/relationships/image" Target="../media/image116.svg"/><Relationship Id="rId11" Type="http://schemas.openxmlformats.org/officeDocument/2006/relationships/image" Target="../media/image131.png"/><Relationship Id="rId5" Type="http://schemas.openxmlformats.org/officeDocument/2006/relationships/image" Target="../media/image115.png"/><Relationship Id="rId15" Type="http://schemas.openxmlformats.org/officeDocument/2006/relationships/image" Target="../media/image135.png"/><Relationship Id="rId10" Type="http://schemas.openxmlformats.org/officeDocument/2006/relationships/image" Target="../media/image124.svg"/><Relationship Id="rId19" Type="http://schemas.openxmlformats.org/officeDocument/2006/relationships/image" Target="../media/image119.png"/><Relationship Id="rId4" Type="http://schemas.openxmlformats.org/officeDocument/2006/relationships/image" Target="../media/image69.png"/><Relationship Id="rId9" Type="http://schemas.openxmlformats.org/officeDocument/2006/relationships/image" Target="../media/image123.png"/><Relationship Id="rId14" Type="http://schemas.openxmlformats.org/officeDocument/2006/relationships/image" Target="../media/image134.svg"/><Relationship Id="rId22" Type="http://schemas.openxmlformats.org/officeDocument/2006/relationships/image" Target="../media/image122.svg"/></Relationships>
</file>

<file path=ppt/slides/_rels/slide4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hyperlink" Target="https://support.microsoft.com/fr-FR/copilot-teams" TargetMode="External"/><Relationship Id="rId7"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259.xml"/><Relationship Id="rId6" Type="http://schemas.openxmlformats.org/officeDocument/2006/relationships/image" Target="../media/image139.png"/><Relationship Id="rId5" Type="http://schemas.openxmlformats.org/officeDocument/2006/relationships/image" Target="../media/image70.png"/><Relationship Id="rId10" Type="http://schemas.openxmlformats.org/officeDocument/2006/relationships/image" Target="../media/image143.png"/><Relationship Id="rId4" Type="http://schemas.openxmlformats.org/officeDocument/2006/relationships/image" Target="../media/image73.png"/><Relationship Id="rId9" Type="http://schemas.openxmlformats.org/officeDocument/2006/relationships/image" Target="../media/image142.png"/></Relationships>
</file>

<file path=ppt/slides/_rels/slide48.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hyperlink" Target="https://support.microsoft.com/fr-FR/copilot-teams" TargetMode="External"/><Relationship Id="rId7"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259.xml"/><Relationship Id="rId6" Type="http://schemas.openxmlformats.org/officeDocument/2006/relationships/image" Target="../media/image144.png"/><Relationship Id="rId5" Type="http://schemas.openxmlformats.org/officeDocument/2006/relationships/image" Target="../media/image69.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hyperlink" Target="https://support.microsoft.com/fr-FR/copilot-teams" TargetMode="External"/><Relationship Id="rId7" Type="http://schemas.openxmlformats.org/officeDocument/2006/relationships/image" Target="../media/image147.png"/><Relationship Id="rId2" Type="http://schemas.openxmlformats.org/officeDocument/2006/relationships/notesSlide" Target="../notesSlides/notesSlide47.xml"/><Relationship Id="rId1" Type="http://schemas.openxmlformats.org/officeDocument/2006/relationships/slideLayout" Target="../slideLayouts/slideLayout259.xml"/><Relationship Id="rId6" Type="http://schemas.openxmlformats.org/officeDocument/2006/relationships/image" Target="../media/image146.png"/><Relationship Id="rId5" Type="http://schemas.openxmlformats.org/officeDocument/2006/relationships/image" Target="../media/image69.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68.xml"/><Relationship Id="rId4" Type="http://schemas.openxmlformats.org/officeDocument/2006/relationships/image" Target="../media/image71.jpeg"/></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152.png"/><Relationship Id="rId18" Type="http://schemas.openxmlformats.org/officeDocument/2006/relationships/image" Target="../media/image157.svg"/><Relationship Id="rId3" Type="http://schemas.openxmlformats.org/officeDocument/2006/relationships/hyperlink" Target="https://copilot.cloud.microsoft/en-US/prompts" TargetMode="External"/><Relationship Id="rId7" Type="http://schemas.openxmlformats.org/officeDocument/2006/relationships/hyperlink" Target="https://support.microsoft.com/fr-FR/copilot-teams" TargetMode="External"/><Relationship Id="rId12" Type="http://schemas.openxmlformats.org/officeDocument/2006/relationships/image" Target="../media/image151.svg"/><Relationship Id="rId17" Type="http://schemas.openxmlformats.org/officeDocument/2006/relationships/image" Target="../media/image156.png"/><Relationship Id="rId2" Type="http://schemas.openxmlformats.org/officeDocument/2006/relationships/notesSlide" Target="../notesSlides/notesSlide48.xml"/><Relationship Id="rId16" Type="http://schemas.openxmlformats.org/officeDocument/2006/relationships/image" Target="../media/image155.svg"/><Relationship Id="rId20" Type="http://schemas.openxmlformats.org/officeDocument/2006/relationships/image" Target="../media/image159.svg"/><Relationship Id="rId1" Type="http://schemas.openxmlformats.org/officeDocument/2006/relationships/slideLayout" Target="../slideLayouts/slideLayout251.xml"/><Relationship Id="rId6" Type="http://schemas.openxmlformats.org/officeDocument/2006/relationships/image" Target="../media/image132.svg"/><Relationship Id="rId11" Type="http://schemas.openxmlformats.org/officeDocument/2006/relationships/image" Target="../media/image150.png"/><Relationship Id="rId5" Type="http://schemas.openxmlformats.org/officeDocument/2006/relationships/image" Target="../media/image131.png"/><Relationship Id="rId15" Type="http://schemas.openxmlformats.org/officeDocument/2006/relationships/image" Target="../media/image154.png"/><Relationship Id="rId10" Type="http://schemas.openxmlformats.org/officeDocument/2006/relationships/image" Target="../media/image149.svg"/><Relationship Id="rId19" Type="http://schemas.openxmlformats.org/officeDocument/2006/relationships/image" Target="../media/image158.png"/><Relationship Id="rId4" Type="http://schemas.openxmlformats.org/officeDocument/2006/relationships/image" Target="../media/image69.png"/><Relationship Id="rId9" Type="http://schemas.openxmlformats.org/officeDocument/2006/relationships/image" Target="../media/image148.png"/><Relationship Id="rId14" Type="http://schemas.openxmlformats.org/officeDocument/2006/relationships/image" Target="../media/image153.svg"/></Relationships>
</file>

<file path=ppt/slides/_rels/slide51.xml.rels><?xml version="1.0" encoding="UTF-8" standalone="yes"?>
<Relationships xmlns="http://schemas.openxmlformats.org/package/2006/relationships"><Relationship Id="rId3" Type="http://schemas.openxmlformats.org/officeDocument/2006/relationships/hyperlink" Target="https://support.microsoft.com/fr-fr/topic/d%C3%A9marrage-avec-microsoft-365-chat-5b00a52d-7296-48ee-b938-b95b7209f737" TargetMode="External"/><Relationship Id="rId2" Type="http://schemas.openxmlformats.org/officeDocument/2006/relationships/notesSlide" Target="../notesSlides/notesSlide49.xml"/><Relationship Id="rId1" Type="http://schemas.openxmlformats.org/officeDocument/2006/relationships/slideLayout" Target="../slideLayouts/slideLayout259.xml"/><Relationship Id="rId6" Type="http://schemas.openxmlformats.org/officeDocument/2006/relationships/image" Target="../media/image160.png"/><Relationship Id="rId5" Type="http://schemas.openxmlformats.org/officeDocument/2006/relationships/image" Target="../media/image69.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hyperlink" Target="https://copilot.cloud.microsoft/en-US/prompts" TargetMode="External"/><Relationship Id="rId7" Type="http://schemas.openxmlformats.org/officeDocument/2006/relationships/hyperlink" Target="https://support.microsoft.com/fr-fr/topic/d%C3%A9marrage-avec-microsoft-365-chat-5b00a52d-7296-48ee-b938-b95b7209f737" TargetMode="External"/><Relationship Id="rId12" Type="http://schemas.openxmlformats.org/officeDocument/2006/relationships/image" Target="../media/image122.svg"/><Relationship Id="rId2" Type="http://schemas.openxmlformats.org/officeDocument/2006/relationships/notesSlide" Target="../notesSlides/notesSlide50.xml"/><Relationship Id="rId1" Type="http://schemas.openxmlformats.org/officeDocument/2006/relationships/slideLayout" Target="../slideLayouts/slideLayout251.xml"/><Relationship Id="rId6" Type="http://schemas.openxmlformats.org/officeDocument/2006/relationships/image" Target="../media/image132.svg"/><Relationship Id="rId11" Type="http://schemas.openxmlformats.org/officeDocument/2006/relationships/image" Target="../media/image121.png"/><Relationship Id="rId5" Type="http://schemas.openxmlformats.org/officeDocument/2006/relationships/image" Target="../media/image131.png"/><Relationship Id="rId10" Type="http://schemas.openxmlformats.org/officeDocument/2006/relationships/image" Target="../media/image116.svg"/><Relationship Id="rId4" Type="http://schemas.openxmlformats.org/officeDocument/2006/relationships/image" Target="../media/image69.png"/><Relationship Id="rId9" Type="http://schemas.openxmlformats.org/officeDocument/2006/relationships/image" Target="../media/image115.png"/></Relationships>
</file>

<file path=ppt/slides/_rels/slide5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hyperlink" Target="https://support.microsoft.com/fr-FR/copilot-outlook" TargetMode="External"/><Relationship Id="rId7" Type="http://schemas.openxmlformats.org/officeDocument/2006/relationships/image" Target="../media/image162.png"/><Relationship Id="rId2" Type="http://schemas.openxmlformats.org/officeDocument/2006/relationships/notesSlide" Target="../notesSlides/notesSlide51.xml"/><Relationship Id="rId1" Type="http://schemas.openxmlformats.org/officeDocument/2006/relationships/slideLayout" Target="../slideLayouts/slideLayout259.xml"/><Relationship Id="rId6" Type="http://schemas.openxmlformats.org/officeDocument/2006/relationships/image" Target="../media/image69.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164.png"/></Relationships>
</file>

<file path=ppt/slides/_rels/slide54.xml.rels><?xml version="1.0" encoding="UTF-8" standalone="yes"?>
<Relationships xmlns="http://schemas.openxmlformats.org/package/2006/relationships"><Relationship Id="rId3" Type="http://schemas.openxmlformats.org/officeDocument/2006/relationships/hyperlink" Target="https://support.microsoft.com/en-us/copilot-excel" TargetMode="External"/><Relationship Id="rId7" Type="http://schemas.openxmlformats.org/officeDocument/2006/relationships/image" Target="../media/image166.png"/><Relationship Id="rId2" Type="http://schemas.openxmlformats.org/officeDocument/2006/relationships/notesSlide" Target="../notesSlides/notesSlide52.xml"/><Relationship Id="rId1" Type="http://schemas.openxmlformats.org/officeDocument/2006/relationships/slideLayout" Target="../slideLayouts/slideLayout259.xml"/><Relationship Id="rId6" Type="http://schemas.openxmlformats.org/officeDocument/2006/relationships/image" Target="../media/image165.png"/><Relationship Id="rId5" Type="http://schemas.openxmlformats.org/officeDocument/2006/relationships/image" Target="../media/image6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65.xml"/><Relationship Id="rId6" Type="http://schemas.openxmlformats.org/officeDocument/2006/relationships/image" Target="../media/image17.png"/><Relationship Id="rId5" Type="http://schemas.openxmlformats.org/officeDocument/2006/relationships/image" Target="../media/image6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55.xml"/><Relationship Id="rId5" Type="http://schemas.openxmlformats.org/officeDocument/2006/relationships/hyperlink" Target="https://www.microsoft.com/en-us/worklab/work-trend-index/will-ai-fix-work" TargetMode="External"/><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hyperlink" Target="https://support.microsoft.com/fr-FR/copilot-powerpoint" TargetMode="External"/><Relationship Id="rId18" Type="http://schemas.openxmlformats.org/officeDocument/2006/relationships/hyperlink" Target="https://learn.microsoft.com/fr-fr/microsoft-365-copilot/" TargetMode="External"/><Relationship Id="rId26" Type="http://schemas.openxmlformats.org/officeDocument/2006/relationships/image" Target="../media/image80.png"/><Relationship Id="rId3" Type="http://schemas.openxmlformats.org/officeDocument/2006/relationships/image" Target="../media/image9.png"/><Relationship Id="rId21" Type="http://schemas.openxmlformats.org/officeDocument/2006/relationships/hyperlink" Target="https://support.microsoft.com/en-us/copilot-excel" TargetMode="External"/><Relationship Id="rId7" Type="http://schemas.openxmlformats.org/officeDocument/2006/relationships/hyperlink" Target="https://support.microsoft.com/fr-fr/topic/d%C3%A9marrage-avec-microsoft-365-chat-5b00a52d-7296-48ee-b938-b95b7209f737" TargetMode="External"/><Relationship Id="rId12" Type="http://schemas.openxmlformats.org/officeDocument/2006/relationships/image" Target="../media/image74.png"/><Relationship Id="rId17" Type="http://schemas.openxmlformats.org/officeDocument/2006/relationships/image" Target="../media/image77.svg"/><Relationship Id="rId25" Type="http://schemas.openxmlformats.org/officeDocument/2006/relationships/hyperlink" Target="https://www.microsoft.com/fr-fr/bing/chat/enterprise/?form=MA13FV" TargetMode="External"/><Relationship Id="rId2" Type="http://schemas.openxmlformats.org/officeDocument/2006/relationships/notesSlide" Target="../notesSlides/notesSlide5.xml"/><Relationship Id="rId16" Type="http://schemas.openxmlformats.org/officeDocument/2006/relationships/image" Target="../media/image76.png"/><Relationship Id="rId20" Type="http://schemas.openxmlformats.org/officeDocument/2006/relationships/hyperlink" Target="https://support.microsoft.com/fr-FR/copilot" TargetMode="External"/><Relationship Id="rId29" Type="http://schemas.openxmlformats.org/officeDocument/2006/relationships/hyperlink" Target="https://support.microsoft.com/fr-FR/copilot-loop" TargetMode="External"/><Relationship Id="rId1" Type="http://schemas.openxmlformats.org/officeDocument/2006/relationships/slideLayout" Target="../slideLayouts/slideLayout263.xml"/><Relationship Id="rId6" Type="http://schemas.openxmlformats.org/officeDocument/2006/relationships/hyperlink" Target="https://www.microsoft.com/en-us/worklab/work-trend-index/will-ai-fix-work" TargetMode="External"/><Relationship Id="rId11" Type="http://schemas.openxmlformats.org/officeDocument/2006/relationships/hyperlink" Target="https://support.microsoft.com/fr-FR/copilot-word" TargetMode="External"/><Relationship Id="rId24" Type="http://schemas.openxmlformats.org/officeDocument/2006/relationships/image" Target="../media/image79.png"/><Relationship Id="rId5" Type="http://schemas.openxmlformats.org/officeDocument/2006/relationships/image" Target="../media/image69.png"/><Relationship Id="rId15" Type="http://schemas.openxmlformats.org/officeDocument/2006/relationships/hyperlink" Target="https://support.microsoft.com/fr-FR/copilot-outlook" TargetMode="External"/><Relationship Id="rId23" Type="http://schemas.openxmlformats.org/officeDocument/2006/relationships/hyperlink" Target="https://support.microsoft.com/fr-FR/copilot-onenote" TargetMode="External"/><Relationship Id="rId28" Type="http://schemas.openxmlformats.org/officeDocument/2006/relationships/image" Target="../media/image81.png"/><Relationship Id="rId10" Type="http://schemas.openxmlformats.org/officeDocument/2006/relationships/image" Target="../media/image73.png"/><Relationship Id="rId19" Type="http://schemas.openxmlformats.org/officeDocument/2006/relationships/hyperlink" Target="https://adoption.microsoft.com/fr-fr/copilot/" TargetMode="External"/><Relationship Id="rId31" Type="http://schemas.openxmlformats.org/officeDocument/2006/relationships/image" Target="../media/image83.svg"/><Relationship Id="rId4" Type="http://schemas.microsoft.com/office/2007/relationships/hdphoto" Target="../media/hdphoto7.wdp"/><Relationship Id="rId9" Type="http://schemas.openxmlformats.org/officeDocument/2006/relationships/hyperlink" Target="https://support.microsoft.com/fr-FR/copilot-teams" TargetMode="External"/><Relationship Id="rId14" Type="http://schemas.openxmlformats.org/officeDocument/2006/relationships/image" Target="../media/image75.png"/><Relationship Id="rId22" Type="http://schemas.openxmlformats.org/officeDocument/2006/relationships/image" Target="../media/image78.png"/><Relationship Id="rId27" Type="http://schemas.openxmlformats.org/officeDocument/2006/relationships/hyperlink" Target="https://support.microsoft.com/fr-FR/copilot-whiteboard" TargetMode="External"/><Relationship Id="rId30" Type="http://schemas.openxmlformats.org/officeDocument/2006/relationships/image" Target="../media/image82.png"/></Relationships>
</file>

<file path=ppt/slides/_rels/slide8.xml.rels><?xml version="1.0" encoding="UTF-8" standalone="yes"?>
<Relationships xmlns="http://schemas.openxmlformats.org/package/2006/relationships"><Relationship Id="rId8" Type="http://schemas.openxmlformats.org/officeDocument/2006/relationships/hyperlink" Target="https://support.microsoft.com/fr-FR/copilot-word" TargetMode="External"/><Relationship Id="rId13" Type="http://schemas.openxmlformats.org/officeDocument/2006/relationships/hyperlink" Target="https://support.microsoft.com/fr-FR/copilot-powerpoint" TargetMode="External"/><Relationship Id="rId3" Type="http://schemas.openxmlformats.org/officeDocument/2006/relationships/image" Target="../media/image69.png"/><Relationship Id="rId7" Type="http://schemas.openxmlformats.org/officeDocument/2006/relationships/image" Target="../media/image85.svg"/><Relationship Id="rId12" Type="http://schemas.openxmlformats.org/officeDocument/2006/relationships/image" Target="../media/image77.svg"/><Relationship Id="rId2" Type="http://schemas.openxmlformats.org/officeDocument/2006/relationships/notesSlide" Target="../notesSlides/notesSlide6.xml"/><Relationship Id="rId1" Type="http://schemas.openxmlformats.org/officeDocument/2006/relationships/slideLayout" Target="../slideLayouts/slideLayout251.xml"/><Relationship Id="rId6" Type="http://schemas.openxmlformats.org/officeDocument/2006/relationships/image" Target="../media/image84.pn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87.svg"/><Relationship Id="rId4" Type="http://schemas.openxmlformats.org/officeDocument/2006/relationships/hyperlink" Target="https://support.microsoft.com/fr-fr/topic/d%C3%A9marrage-avec-microsoft-365-chat-5b00a52d-7296-48ee-b938-b95b7209f737" TargetMode="External"/><Relationship Id="rId9" Type="http://schemas.openxmlformats.org/officeDocument/2006/relationships/image" Target="../media/image86.png"/><Relationship Id="rId14" Type="http://schemas.openxmlformats.org/officeDocument/2006/relationships/image" Target="../media/image88.png"/></Relationships>
</file>

<file path=ppt/slides/_rels/slide9.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9.png"/><Relationship Id="rId3" Type="http://schemas.openxmlformats.org/officeDocument/2006/relationships/image" Target="../media/image69.png"/><Relationship Id="rId7" Type="http://schemas.openxmlformats.org/officeDocument/2006/relationships/image" Target="../media/image76.png"/><Relationship Id="rId12"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51.xml"/><Relationship Id="rId6" Type="http://schemas.openxmlformats.org/officeDocument/2006/relationships/hyperlink" Target="https://support.microsoft.com/fr-FR/copilot-outlook" TargetMode="External"/><Relationship Id="rId11" Type="http://schemas.openxmlformats.org/officeDocument/2006/relationships/hyperlink" Target="https://support.microsoft.com/fr-fr/topic/d%C3%A9marrage-avec-microsoft-365-chat-5b00a52d-7296-48ee-b938-b95b7209f737" TargetMode="External"/><Relationship Id="rId5" Type="http://schemas.openxmlformats.org/officeDocument/2006/relationships/image" Target="../media/image73.png"/><Relationship Id="rId10" Type="http://schemas.openxmlformats.org/officeDocument/2006/relationships/image" Target="../media/image74.png"/><Relationship Id="rId4" Type="http://schemas.openxmlformats.org/officeDocument/2006/relationships/hyperlink" Target="https://support.microsoft.com/fr-FR/copilot-teams" TargetMode="External"/><Relationship Id="rId9" Type="http://schemas.openxmlformats.org/officeDocument/2006/relationships/hyperlink" Target="https://support.microsoft.com/fr-FR/copilot-wo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738E-3E51-0D98-0536-1372AFAD1451}"/>
              </a:ext>
            </a:extLst>
          </p:cNvPr>
          <p:cNvSpPr>
            <a:spLocks noGrp="1"/>
          </p:cNvSpPr>
          <p:nvPr>
            <p:ph type="title"/>
          </p:nvPr>
        </p:nvSpPr>
        <p:spPr>
          <a:xfrm>
            <a:off x="584200" y="2610448"/>
            <a:ext cx="11245850" cy="923330"/>
          </a:xfrm>
        </p:spPr>
        <p:txBody>
          <a:bodyPr/>
          <a:lstStyle/>
          <a:p>
            <a:r>
              <a:rPr lang="fr-FR" dirty="0">
                <a:gradFill flip="none">
                  <a:gsLst>
                    <a:gs pos="0">
                      <a:srgbClr val="3E76D4"/>
                    </a:gs>
                    <a:gs pos="50000">
                      <a:srgbClr val="8661C5"/>
                    </a:gs>
                    <a:gs pos="100000">
                      <a:srgbClr val="C73ECC"/>
                    </a:gs>
                  </a:gsLst>
                  <a:lin ang="2700000" scaled="1"/>
                  <a:tileRect/>
                </a:gradFill>
                <a:cs typeface="Segoe UI"/>
              </a:rPr>
              <a:t>Bibliothèque de scénarios Copilot pour Microsoft 365 </a:t>
            </a:r>
            <a:br>
              <a:rPr lang="fr-FR" dirty="0"/>
            </a:br>
            <a:r>
              <a:rPr lang="fr-FR" sz="2400">
                <a:gradFill flip="none">
                  <a:gsLst>
                    <a:gs pos="0">
                      <a:srgbClr val="3E76D4"/>
                    </a:gs>
                    <a:gs pos="50000">
                      <a:srgbClr val="8661C5"/>
                    </a:gs>
                    <a:gs pos="100000">
                      <a:srgbClr val="C73ECC"/>
                    </a:gs>
                  </a:gsLst>
                  <a:lin ang="2700000" scaled="1"/>
                  <a:tileRect/>
                </a:gradFill>
                <a:cs typeface="Segoe UI"/>
              </a:rPr>
              <a:t>Démonstrations, cas d'utilisation, instructions et conseils sur les prompts</a:t>
            </a:r>
            <a:endParaRPr lang="fr-FR" sz="2400" dirty="0">
              <a:gradFill flip="none">
                <a:gsLst>
                  <a:gs pos="0">
                    <a:srgbClr val="3E76D4"/>
                  </a:gs>
                  <a:gs pos="50000">
                    <a:srgbClr val="8661C5"/>
                  </a:gs>
                  <a:gs pos="100000">
                    <a:srgbClr val="C73ECC"/>
                  </a:gs>
                </a:gsLst>
                <a:lin ang="2700000" scaled="1"/>
                <a:tileRect/>
              </a:gradFill>
              <a:cs typeface="Segoe UI"/>
            </a:endParaRPr>
          </a:p>
        </p:txBody>
      </p:sp>
      <p:pic>
        <p:nvPicPr>
          <p:cNvPr id="3" name="Picture 2" descr="Microsoft Copilot logo">
            <a:extLst>
              <a:ext uri="{FF2B5EF4-FFF2-40B4-BE49-F238E27FC236}">
                <a16:creationId xmlns:a16="http://schemas.microsoft.com/office/drawing/2014/main" id="{E72D693C-B0DC-A312-A0BE-0E5B1A602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3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38365" cy="1938992"/>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Microsoft 365 </a:t>
            </a:r>
            <a:br>
              <a:rPr lang="fr-FR" sz="4200" dirty="0">
                <a:gradFill flip="none" rotWithShape="1">
                  <a:gsLst>
                    <a:gs pos="50000">
                      <a:srgbClr val="8661C5"/>
                    </a:gs>
                    <a:gs pos="0">
                      <a:srgbClr val="3E76D4"/>
                    </a:gs>
                    <a:gs pos="100000">
                      <a:srgbClr val="C73ECC"/>
                    </a:gs>
                  </a:gsLst>
                  <a:lin ang="2700000" scaled="1"/>
                  <a:tileRect/>
                </a:gradFill>
              </a:rPr>
            </a:br>
            <a:r>
              <a:rPr lang="fr-FR" sz="4200" dirty="0"/>
              <a:t>L'IA pour les RH</a:t>
            </a: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23ECBF1-9E7B-2600-C58B-5A313E5EA8B2}"/>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5" name="Picture Placeholder 7">
            <a:extLst>
              <a:ext uri="{FF2B5EF4-FFF2-40B4-BE49-F238E27FC236}">
                <a16:creationId xmlns:a16="http://schemas.microsoft.com/office/drawing/2014/main" id="{7C3291B8-1593-B4D5-FE36-AA0028B62788}"/>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val="0"/>
              </a:ext>
            </a:extLst>
          </a:blip>
          <a:srcRect l="37430" t="12547" r="21092" b="24916"/>
          <a:stretch/>
        </p:blipFill>
        <p:spPr bwMode="ltGray">
          <a:xfrm>
            <a:off x="6616922" y="1102233"/>
            <a:ext cx="4672584" cy="4672584"/>
          </a:xfrm>
          <a:prstGeom prst="ellipse">
            <a:avLst/>
          </a:prstGeom>
          <a:blipFill>
            <a:blip r:embed="rId5" cstate="print">
              <a:extLs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80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9037D0-0483-58DA-92AA-B053AFDDD25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4" name="Rectangle: Rounded Corners 6">
            <a:extLst>
              <a:ext uri="{FF2B5EF4-FFF2-40B4-BE49-F238E27FC236}">
                <a16:creationId xmlns:a16="http://schemas.microsoft.com/office/drawing/2014/main" id="{409DD201-41FD-C6C7-92F1-7111B01600DC}"/>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3">
            <a:extLst>
              <a:ext uri="{FF2B5EF4-FFF2-40B4-BE49-F238E27FC236}">
                <a16:creationId xmlns:a16="http://schemas.microsoft.com/office/drawing/2014/main" id="{15D2AC83-A3ED-2146-084A-BA3C277DB16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fr-FR" sz="2400">
                <a:ln>
                  <a:noFill/>
                </a:ln>
                <a:solidFill>
                  <a:schemeClr val="bg1"/>
                </a:solidFill>
                <a:latin typeface="+mj-lt"/>
                <a:cs typeface="Segoe UI"/>
              </a:rPr>
              <a:t>Bannissez les tâches inutiles</a:t>
            </a:r>
          </a:p>
        </p:txBody>
      </p:sp>
      <p:sp>
        <p:nvSpPr>
          <p:cNvPr id="10" name="TextBox 9">
            <a:extLst>
              <a:ext uri="{FF2B5EF4-FFF2-40B4-BE49-F238E27FC236}">
                <a16:creationId xmlns:a16="http://schemas.microsoft.com/office/drawing/2014/main" id="{00502656-F21F-B7C2-35A2-F3C37AF5EA55}"/>
              </a:ext>
            </a:extLst>
          </p:cNvPr>
          <p:cNvSpPr txBox="1"/>
          <p:nvPr/>
        </p:nvSpPr>
        <p:spPr>
          <a:xfrm>
            <a:off x="2112865" y="2598003"/>
            <a:ext cx="7966269"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fr-FR" sz="6000"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 personnes sur 4</a:t>
            </a:r>
            <a:br>
              <a:rPr kumimoji="0" lang="fr-FR" sz="2800" b="0" i="0" u="none" strike="noStrike" cap="none" normalizeH="0" baseline="0" noProof="0">
                <a:ln w="3175">
                  <a:noFill/>
                </a:ln>
                <a:solidFill>
                  <a:prstClr val="black"/>
                </a:solidFill>
                <a:effectLst/>
                <a:uLnTx/>
                <a:uFillTx/>
                <a:latin typeface="Segoe UI Semibold"/>
                <a:ea typeface="+mj-lt"/>
                <a:cs typeface="Segoe UI" pitchFamily="34" charset="0"/>
              </a:rPr>
            </a:br>
            <a:r>
              <a:rPr kumimoji="0" lang="fr-FR" sz="2800" b="0" i="0" u="none" strike="noStrike" cap="none" normalizeH="0" baseline="0" noProof="0">
                <a:ln>
                  <a:noFill/>
                </a:ln>
                <a:solidFill>
                  <a:prstClr val="black"/>
                </a:solidFill>
                <a:effectLst/>
                <a:uLnTx/>
                <a:uFillTx/>
                <a:latin typeface="Segoe UI"/>
                <a:ea typeface="+mj-lt"/>
                <a:cs typeface="Segoe UI"/>
              </a:rPr>
              <a:t>se sentent à l'aise d'utiliser</a:t>
            </a:r>
            <a:br>
              <a:rPr kumimoji="0" lang="fr-FR" sz="2800" b="0" i="0" u="none" strike="noStrike" cap="none" normalizeH="0" baseline="0" noProof="0">
                <a:ln>
                  <a:noFill/>
                </a:ln>
                <a:solidFill>
                  <a:prstClr val="black"/>
                </a:solidFill>
                <a:effectLst/>
                <a:uLnTx/>
                <a:uFillTx/>
                <a:latin typeface="Segoe UI"/>
                <a:ea typeface="+mj-lt"/>
                <a:cs typeface="Segoe UI"/>
              </a:rPr>
            </a:br>
            <a:r>
              <a:rPr kumimoji="0" lang="fr-FR" sz="2800" b="0" i="0" u="none" strike="noStrike" cap="none" normalizeH="0" baseline="0" noProof="0">
                <a:ln>
                  <a:noFill/>
                </a:ln>
                <a:solidFill>
                  <a:prstClr val="black"/>
                </a:solidFill>
                <a:effectLst/>
                <a:uLnTx/>
                <a:uFillTx/>
                <a:latin typeface="Segoe UI"/>
                <a:ea typeface="+mj-lt"/>
                <a:cs typeface="Segoe UI"/>
              </a:rPr>
              <a:t>l'IA pour les tâches administratives</a:t>
            </a:r>
          </a:p>
        </p:txBody>
      </p:sp>
      <p:sp>
        <p:nvSpPr>
          <p:cNvPr id="11" name="TextBox 10">
            <a:extLst>
              <a:ext uri="{FF2B5EF4-FFF2-40B4-BE49-F238E27FC236}">
                <a16:creationId xmlns:a16="http://schemas.microsoft.com/office/drawing/2014/main" id="{FBED8F43-E0FB-5C55-D811-EC32582ADA6C}"/>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Tree>
    <p:extLst>
      <p:ext uri="{BB962C8B-B14F-4D97-AF65-F5344CB8AC3E}">
        <p14:creationId xmlns:p14="http://schemas.microsoft.com/office/powerpoint/2010/main" val="322488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0" name="Group 1109">
            <a:extLst>
              <a:ext uri="{FF2B5EF4-FFF2-40B4-BE49-F238E27FC236}">
                <a16:creationId xmlns:a16="http://schemas.microsoft.com/office/drawing/2014/main" id="{1DDE1065-1A81-4A15-6EE7-D7EAE5E9F4C5}"/>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1111" name="Group 1110">
              <a:extLst>
                <a:ext uri="{FF2B5EF4-FFF2-40B4-BE49-F238E27FC236}">
                  <a16:creationId xmlns:a16="http://schemas.microsoft.com/office/drawing/2014/main" id="{CE59AF7B-61F4-6DFE-7F2F-98120B1AC7F6}"/>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1116" name="Rectangle: Single Corner Rounded 1115">
                <a:extLst>
                  <a:ext uri="{FF2B5EF4-FFF2-40B4-BE49-F238E27FC236}">
                    <a16:creationId xmlns:a16="http://schemas.microsoft.com/office/drawing/2014/main" id="{984D5004-14F2-0D5E-39EB-3CEC37292AEE}"/>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117" name="Group 1116">
                <a:extLst>
                  <a:ext uri="{FF2B5EF4-FFF2-40B4-BE49-F238E27FC236}">
                    <a16:creationId xmlns:a16="http://schemas.microsoft.com/office/drawing/2014/main" id="{B98450C3-9446-F507-6F86-4907EF263DA8}"/>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1118" name="Picture 1117">
                  <a:extLst>
                    <a:ext uri="{FF2B5EF4-FFF2-40B4-BE49-F238E27FC236}">
                      <a16:creationId xmlns:a16="http://schemas.microsoft.com/office/drawing/2014/main" id="{ECD1D097-12BC-327D-0F80-F4ABC1F7D2B8}"/>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119" name="Rectangle: Top Corners Rounded 1118">
                  <a:extLst>
                    <a:ext uri="{FF2B5EF4-FFF2-40B4-BE49-F238E27FC236}">
                      <a16:creationId xmlns:a16="http://schemas.microsoft.com/office/drawing/2014/main" id="{4CF3A633-6DC2-6200-4B51-973F52C7ACD2}"/>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120" name="Group 1119">
                  <a:extLst>
                    <a:ext uri="{FF2B5EF4-FFF2-40B4-BE49-F238E27FC236}">
                      <a16:creationId xmlns:a16="http://schemas.microsoft.com/office/drawing/2014/main" id="{4C59B061-0D95-E05F-C89E-E311037F8A64}"/>
                    </a:ext>
                  </a:extLst>
                </p:cNvPr>
                <p:cNvGrpSpPr/>
                <p:nvPr/>
              </p:nvGrpSpPr>
              <p:grpSpPr>
                <a:xfrm>
                  <a:off x="-2" y="1103972"/>
                  <a:ext cx="12205140" cy="4806944"/>
                  <a:chOff x="-2" y="1103972"/>
                  <a:chExt cx="12205140" cy="4806944"/>
                </a:xfrm>
              </p:grpSpPr>
              <p:sp>
                <p:nvSpPr>
                  <p:cNvPr id="1131" name="Arrow: Bent 1130">
                    <a:extLst>
                      <a:ext uri="{FF2B5EF4-FFF2-40B4-BE49-F238E27FC236}">
                        <a16:creationId xmlns:a16="http://schemas.microsoft.com/office/drawing/2014/main" id="{987EB6A2-D6B6-6ED1-2F81-8E5EA40F4A0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2" name="Arrow: Bent 1131">
                    <a:extLst>
                      <a:ext uri="{FF2B5EF4-FFF2-40B4-BE49-F238E27FC236}">
                        <a16:creationId xmlns:a16="http://schemas.microsoft.com/office/drawing/2014/main" id="{F9DF1378-0B44-33FA-D006-7E05FDABE7F4}"/>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1121" name="Straight Connector 1120">
                  <a:extLst>
                    <a:ext uri="{FF2B5EF4-FFF2-40B4-BE49-F238E27FC236}">
                      <a16:creationId xmlns:a16="http://schemas.microsoft.com/office/drawing/2014/main" id="{567E1B49-1A69-19C6-0814-3F5138005D44}"/>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182E3DCB-110C-381D-A8F5-A197BDBEE5A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DE3372DE-0D11-5BA2-DC8C-20E8375D7478}"/>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B7169974-195F-4489-8697-25FC5FE55C6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9F72D60A-9943-8251-5F76-8012C31944F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831BE2F4-3CF7-75CC-033E-B3DC665BB229}"/>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A0AF8B79-5BA9-1AD3-A913-C3A72F1931C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FDBF96A1-8F25-017E-FB12-39CD632D30A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A991904C-6BB5-A130-7CA8-07A5AA7DC4E1}"/>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7C9AC484-C991-CB37-DE8F-CC228A7A330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112" name="Group 1111">
              <a:extLst>
                <a:ext uri="{FF2B5EF4-FFF2-40B4-BE49-F238E27FC236}">
                  <a16:creationId xmlns:a16="http://schemas.microsoft.com/office/drawing/2014/main" id="{17CC6F65-ED90-E6BD-2812-3377A628EEA0}"/>
                </a:ext>
              </a:extLst>
            </p:cNvPr>
            <p:cNvGrpSpPr/>
            <p:nvPr/>
          </p:nvGrpSpPr>
          <p:grpSpPr>
            <a:xfrm>
              <a:off x="4045115" y="6019800"/>
              <a:ext cx="7570788" cy="498476"/>
              <a:chOff x="4045115" y="6019800"/>
              <a:chExt cx="7570788" cy="498476"/>
            </a:xfrm>
          </p:grpSpPr>
          <p:sp>
            <p:nvSpPr>
              <p:cNvPr id="1113" name="Rectangle: Rounded Corners 6">
                <a:extLst>
                  <a:ext uri="{FF2B5EF4-FFF2-40B4-BE49-F238E27FC236}">
                    <a16:creationId xmlns:a16="http://schemas.microsoft.com/office/drawing/2014/main" id="{6643660D-8D04-38F8-B7C6-99E53CE22E5F}"/>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114" name="Straight Connector 1113">
                <a:extLst>
                  <a:ext uri="{FF2B5EF4-FFF2-40B4-BE49-F238E27FC236}">
                    <a16:creationId xmlns:a16="http://schemas.microsoft.com/office/drawing/2014/main" id="{52712B3D-1E24-D2CD-C7B8-5BF6A508553A}"/>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2DBA2249-80F4-C2FA-DD8B-2E7CA243ED6E}"/>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15534" y="139700"/>
            <a:ext cx="10600479" cy="954107"/>
          </a:xfrm>
          <a:noFill/>
        </p:spPr>
        <p:txBody>
          <a:bodyPr wrap="square">
            <a:spAutoFit/>
          </a:bodyPr>
          <a:lstStyle/>
          <a:p>
            <a:pPr defTabSz="914400"/>
            <a:r>
              <a:rPr lang="fr-FR" sz="3100">
                <a:gradFill flip="none">
                  <a:gsLst>
                    <a:gs pos="0">
                      <a:srgbClr val="3E76D4"/>
                    </a:gs>
                    <a:gs pos="50000">
                      <a:srgbClr val="8661C5"/>
                    </a:gs>
                    <a:gs pos="100000">
                      <a:srgbClr val="C73ECC"/>
                    </a:gs>
                  </a:gsLst>
                  <a:lin ang="2700000" scaled="1"/>
                  <a:tileRect/>
                </a:gradFill>
                <a:cs typeface="+mn-cs"/>
              </a:rPr>
              <a:t>Processus de recrutement optimisé par Copilot </a:t>
            </a:r>
            <a:r>
              <a:rPr lang="fr-FR" sz="3100">
                <a:gradFill flip="none">
                  <a:gsLst>
                    <a:gs pos="0">
                      <a:srgbClr val="3E76D4"/>
                    </a:gs>
                    <a:gs pos="50000">
                      <a:srgbClr val="8661C5"/>
                    </a:gs>
                    <a:gs pos="100000">
                      <a:srgbClr val="C73ECC"/>
                    </a:gs>
                  </a:gsLst>
                  <a:lin ang="2700000" scaled="1"/>
                  <a:tileRect/>
                </a:gradFill>
                <a:ea typeface="+mj-lt"/>
                <a:cs typeface="+mj-lt"/>
              </a:rPr>
              <a:t>pour Microsoft 365</a:t>
            </a:r>
            <a:endParaRPr lang="fr-FR" sz="3100">
              <a:gradFill flip="none">
                <a:gsLst>
                  <a:gs pos="0">
                    <a:srgbClr val="3E76D4"/>
                  </a:gs>
                  <a:gs pos="50000">
                    <a:srgbClr val="8661C5"/>
                  </a:gs>
                  <a:gs pos="100000">
                    <a:srgbClr val="C73ECC"/>
                  </a:gs>
                </a:gsLst>
                <a:lin ang="2700000" scaled="1"/>
                <a:tileRect/>
              </a:gradFill>
              <a:cs typeface="Segoe UI Semibold"/>
            </a:endParaRPr>
          </a:p>
        </p:txBody>
      </p:sp>
      <p:pic>
        <p:nvPicPr>
          <p:cNvPr id="21" name="Picture 2" descr="Microsoft Copilot logo">
            <a:extLst>
              <a:ext uri="{FF2B5EF4-FFF2-40B4-BE49-F238E27FC236}">
                <a16:creationId xmlns:a16="http://schemas.microsoft.com/office/drawing/2014/main" id="{1AF44D01-3D08-C1DD-680B-6860F71467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33" name="TextBox 1132">
            <a:extLst>
              <a:ext uri="{FF2B5EF4-FFF2-40B4-BE49-F238E27FC236}">
                <a16:creationId xmlns:a16="http://schemas.microsoft.com/office/drawing/2014/main" id="{98052F7A-8141-F88E-C1BC-C21341F1BCCF}"/>
              </a:ext>
            </a:extLst>
          </p:cNvPr>
          <p:cNvSpPr txBox="1"/>
          <p:nvPr/>
        </p:nvSpPr>
        <p:spPr>
          <a:xfrm>
            <a:off x="461963" y="1524000"/>
            <a:ext cx="2909887" cy="2462213"/>
          </a:xfrm>
          <a:prstGeom prst="rect">
            <a:avLst/>
          </a:prstGeom>
          <a:noFill/>
        </p:spPr>
        <p:txBody>
          <a:bodyPr wrap="square" lIns="0" tIns="0" rIns="0" bIns="0" rtlCol="0" anchor="t">
            <a:spAutoFit/>
          </a:bodyPr>
          <a:lstStyle/>
          <a:p>
            <a:pPr>
              <a:spcBef>
                <a:spcPts val="600"/>
              </a:spcBef>
              <a:defRPr/>
            </a:pPr>
            <a:r>
              <a:rPr kumimoji="0" lang="fr-FR" sz="1600" b="0" i="0" u="none" strike="noStrike" cap="none" normalizeH="0" baseline="0" noProof="0" dirty="0">
                <a:ln>
                  <a:noFill/>
                </a:ln>
                <a:solidFill>
                  <a:prstClr val="white"/>
                </a:solidFill>
                <a:effectLst/>
                <a:uLnTx/>
                <a:uFillTx/>
                <a:latin typeface="Segoe UI"/>
                <a:ea typeface="+mn-ea"/>
                <a:cs typeface="+mn-cs"/>
              </a:rPr>
              <a:t>L'embauche et l'intégration coûtent généralement une année entière de salaire pour chaque salarié qui fait défection.</a:t>
            </a:r>
            <a:r>
              <a:rPr lang="fr-FR" sz="1600" dirty="0">
                <a:solidFill>
                  <a:prstClr val="white"/>
                </a:solidFill>
                <a:latin typeface="Segoe UI"/>
              </a:rPr>
              <a:t> </a:t>
            </a:r>
            <a:r>
              <a:rPr kumimoji="0" lang="fr-FR" sz="1600" b="0" i="0" u="none" strike="noStrike" cap="none" normalizeH="0" baseline="0" noProof="0" dirty="0" err="1">
                <a:ln>
                  <a:noFill/>
                </a:ln>
                <a:solidFill>
                  <a:prstClr val="white"/>
                </a:solidFill>
                <a:effectLst/>
                <a:uLnTx/>
                <a:uFillTx/>
                <a:latin typeface="Segoe UI"/>
                <a:ea typeface="+mn-ea"/>
                <a:cs typeface="+mn-cs"/>
              </a:rPr>
              <a:t>Copilot</a:t>
            </a:r>
            <a:r>
              <a:rPr lang="fr-FR" sz="1600" dirty="0">
                <a:solidFill>
                  <a:prstClr val="white"/>
                </a:solidFill>
                <a:latin typeface="Segoe UI"/>
              </a:rPr>
              <a:t> pour Microsoft 365 peut</a:t>
            </a:r>
            <a:r>
              <a:rPr kumimoji="0" lang="fr-FR" sz="1600" b="0" i="0" u="none" strike="noStrike" cap="none" normalizeH="0" baseline="0" noProof="0" dirty="0">
                <a:ln>
                  <a:noFill/>
                </a:ln>
                <a:solidFill>
                  <a:prstClr val="white"/>
                </a:solidFill>
                <a:effectLst/>
                <a:uLnTx/>
                <a:uFillTx/>
                <a:latin typeface="Segoe UI"/>
                <a:ea typeface="+mn-ea"/>
                <a:cs typeface="+mn-cs"/>
              </a:rPr>
              <a:t> vous aider à créer un processus d'embauche plus efficace qui réduit les coûts et vous permet de sélectionner les meilleurs candidats.</a:t>
            </a:r>
          </a:p>
        </p:txBody>
      </p:sp>
      <p:sp>
        <p:nvSpPr>
          <p:cNvPr id="1134" name="TextBox 1133">
            <a:extLst>
              <a:ext uri="{FF2B5EF4-FFF2-40B4-BE49-F238E27FC236}">
                <a16:creationId xmlns:a16="http://schemas.microsoft.com/office/drawing/2014/main" id="{D3E9B361-ECCF-DAFD-FD98-71312B5B3240}"/>
              </a:ext>
            </a:extLst>
          </p:cNvPr>
          <p:cNvSpPr txBox="1"/>
          <p:nvPr/>
        </p:nvSpPr>
        <p:spPr>
          <a:xfrm>
            <a:off x="588962" y="4638870"/>
            <a:ext cx="2820987" cy="4308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3</a:t>
            </a:r>
            <a:r>
              <a:rPr kumimoji="0" lang="fr-FR"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a:t>
            </a:r>
            <a:r>
              <a:rPr kumimoji="0" lang="fr-FR" sz="2800"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personnes sur 4 </a:t>
            </a:r>
          </a:p>
        </p:txBody>
      </p:sp>
      <p:sp>
        <p:nvSpPr>
          <p:cNvPr id="1135" name="TextBox 1134">
            <a:extLst>
              <a:ext uri="{FF2B5EF4-FFF2-40B4-BE49-F238E27FC236}">
                <a16:creationId xmlns:a16="http://schemas.microsoft.com/office/drawing/2014/main" id="{35654F3A-1BC8-C8F9-A433-417DB7D8441F}"/>
              </a:ext>
            </a:extLst>
          </p:cNvPr>
          <p:cNvSpPr txBox="1"/>
          <p:nvPr/>
        </p:nvSpPr>
        <p:spPr>
          <a:xfrm>
            <a:off x="588963" y="5220195"/>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fr-FR" sz="1400" b="0" i="0" u="none" strike="noStrike" cap="none" normalizeH="0" baseline="0" noProof="0">
                <a:ln>
                  <a:noFill/>
                </a:ln>
                <a:solidFill>
                  <a:prstClr val="black"/>
                </a:solidFill>
                <a:effectLst/>
                <a:uLnTx/>
                <a:uFillTx/>
                <a:latin typeface="Segoe UI"/>
                <a:ea typeface="DengXian"/>
                <a:cs typeface="Segoe UI"/>
              </a:rPr>
              <a:t>se sentent à l'aise d'utiliser l'IA</a:t>
            </a:r>
            <a:br>
              <a:rPr kumimoji="0" lang="fr-FR" sz="1400" b="0" i="0" u="none" strike="noStrike" cap="none" normalizeH="0" baseline="0" noProof="0">
                <a:ln>
                  <a:noFill/>
                </a:ln>
                <a:solidFill>
                  <a:prstClr val="black"/>
                </a:solidFill>
                <a:effectLst/>
                <a:uLnTx/>
                <a:uFillTx/>
                <a:latin typeface="Segoe UI"/>
                <a:ea typeface="DengXian"/>
                <a:cs typeface="Segoe UI"/>
              </a:rPr>
            </a:br>
            <a:r>
              <a:rPr kumimoji="0" lang="fr-FR" sz="1400" b="0" i="0" u="none" strike="noStrike" cap="none" normalizeH="0" baseline="0" noProof="0">
                <a:ln>
                  <a:noFill/>
                </a:ln>
                <a:solidFill>
                  <a:prstClr val="black"/>
                </a:solidFill>
                <a:effectLst/>
                <a:uLnTx/>
                <a:uFillTx/>
                <a:latin typeface="Segoe UI"/>
                <a:ea typeface="DengXian"/>
                <a:cs typeface="Segoe UI"/>
              </a:rPr>
              <a:t>pour les tâches administratives</a:t>
            </a:r>
          </a:p>
        </p:txBody>
      </p:sp>
      <p:sp>
        <p:nvSpPr>
          <p:cNvPr id="1136" name="TextBox 1135">
            <a:extLst>
              <a:ext uri="{FF2B5EF4-FFF2-40B4-BE49-F238E27FC236}">
                <a16:creationId xmlns:a16="http://schemas.microsoft.com/office/drawing/2014/main" id="{66378FB8-60BD-A772-EA4A-EC92A785A407}"/>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mai 2023</a:t>
            </a:r>
          </a:p>
        </p:txBody>
      </p:sp>
      <p:grpSp>
        <p:nvGrpSpPr>
          <p:cNvPr id="88" name="Group 87">
            <a:extLst>
              <a:ext uri="{FF2B5EF4-FFF2-40B4-BE49-F238E27FC236}">
                <a16:creationId xmlns:a16="http://schemas.microsoft.com/office/drawing/2014/main" id="{D1B4B9D7-A233-AFE4-EC61-36F9F56D88A1}"/>
              </a:ext>
              <a:ext uri="{C183D7F6-B498-43B3-948B-1728B52AA6E4}">
                <adec:decorative xmlns:adec="http://schemas.microsoft.com/office/drawing/2017/decorative" val="1"/>
              </a:ext>
            </a:extLst>
          </p:cNvPr>
          <p:cNvGrpSpPr>
            <a:grpSpLocks/>
          </p:cNvGrpSpPr>
          <p:nvPr/>
        </p:nvGrpSpPr>
        <p:grpSpPr>
          <a:xfrm>
            <a:off x="4173992" y="1313320"/>
            <a:ext cx="534543" cy="534543"/>
            <a:chOff x="1047176" y="8381781"/>
            <a:chExt cx="534543" cy="534543"/>
          </a:xfrm>
        </p:grpSpPr>
        <p:sp>
          <p:nvSpPr>
            <p:cNvPr id="89" name="server_2" title="Icon of a server with a padlock in the lower right corner">
              <a:extLst>
                <a:ext uri="{FF2B5EF4-FFF2-40B4-BE49-F238E27FC236}">
                  <a16:creationId xmlns:a16="http://schemas.microsoft.com/office/drawing/2014/main" id="{0BD34787-89A8-B7E4-BFEC-BD1164FE422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0" name="Rounded Rectangle 46">
              <a:extLst>
                <a:ext uri="{FF2B5EF4-FFF2-40B4-BE49-F238E27FC236}">
                  <a16:creationId xmlns:a16="http://schemas.microsoft.com/office/drawing/2014/main" id="{BF614217-B916-B743-85D9-5140D598DFA4}"/>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1" name="Picture 10" descr="Microsoft Word Logo - PNG and Vector - Logo Download">
              <a:hlinkClick r:id="rId7"/>
              <a:extLst>
                <a:ext uri="{FF2B5EF4-FFF2-40B4-BE49-F238E27FC236}">
                  <a16:creationId xmlns:a16="http://schemas.microsoft.com/office/drawing/2014/main" id="{1F36ACD7-5D37-180C-233E-E0154675DC7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0" name="TextBox 1139">
            <a:extLst>
              <a:ext uri="{FF2B5EF4-FFF2-40B4-BE49-F238E27FC236}">
                <a16:creationId xmlns:a16="http://schemas.microsoft.com/office/drawing/2014/main" id="{C1C60E9C-72AB-C3FE-0B30-B0681DB301D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1141" name="TextBox 1140">
            <a:extLst>
              <a:ext uri="{FF2B5EF4-FFF2-40B4-BE49-F238E27FC236}">
                <a16:creationId xmlns:a16="http://schemas.microsoft.com/office/drawing/2014/main" id="{6FA48F9D-160A-8042-567D-166B429112B8}"/>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une fiche de poste en demandant à Copilot dans Word de suggérer des compétences, des qualifications et des missions.</a:t>
            </a:r>
          </a:p>
        </p:txBody>
      </p:sp>
      <p:grpSp>
        <p:nvGrpSpPr>
          <p:cNvPr id="78" name="Group 77">
            <a:extLst>
              <a:ext uri="{FF2B5EF4-FFF2-40B4-BE49-F238E27FC236}">
                <a16:creationId xmlns:a16="http://schemas.microsoft.com/office/drawing/2014/main" id="{79AC4342-BF45-B07F-1BF6-FD0D6EF05BD1}"/>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79" name="Rounded Rectangle 46">
              <a:extLst>
                <a:ext uri="{FF2B5EF4-FFF2-40B4-BE49-F238E27FC236}">
                  <a16:creationId xmlns:a16="http://schemas.microsoft.com/office/drawing/2014/main" id="{6D0A0981-3CE2-8712-2E6B-EEFC0264B13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0" name="Picture 2" descr="Zip Co logo SVG free download, id: 101874 - Brandlogos.net">
              <a:hlinkClick r:id="rId9"/>
              <a:extLst>
                <a:ext uri="{FF2B5EF4-FFF2-40B4-BE49-F238E27FC236}">
                  <a16:creationId xmlns:a16="http://schemas.microsoft.com/office/drawing/2014/main" id="{B71C58DF-C0B8-6D51-012C-C28D0F1FC3C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5" name="TextBox 1144">
            <a:extLst>
              <a:ext uri="{FF2B5EF4-FFF2-40B4-BE49-F238E27FC236}">
                <a16:creationId xmlns:a16="http://schemas.microsoft.com/office/drawing/2014/main" id="{F9C4F3CD-CDE0-B43F-CCAB-10095E1CD578}"/>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1146" name="TextBox 1145">
            <a:extLst>
              <a:ext uri="{FF2B5EF4-FFF2-40B4-BE49-F238E27FC236}">
                <a16:creationId xmlns:a16="http://schemas.microsoft.com/office/drawing/2014/main" id="{A0B28C13-33B1-C5C1-22F5-6194C379CA6A}"/>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Identifiez les meilleurs candidats à un poste en demandant à Copilot d'extraire les compétences, l'expérience et les qualifications d'une série de CV.</a:t>
            </a:r>
          </a:p>
        </p:txBody>
      </p:sp>
      <p:grpSp>
        <p:nvGrpSpPr>
          <p:cNvPr id="8" name="Group 7">
            <a:extLst>
              <a:ext uri="{FF2B5EF4-FFF2-40B4-BE49-F238E27FC236}">
                <a16:creationId xmlns:a16="http://schemas.microsoft.com/office/drawing/2014/main" id="{16DA4103-CA31-894E-BF11-D93AB392F35C}"/>
              </a:ext>
              <a:ext uri="{C183D7F6-B498-43B3-948B-1728B52AA6E4}">
                <adec:decorative xmlns:adec="http://schemas.microsoft.com/office/drawing/2017/decorative" val="1"/>
              </a:ext>
            </a:extLst>
          </p:cNvPr>
          <p:cNvGrpSpPr>
            <a:grpSpLocks/>
          </p:cNvGrpSpPr>
          <p:nvPr/>
        </p:nvGrpSpPr>
        <p:grpSpPr>
          <a:xfrm>
            <a:off x="4173992" y="2855630"/>
            <a:ext cx="534543" cy="534543"/>
            <a:chOff x="12648363" y="6739401"/>
            <a:chExt cx="534543" cy="534543"/>
          </a:xfrm>
        </p:grpSpPr>
        <p:sp>
          <p:nvSpPr>
            <p:cNvPr id="12" name="Rounded Rectangle 46">
              <a:hlinkClick r:id="rId11"/>
              <a:extLst>
                <a:ext uri="{FF2B5EF4-FFF2-40B4-BE49-F238E27FC236}">
                  <a16:creationId xmlns:a16="http://schemas.microsoft.com/office/drawing/2014/main" id="{8BEF2D52-8CAB-74BC-A4E3-771B986244E1}"/>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Graphic 12">
              <a:hlinkClick r:id="rId11"/>
              <a:extLst>
                <a:ext uri="{FF2B5EF4-FFF2-40B4-BE49-F238E27FC236}">
                  <a16:creationId xmlns:a16="http://schemas.microsoft.com/office/drawing/2014/main" id="{E628B5A9-E2F7-36F9-6AC5-464ACD7846C9}"/>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
        <p:nvSpPr>
          <p:cNvPr id="1151" name="TextBox 1150">
            <a:extLst>
              <a:ext uri="{FF2B5EF4-FFF2-40B4-BE49-F238E27FC236}">
                <a16:creationId xmlns:a16="http://schemas.microsoft.com/office/drawing/2014/main" id="{9AB448D4-530F-B1C0-B3F2-3C7B4B66B747}"/>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Loop</a:t>
            </a:r>
          </a:p>
        </p:txBody>
      </p:sp>
      <p:sp>
        <p:nvSpPr>
          <p:cNvPr id="1152" name="TextBox 1151">
            <a:extLst>
              <a:ext uri="{FF2B5EF4-FFF2-40B4-BE49-F238E27FC236}">
                <a16:creationId xmlns:a16="http://schemas.microsoft.com/office/drawing/2014/main" id="{059CB9ED-C921-74FE-D1F0-61383FA72611}"/>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des questions pour l'entretien d'embauche en fonction des exigences du poste, puis cherchez des idées supplémentaires à plusieurs et demandez à Copilot de créer une liste finale.</a:t>
            </a:r>
          </a:p>
        </p:txBody>
      </p:sp>
      <p:grpSp>
        <p:nvGrpSpPr>
          <p:cNvPr id="99" name="Group 98">
            <a:extLst>
              <a:ext uri="{FF2B5EF4-FFF2-40B4-BE49-F238E27FC236}">
                <a16:creationId xmlns:a16="http://schemas.microsoft.com/office/drawing/2014/main" id="{B4EAB845-640C-B8EC-3CE8-8EDBF3D64801}"/>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0" name="Rounded Rectangle 46">
              <a:extLst>
                <a:ext uri="{FF2B5EF4-FFF2-40B4-BE49-F238E27FC236}">
                  <a16:creationId xmlns:a16="http://schemas.microsoft.com/office/drawing/2014/main" id="{959328A1-7DBB-6A14-E5F8-8D2574F4A243}"/>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1" name="Picture 6" descr="Microsoft Teams Logo, symbol, meaning, history, PNG">
              <a:hlinkClick r:id="rId14"/>
              <a:extLst>
                <a:ext uri="{FF2B5EF4-FFF2-40B4-BE49-F238E27FC236}">
                  <a16:creationId xmlns:a16="http://schemas.microsoft.com/office/drawing/2014/main" id="{41222F3A-1082-E0B8-258B-12D80ED750F2}"/>
                </a:ext>
              </a:extLst>
            </p:cNvPr>
            <p:cNvPicPr>
              <a:picLocks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6" name="TextBox 1155">
            <a:extLst>
              <a:ext uri="{FF2B5EF4-FFF2-40B4-BE49-F238E27FC236}">
                <a16:creationId xmlns:a16="http://schemas.microsoft.com/office/drawing/2014/main" id="{789F22D4-23E5-D8C8-3586-481C90B55419}"/>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157" name="TextBox 1156">
            <a:extLst>
              <a:ext uri="{FF2B5EF4-FFF2-40B4-BE49-F238E27FC236}">
                <a16:creationId xmlns:a16="http://schemas.microsoft.com/office/drawing/2014/main" id="{1DE0CDF8-DA20-5979-D0ED-B4AF5854E714}"/>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Animez un entretien de groupe dans Teams et demandez à Copilot de résumer les contributions de chaque candidat.</a:t>
            </a:r>
          </a:p>
        </p:txBody>
      </p:sp>
      <p:grpSp>
        <p:nvGrpSpPr>
          <p:cNvPr id="1147" name="Group 1146">
            <a:extLst>
              <a:ext uri="{FF2B5EF4-FFF2-40B4-BE49-F238E27FC236}">
                <a16:creationId xmlns:a16="http://schemas.microsoft.com/office/drawing/2014/main" id="{CCC153C4-92BA-42C2-3F11-B04AB0918741}"/>
              </a:ext>
              <a:ext uri="{C183D7F6-B498-43B3-948B-1728B52AA6E4}">
                <adec:decorative xmlns:adec="http://schemas.microsoft.com/office/drawing/2017/decorative" val="1"/>
              </a:ext>
            </a:extLst>
          </p:cNvPr>
          <p:cNvGrpSpPr>
            <a:grpSpLocks/>
          </p:cNvGrpSpPr>
          <p:nvPr/>
        </p:nvGrpSpPr>
        <p:grpSpPr>
          <a:xfrm>
            <a:off x="4173992" y="4397940"/>
            <a:ext cx="534543" cy="534543"/>
            <a:chOff x="1047176" y="8381781"/>
            <a:chExt cx="534543" cy="534543"/>
          </a:xfrm>
        </p:grpSpPr>
        <p:sp>
          <p:nvSpPr>
            <p:cNvPr id="1148" name="server_2" title="Icon of a server with a padlock in the lower right corner">
              <a:extLst>
                <a:ext uri="{FF2B5EF4-FFF2-40B4-BE49-F238E27FC236}">
                  <a16:creationId xmlns:a16="http://schemas.microsoft.com/office/drawing/2014/main" id="{D008ACD1-6306-99B6-CF25-430EC02DD9A6}"/>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9" name="Rounded Rectangle 46">
              <a:extLst>
                <a:ext uri="{FF2B5EF4-FFF2-40B4-BE49-F238E27FC236}">
                  <a16:creationId xmlns:a16="http://schemas.microsoft.com/office/drawing/2014/main" id="{3EEC7B60-2300-F2E4-B491-F851A8E9D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0" name="Picture 10" descr="Microsoft Word Logo - PNG and Vector - Logo Download">
              <a:hlinkClick r:id="rId7"/>
              <a:extLst>
                <a:ext uri="{FF2B5EF4-FFF2-40B4-BE49-F238E27FC236}">
                  <a16:creationId xmlns:a16="http://schemas.microsoft.com/office/drawing/2014/main" id="{A7F7D098-1BF8-CD62-3D06-BD6F23E0639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1" name="TextBox 1160">
            <a:extLst>
              <a:ext uri="{FF2B5EF4-FFF2-40B4-BE49-F238E27FC236}">
                <a16:creationId xmlns:a16="http://schemas.microsoft.com/office/drawing/2014/main" id="{3E1BA581-583F-61E8-95D0-B52579CCA711}"/>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1162" name="TextBox 1161">
            <a:extLst>
              <a:ext uri="{FF2B5EF4-FFF2-40B4-BE49-F238E27FC236}">
                <a16:creationId xmlns:a16="http://schemas.microsoft.com/office/drawing/2014/main" id="{A8B86CBF-E3C9-CFF1-01CE-0EE1C2B961AE}"/>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Demandez à Copilot dans Word de rédiger une lettre de proposition en s’appuyant sur vos commentaires.</a:t>
            </a:r>
          </a:p>
        </p:txBody>
      </p:sp>
      <p:grpSp>
        <p:nvGrpSpPr>
          <p:cNvPr id="1171" name="Group 1170">
            <a:extLst>
              <a:ext uri="{FF2B5EF4-FFF2-40B4-BE49-F238E27FC236}">
                <a16:creationId xmlns:a16="http://schemas.microsoft.com/office/drawing/2014/main" id="{D566BC3A-966C-647D-342C-B0352D78B1F4}"/>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172" name="Rounded Rectangle 46">
              <a:extLst>
                <a:ext uri="{FF2B5EF4-FFF2-40B4-BE49-F238E27FC236}">
                  <a16:creationId xmlns:a16="http://schemas.microsoft.com/office/drawing/2014/main" id="{A7032D4F-A9D7-8336-9C87-72C47B7E6009}"/>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73" name="Picture 4" descr="Microsoft PowerPoint Logo - PNG and Vector - Logo Download">
              <a:hlinkClick r:id="rId16"/>
              <a:extLst>
                <a:ext uri="{FF2B5EF4-FFF2-40B4-BE49-F238E27FC236}">
                  <a16:creationId xmlns:a16="http://schemas.microsoft.com/office/drawing/2014/main" id="{09D11560-B464-ED22-B99B-9A48B250287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66" name="TextBox 1165">
            <a:extLst>
              <a:ext uri="{FF2B5EF4-FFF2-40B4-BE49-F238E27FC236}">
                <a16:creationId xmlns:a16="http://schemas.microsoft.com/office/drawing/2014/main" id="{82E552DA-2535-1D2A-C670-822FD4DF38DC}"/>
              </a:ext>
              <a:ext uri="{C183D7F6-B498-43B3-948B-1728B52AA6E4}">
                <adec:decorative xmlns:adec="http://schemas.microsoft.com/office/drawing/2017/decorative" val="0"/>
              </a:ext>
            </a:extLst>
          </p:cNvPr>
          <p:cNvSpPr txBox="1"/>
          <p:nvPr/>
        </p:nvSpPr>
        <p:spPr>
          <a:xfrm>
            <a:off x="4953152" y="5344031"/>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1167" name="TextBox 1166">
            <a:extLst>
              <a:ext uri="{FF2B5EF4-FFF2-40B4-BE49-F238E27FC236}">
                <a16:creationId xmlns:a16="http://schemas.microsoft.com/office/drawing/2014/main" id="{1E8B9AF7-701D-8384-C4FD-849D64A0AE81}"/>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des documents d'intégration efficaces dans PowerPoint.</a:t>
            </a:r>
          </a:p>
        </p:txBody>
      </p:sp>
      <p:sp>
        <p:nvSpPr>
          <p:cNvPr id="1168" name="TextBox 1167">
            <a:extLst>
              <a:ext uri="{FF2B5EF4-FFF2-40B4-BE49-F238E27FC236}">
                <a16:creationId xmlns:a16="http://schemas.microsoft.com/office/drawing/2014/main" id="{F97F2D2B-2427-61E8-8ED3-5362A4A3AC89}"/>
              </a:ext>
            </a:extLst>
          </p:cNvPr>
          <p:cNvSpPr txBox="1"/>
          <p:nvPr/>
        </p:nvSpPr>
        <p:spPr>
          <a:xfrm>
            <a:off x="4193059"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18">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light"/>
                <a:hlinkClick r:id="rId18">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18">
                <a:extLst>
                  <a:ext uri="{A12FA001-AC4F-418D-AE19-62706E023703}">
                    <ahyp:hlinkClr xmlns:ahyp="http://schemas.microsoft.com/office/drawing/2018/hyperlinkcolor" val="tx"/>
                  </a:ext>
                </a:extLst>
              </a:hlinkClick>
            </a:endParaRPr>
          </a:p>
        </p:txBody>
      </p:sp>
      <p:sp>
        <p:nvSpPr>
          <p:cNvPr id="1169" name="TextBox 1168">
            <a:extLst>
              <a:ext uri="{FF2B5EF4-FFF2-40B4-BE49-F238E27FC236}">
                <a16:creationId xmlns:a16="http://schemas.microsoft.com/office/drawing/2014/main" id="{0E4CDF2A-E572-09AA-CE0A-456C3E2ACF0C}"/>
              </a:ext>
            </a:extLst>
          </p:cNvPr>
          <p:cNvSpPr txBox="1"/>
          <p:nvPr/>
        </p:nvSpPr>
        <p:spPr>
          <a:xfrm>
            <a:off x="6659378"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19">
                  <a:extLst>
                    <a:ext uri="{A12FA001-AC4F-418D-AE19-62706E023703}">
                      <ahyp:hlinkClr xmlns:ahyp="http://schemas.microsoft.com/office/drawing/2018/hyperlinkcolor" val="tx"/>
                    </a:ext>
                  </a:extLst>
                </a:hlinkClick>
              </a:rPr>
              <a:t>Site d'adoption de </a:t>
            </a:r>
            <a:r>
              <a:rPr lang="fr-FR" sz="1100" dirty="0">
                <a:ln w="3175">
                  <a:noFill/>
                </a:ln>
                <a:solidFill>
                  <a:srgbClr val="8661C5"/>
                </a:solidFill>
                <a:latin typeface="Segoe UI Semibold"/>
                <a:cs typeface="Segoe UI"/>
                <a:hlinkClick r:id="rId19">
                  <a:extLst>
                    <a:ext uri="{A12FA001-AC4F-418D-AE19-62706E023703}">
                      <ahyp:hlinkClr xmlns:ahyp="http://schemas.microsoft.com/office/drawing/2018/hyperlinkcolor" val="tx"/>
                    </a:ext>
                  </a:extLst>
                </a:hlinkClick>
              </a:rPr>
              <a:t>Copilot pour </a:t>
            </a:r>
            <a:r>
              <a:rPr kumimoji="0" lang="fr-FR" sz="1100" b="0" i="0" u="none" strike="noStrike" cap="none" normalizeH="0" baseline="0" noProof="0" dirty="0">
                <a:ln w="3175">
                  <a:noFill/>
                </a:ln>
                <a:solidFill>
                  <a:srgbClr val="8661C5"/>
                </a:solidFill>
                <a:effectLst/>
                <a:uLnTx/>
                <a:uFillTx/>
                <a:latin typeface="Segoe UI Semibold"/>
                <a:cs typeface="Segoe UI"/>
                <a:hlinkClick r:id="rId19">
                  <a:extLst>
                    <a:ext uri="{A12FA001-AC4F-418D-AE19-62706E023703}">
                      <ahyp:hlinkClr xmlns:ahyp="http://schemas.microsoft.com/office/drawing/2018/hyperlinkcolor" val="tx"/>
                    </a:ext>
                  </a:extLst>
                </a:hlinkClick>
              </a:rPr>
              <a:t>Microsoft</a:t>
            </a:r>
            <a:r>
              <a:rPr lang="fr-FR" sz="1100" dirty="0">
                <a:ln w="3175">
                  <a:noFill/>
                </a:ln>
                <a:solidFill>
                  <a:srgbClr val="8661C5"/>
                </a:solidFill>
                <a:latin typeface="Segoe UI Semibold"/>
                <a:cs typeface="Segoe UI"/>
                <a:hlinkClick r:id="rId19">
                  <a:extLst>
                    <a:ext uri="{A12FA001-AC4F-418D-AE19-62706E023703}">
                      <ahyp:hlinkClr xmlns:ahyp="http://schemas.microsoft.com/office/drawing/2018/hyperlinkcolor" val="tx"/>
                    </a:ext>
                  </a:extLst>
                </a:hlinkClick>
              </a:rPr>
              <a:t> </a:t>
            </a:r>
            <a:r>
              <a:rPr kumimoji="0" lang="fr-FR" sz="1100" b="0" i="0" u="none" strike="noStrike" cap="none" normalizeH="0" baseline="0" noProof="0" dirty="0">
                <a:ln w="3175">
                  <a:noFill/>
                </a:ln>
                <a:solidFill>
                  <a:srgbClr val="8661C5"/>
                </a:solidFill>
                <a:effectLst/>
                <a:uLnTx/>
                <a:uFillTx/>
                <a:latin typeface="Segoe UI Semibold"/>
                <a:cs typeface="Segoe UI"/>
                <a:hlinkClick r:id="rId19">
                  <a:extLst>
                    <a:ext uri="{A12FA001-AC4F-418D-AE19-62706E023703}">
                      <ahyp:hlinkClr xmlns:ahyp="http://schemas.microsoft.com/office/drawing/2018/hyperlinkcolor" val="tx"/>
                    </a:ext>
                  </a:extLst>
                </a:hlinkClick>
              </a:rPr>
              <a:t>365</a:t>
            </a:r>
            <a:endParaRPr lang="fr-FR" sz="1100" b="0" i="0" u="none" strike="noStrike" cap="none" normalizeH="0" baseline="0" noProof="0" dirty="0">
              <a:ln w="3175">
                <a:noFill/>
              </a:ln>
              <a:solidFill>
                <a:srgbClr val="8661C5"/>
              </a:solidFill>
              <a:effectLst/>
              <a:uLnTx/>
              <a:uFillTx/>
              <a:latin typeface="Segoe UI Semibold"/>
              <a:cs typeface="Segoe UI"/>
            </a:endParaRPr>
          </a:p>
        </p:txBody>
      </p:sp>
      <p:sp>
        <p:nvSpPr>
          <p:cNvPr id="1170" name="TextBox 1169">
            <a:extLst>
              <a:ext uri="{FF2B5EF4-FFF2-40B4-BE49-F238E27FC236}">
                <a16:creationId xmlns:a16="http://schemas.microsoft.com/office/drawing/2014/main" id="{1F62CACF-FACB-F24C-E353-EB89DDA53817}"/>
              </a:ext>
            </a:extLst>
          </p:cNvPr>
          <p:cNvSpPr txBox="1"/>
          <p:nvPr/>
        </p:nvSpPr>
        <p:spPr>
          <a:xfrm>
            <a:off x="9125697"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0">
                  <a:extLst>
                    <a:ext uri="{A12FA001-AC4F-418D-AE19-62706E023703}">
                      <ahyp:hlinkClr xmlns:ahyp="http://schemas.microsoft.com/office/drawing/2018/hyperlinkcolor" val="tx"/>
                    </a:ext>
                  </a:extLst>
                </a:hlinkClick>
              </a:rPr>
              <a:t>Utilisation de Copilot</a:t>
            </a:r>
            <a:r>
              <a:rPr lang="fr-FR" sz="1100" dirty="0">
                <a:solidFill>
                  <a:srgbClr val="8661C5"/>
                </a:solidFill>
                <a:latin typeface="Segoe UI Semibold"/>
                <a:cs typeface="Segoe UI Semilight"/>
                <a:hlinkClick r:id="rId20">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20">
                <a:extLst>
                  <a:ext uri="{A12FA001-AC4F-418D-AE19-62706E023703}">
                    <ahyp:hlinkClr xmlns:ahyp="http://schemas.microsoft.com/office/drawing/2018/hyperlinkcolor" val="tx"/>
                  </a:ext>
                </a:extLst>
              </a:hlinkClick>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7"/>
              <a:extLst>
                <a:ext uri="{FF2B5EF4-FFF2-40B4-BE49-F238E27FC236}">
                  <a16:creationId xmlns:a16="http://schemas.microsoft.com/office/drawing/2014/main" id="{DAD8B5CB-A2C5-5A1C-E8BB-28ECB76446C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4"/>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3"/>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6"/>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6"/>
              <a:extLst>
                <a:ext uri="{FF2B5EF4-FFF2-40B4-BE49-F238E27FC236}">
                  <a16:creationId xmlns:a16="http://schemas.microsoft.com/office/drawing/2014/main" id="{DED28364-B60D-1697-AAE8-488720735194}"/>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8"/>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8"/>
              <a:extLst>
                <a:ext uri="{FF2B5EF4-FFF2-40B4-BE49-F238E27FC236}">
                  <a16:creationId xmlns:a16="http://schemas.microsoft.com/office/drawing/2014/main" id="{709545DF-9136-0108-A8F4-56F58FCE96A4}"/>
                </a:ext>
              </a:extLst>
            </p:cNvPr>
            <p:cNvPicPr>
              <a:picLocks noChangeAspect="1"/>
            </p:cNvPicPr>
            <p:nvPr/>
          </p:nvPicPr>
          <p:blipFill>
            <a:blip r:embed="rId29"/>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11"/>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11"/>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771664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325EA37-FFE4-E087-8E03-B344949B2350}"/>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72" name="Rectangle: Rounded Corners 6">
              <a:extLst>
                <a:ext uri="{FF2B5EF4-FFF2-40B4-BE49-F238E27FC236}">
                  <a16:creationId xmlns:a16="http://schemas.microsoft.com/office/drawing/2014/main" id="{28460C1A-A9CF-1749-EDCC-9AE7EFB846C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6" name="Rectangle: Rounded Corners 6">
              <a:extLst>
                <a:ext uri="{FF2B5EF4-FFF2-40B4-BE49-F238E27FC236}">
                  <a16:creationId xmlns:a16="http://schemas.microsoft.com/office/drawing/2014/main" id="{ACC14BA4-8A96-891D-220F-16DA4AE9C5F0}"/>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8BBD970A-ABFB-0041-33D3-D7AEB894F1E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3">
              <a:extLst>
                <a:ext uri="{FF2B5EF4-FFF2-40B4-BE49-F238E27FC236}">
                  <a16:creationId xmlns:a16="http://schemas.microsoft.com/office/drawing/2014/main" id="{D9E45868-D8C2-D04F-30AE-56A79C96FB78}"/>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82" name="Rectangle: Rounded Corners 6">
              <a:extLst>
                <a:ext uri="{FF2B5EF4-FFF2-40B4-BE49-F238E27FC236}">
                  <a16:creationId xmlns:a16="http://schemas.microsoft.com/office/drawing/2014/main" id="{615E2E66-7956-160F-2B00-1F1C1AD2364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1EE57E0C-CEAE-3425-6EB6-AB19B54C41DF}"/>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E01E9659-40EF-D631-7BB1-062BF98E0078}"/>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3">
              <a:extLst>
                <a:ext uri="{FF2B5EF4-FFF2-40B4-BE49-F238E27FC236}">
                  <a16:creationId xmlns:a16="http://schemas.microsoft.com/office/drawing/2014/main" id="{8B2DE42A-AD94-C224-F360-F7AB08781CE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26116" y="457200"/>
            <a:ext cx="11600689" cy="954107"/>
          </a:xfrm>
          <a:noFill/>
        </p:spPr>
        <p:txBody>
          <a:bodyPr wrap="square">
            <a:spAutoFit/>
          </a:bodyPr>
          <a:lstStyle/>
          <a:p>
            <a:pPr defTabSz="914400"/>
            <a:r>
              <a:rPr lang="fr-FR" sz="3100">
                <a:gradFill flip="none">
                  <a:gsLst>
                    <a:gs pos="0">
                      <a:srgbClr val="3E76D4"/>
                    </a:gs>
                    <a:gs pos="50000">
                      <a:srgbClr val="8661C5"/>
                    </a:gs>
                    <a:gs pos="100000">
                      <a:srgbClr val="C73ECC"/>
                    </a:gs>
                  </a:gsLst>
                  <a:lin ang="2700000" scaled="1"/>
                  <a:tileRect/>
                </a:gradFill>
                <a:cs typeface="+mn-cs"/>
              </a:rPr>
              <a:t>Processus de recrutement optimisé par Copilot pour </a:t>
            </a:r>
            <a:br>
              <a:rPr lang="fr-FR" sz="3100">
                <a:gradFill flip="none">
                  <a:gsLst>
                    <a:gs pos="0">
                      <a:srgbClr val="3E76D4"/>
                    </a:gs>
                    <a:gs pos="50000">
                      <a:srgbClr val="8661C5"/>
                    </a:gs>
                    <a:gs pos="100000">
                      <a:srgbClr val="C73ECC"/>
                    </a:gs>
                  </a:gsLst>
                  <a:lin ang="2700000" scaled="1"/>
                  <a:tileRect/>
                </a:gradFill>
                <a:cs typeface="+mn-cs"/>
              </a:rPr>
            </a:br>
            <a:r>
              <a:rPr lang="fr-FR" sz="3100">
                <a:gradFill flip="none">
                  <a:gsLst>
                    <a:gs pos="0">
                      <a:srgbClr val="3E76D4"/>
                    </a:gs>
                    <a:gs pos="50000">
                      <a:srgbClr val="8661C5"/>
                    </a:gs>
                    <a:gs pos="100000">
                      <a:srgbClr val="C73ECC"/>
                    </a:gs>
                  </a:gsLst>
                  <a:lin ang="2700000" scaled="1"/>
                  <a:tileRect/>
                </a:gradFill>
                <a:cs typeface="+mn-cs"/>
              </a:rPr>
              <a:t>Microsoft 365</a:t>
            </a:r>
            <a:endParaRPr lang="en-US">
              <a:cs typeface="+mn-cs"/>
            </a:endParaRPr>
          </a:p>
        </p:txBody>
      </p:sp>
      <p:pic>
        <p:nvPicPr>
          <p:cNvPr id="10" name="Picture 2" descr="Microsoft Copilot logo">
            <a:extLst>
              <a:ext uri="{FF2B5EF4-FFF2-40B4-BE49-F238E27FC236}">
                <a16:creationId xmlns:a16="http://schemas.microsoft.com/office/drawing/2014/main" id="{B81D93D4-718E-3978-F602-6D1EB16789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C6B92E15-2AE6-F2D8-3737-7858A7A5C373}"/>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a:rPr>
              <a:t>Créer une fiche de poste</a:t>
            </a:r>
          </a:p>
        </p:txBody>
      </p:sp>
      <p:sp>
        <p:nvSpPr>
          <p:cNvPr id="92" name="Text Placeholder 2">
            <a:extLst>
              <a:ext uri="{FF2B5EF4-FFF2-40B4-BE49-F238E27FC236}">
                <a16:creationId xmlns:a16="http://schemas.microsoft.com/office/drawing/2014/main" id="{0926F85C-E1DF-CEF5-3951-41B3CA233C58}"/>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À partir d'un document vierge,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Word</a:t>
            </a:r>
            <a:r>
              <a:rPr lang="fr-FR" sz="1050" dirty="0">
                <a:ln w="3175">
                  <a:noFill/>
                </a:ln>
                <a:solidFill>
                  <a:prstClr val="black"/>
                </a:solidFill>
                <a:latin typeface="Segoe UI"/>
                <a:cs typeface="Segoe UI"/>
              </a:rPr>
              <a:t> </a:t>
            </a:r>
            <a:endPar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endParaRPr>
          </a:p>
        </p:txBody>
      </p:sp>
      <p:grpSp>
        <p:nvGrpSpPr>
          <p:cNvPr id="162" name="Group 161" descr="Microsoft Word Logo">
            <a:extLst>
              <a:ext uri="{FF2B5EF4-FFF2-40B4-BE49-F238E27FC236}">
                <a16:creationId xmlns:a16="http://schemas.microsoft.com/office/drawing/2014/main" id="{EF867695-FE80-11B7-34E0-19EBEB5B7CA0}"/>
              </a:ext>
              <a:ext uri="{C183D7F6-B498-43B3-948B-1728B52AA6E4}">
                <adec:decorative xmlns:adec="http://schemas.microsoft.com/office/drawing/2017/decorative" val="0"/>
              </a:ext>
            </a:extLst>
          </p:cNvPr>
          <p:cNvGrpSpPr>
            <a:grpSpLocks/>
          </p:cNvGrpSpPr>
          <p:nvPr/>
        </p:nvGrpSpPr>
        <p:grpSpPr>
          <a:xfrm>
            <a:off x="3610467" y="1434677"/>
            <a:ext cx="534543" cy="534543"/>
            <a:chOff x="5006422" y="10181153"/>
            <a:chExt cx="659280" cy="659280"/>
          </a:xfrm>
        </p:grpSpPr>
        <p:sp>
          <p:nvSpPr>
            <p:cNvPr id="164" name="Rounded Rectangle 46">
              <a:extLst>
                <a:ext uri="{FF2B5EF4-FFF2-40B4-BE49-F238E27FC236}">
                  <a16:creationId xmlns:a16="http://schemas.microsoft.com/office/drawing/2014/main" id="{84ADF5DA-5C3B-99DD-3CE6-BE59E69B192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5" name="Graphic 164">
              <a:extLst>
                <a:ext uri="{FF2B5EF4-FFF2-40B4-BE49-F238E27FC236}">
                  <a16:creationId xmlns:a16="http://schemas.microsoft.com/office/drawing/2014/main" id="{DAEBABAF-0EC7-1F49-3228-C4F4D315BDB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3" name="Rectangle: Rounded Corners 6">
            <a:extLst>
              <a:ext uri="{FF2B5EF4-FFF2-40B4-BE49-F238E27FC236}">
                <a16:creationId xmlns:a16="http://schemas.microsoft.com/office/drawing/2014/main" id="{19670769-E397-A1C6-0A40-E01275DE01E8}"/>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5" name="Title 1">
            <a:extLst>
              <a:ext uri="{FF2B5EF4-FFF2-40B4-BE49-F238E27FC236}">
                <a16:creationId xmlns:a16="http://schemas.microsoft.com/office/drawing/2014/main" id="{1A970498-421D-3948-377B-9BD3CF19D0FD}"/>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fiche de poste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pour le rôle de concepteur d'animation principal, basée sur le document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Principales missions de l'équipe de conception</a:t>
            </a:r>
            <a:r>
              <a:rPr kumimoji="0" lang="fr-FR" sz="1000" b="0" i="0" strike="noStrike" cap="none" spc="0" normalizeH="0" noProof="0">
                <a:ln w="3175">
                  <a:noFill/>
                </a:ln>
                <a:effectLst/>
                <a:uLnTx/>
                <a:uFillTx/>
                <a:latin typeface="Segoe UI"/>
                <a:ea typeface="+mn-ea"/>
                <a:cs typeface="Segoe UI" pitchFamily="34" charset="0"/>
              </a:rPr>
              <a:t>.</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a:t>
            </a:r>
          </a:p>
        </p:txBody>
      </p:sp>
      <p:sp>
        <p:nvSpPr>
          <p:cNvPr id="93" name="TextBox 92">
            <a:extLst>
              <a:ext uri="{FF2B5EF4-FFF2-40B4-BE49-F238E27FC236}">
                <a16:creationId xmlns:a16="http://schemas.microsoft.com/office/drawing/2014/main" id="{1135AA2B-9E09-396E-260A-EE86C415078D}"/>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Identifier les candidats qualifiés</a:t>
            </a:r>
          </a:p>
        </p:txBody>
      </p:sp>
      <p:sp>
        <p:nvSpPr>
          <p:cNvPr id="94" name="Text Placeholder 2">
            <a:extLst>
              <a:ext uri="{FF2B5EF4-FFF2-40B4-BE49-F238E27FC236}">
                <a16:creationId xmlns:a16="http://schemas.microsoft.com/office/drawing/2014/main" id="{869B798B-AA67-9974-6A43-A09960A3166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Microsoft 365 Chat</a:t>
            </a:r>
          </a:p>
        </p:txBody>
      </p:sp>
      <p:grpSp>
        <p:nvGrpSpPr>
          <p:cNvPr id="152" name="Group 151" descr="Microsoft Copilot logo">
            <a:extLst>
              <a:ext uri="{FF2B5EF4-FFF2-40B4-BE49-F238E27FC236}">
                <a16:creationId xmlns:a16="http://schemas.microsoft.com/office/drawing/2014/main" id="{A3CD86CE-3D6B-CC70-513A-9F4202A0B606}"/>
              </a:ext>
            </a:extLst>
          </p:cNvPr>
          <p:cNvGrpSpPr>
            <a:grpSpLocks/>
          </p:cNvGrpSpPr>
          <p:nvPr/>
        </p:nvGrpSpPr>
        <p:grpSpPr>
          <a:xfrm>
            <a:off x="7372689" y="1430408"/>
            <a:ext cx="534544" cy="534544"/>
            <a:chOff x="3610465" y="1434675"/>
            <a:chExt cx="534543" cy="534543"/>
          </a:xfrm>
        </p:grpSpPr>
        <p:sp>
          <p:nvSpPr>
            <p:cNvPr id="153" name="Rounded Rectangle 46">
              <a:extLst>
                <a:ext uri="{FF2B5EF4-FFF2-40B4-BE49-F238E27FC236}">
                  <a16:creationId xmlns:a16="http://schemas.microsoft.com/office/drawing/2014/main" id="{237D0DD3-FCB3-8BF0-5A0E-05F23F52F664}"/>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4" name="Picture 2" descr="Zip Co logo SVG free download, id: 101874 - Brandlogos.net">
              <a:hlinkClick r:id="rId6"/>
              <a:extLst>
                <a:ext uri="{FF2B5EF4-FFF2-40B4-BE49-F238E27FC236}">
                  <a16:creationId xmlns:a16="http://schemas.microsoft.com/office/drawing/2014/main" id="{8F119243-BAF6-2B6A-1906-E29C470044C2}"/>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ectangle: Rounded Corners 6">
            <a:extLst>
              <a:ext uri="{FF2B5EF4-FFF2-40B4-BE49-F238E27FC236}">
                <a16:creationId xmlns:a16="http://schemas.microsoft.com/office/drawing/2014/main" id="{3DE592B5-CE4D-713C-4DCE-0A52362939B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0" name="Title 1">
            <a:extLst>
              <a:ext uri="{FF2B5EF4-FFF2-40B4-BE49-F238E27FC236}">
                <a16:creationId xmlns:a16="http://schemas.microsoft.com/office/drawing/2014/main" id="{2828C2A4-6846-1220-A4DD-C2C8C26D29D2}"/>
              </a:ext>
            </a:extLst>
          </p:cNvPr>
          <p:cNvSpPr txBox="1">
            <a:spLocks/>
          </p:cNvSpPr>
          <p:nvPr/>
        </p:nvSpPr>
        <p:spPr>
          <a:xfrm>
            <a:off x="4613434"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D'après le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CV du candidat n°1</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fournir une synthèse des compétences, de l'expérience et des qualifications du candidat.</a:t>
            </a:r>
          </a:p>
        </p:txBody>
      </p:sp>
      <p:sp>
        <p:nvSpPr>
          <p:cNvPr id="96" name="TextBox 95">
            <a:extLst>
              <a:ext uri="{FF2B5EF4-FFF2-40B4-BE49-F238E27FC236}">
                <a16:creationId xmlns:a16="http://schemas.microsoft.com/office/drawing/2014/main" id="{437F58DE-CBD7-8295-7C05-CDB311B41AEC}"/>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des questions pour l'entretien</a:t>
            </a:r>
          </a:p>
        </p:txBody>
      </p:sp>
      <p:sp>
        <p:nvSpPr>
          <p:cNvPr id="97" name="Text Placeholder 2">
            <a:extLst>
              <a:ext uri="{FF2B5EF4-FFF2-40B4-BE49-F238E27FC236}">
                <a16:creationId xmlns:a16="http://schemas.microsoft.com/office/drawing/2014/main" id="{73AC0F58-3441-E1DD-A89E-36C9D4364EC8}"/>
              </a:ext>
            </a:extLst>
          </p:cNvPr>
          <p:cNvSpPr txBox="1">
            <a:spLocks/>
          </p:cNvSpPr>
          <p:nvPr/>
        </p:nvSpPr>
        <p:spPr>
          <a:xfrm>
            <a:off x="8229191"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fr-FR" sz="1050" dirty="0">
                <a:ln w="3175">
                  <a:noFill/>
                </a:ln>
                <a:solidFill>
                  <a:prstClr val="black"/>
                </a:solidFill>
                <a:latin typeface="Segoe UI"/>
                <a:cs typeface="Segoe UI"/>
              </a:rPr>
              <a:t>Demandez à </a:t>
            </a:r>
            <a:r>
              <a:rPr kumimoji="0" lang="fr-FR" sz="1050" b="0" i="0" u="none" strike="noStrike" cap="none" normalizeH="0" baseline="0" noProof="0" dirty="0" err="1">
                <a:ln w="3175">
                  <a:noFill/>
                </a:ln>
                <a:solidFill>
                  <a:prstClr val="black"/>
                </a:solidFill>
                <a:effectLst/>
                <a:uLnTx/>
                <a:uFillTx/>
                <a:latin typeface="Segoe UI"/>
                <a:ea typeface="+mn-ea"/>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Loop </a:t>
            </a:r>
            <a:r>
              <a:rPr lang="fr-FR" sz="1050" dirty="0">
                <a:ln w="3175">
                  <a:noFill/>
                </a:ln>
                <a:solidFill>
                  <a:prstClr val="black"/>
                </a:solidFill>
                <a:latin typeface="Segoe UI"/>
                <a:cs typeface="Segoe UI"/>
              </a:rPr>
              <a:t>de créer</a:t>
            </a:r>
            <a:r>
              <a:rPr kumimoji="0" lang="fr-FR" sz="1050" b="0" i="0" u="none" strike="noStrike" cap="none" normalizeH="0" baseline="0" noProof="0" dirty="0">
                <a:ln w="3175">
                  <a:noFill/>
                </a:ln>
                <a:solidFill>
                  <a:prstClr val="black"/>
                </a:solidFill>
                <a:effectLst/>
                <a:uLnTx/>
                <a:uFillTx/>
                <a:latin typeface="Segoe UI"/>
                <a:ea typeface="+mn-ea"/>
                <a:cs typeface="Segoe UI"/>
              </a:rPr>
              <a:t> une série de questions pour l'entretien</a:t>
            </a:r>
          </a:p>
        </p:txBody>
      </p:sp>
      <p:grpSp>
        <p:nvGrpSpPr>
          <p:cNvPr id="3" name="Group 2" descr="Copilot in a loop logo">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11118805" y="1412878"/>
            <a:ext cx="534543" cy="534543"/>
            <a:chOff x="12648363" y="6739401"/>
            <a:chExt cx="534543" cy="534543"/>
          </a:xfrm>
        </p:grpSpPr>
        <p:sp>
          <p:nvSpPr>
            <p:cNvPr id="4" name="Rounded Rectangle 46">
              <a:hlinkClick r:id="rId8"/>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8"/>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24341" y="6815379"/>
              <a:ext cx="382586" cy="382585"/>
            </a:xfrm>
            <a:prstGeom prst="rect">
              <a:avLst/>
            </a:prstGeom>
          </p:spPr>
        </p:pic>
      </p:grpSp>
      <p:sp>
        <p:nvSpPr>
          <p:cNvPr id="134" name="Rectangle: Rounded Corners 6">
            <a:extLst>
              <a:ext uri="{FF2B5EF4-FFF2-40B4-BE49-F238E27FC236}">
                <a16:creationId xmlns:a16="http://schemas.microsoft.com/office/drawing/2014/main" id="{68274C50-C2DF-B423-9666-F36D2DF4B913}"/>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6" name="Title 1">
            <a:extLst>
              <a:ext uri="{FF2B5EF4-FFF2-40B4-BE49-F238E27FC236}">
                <a16:creationId xmlns:a16="http://schemas.microsoft.com/office/drawing/2014/main" id="{183E321C-7207-FC2F-69C3-C578FA6FB769}"/>
              </a:ext>
            </a:extLst>
          </p:cNvPr>
          <p:cNvSpPr txBox="1">
            <a:spLocks/>
          </p:cNvSpPr>
          <p:nvPr/>
        </p:nvSpPr>
        <p:spPr>
          <a:xfrm>
            <a:off x="8352613" y="2788311"/>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série de questions pour l'entretien</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pour le poste de concepteur d'animation principal. Poser des questions sur l'expérience antérieure du candidat, ses objectifs, ainsi que ses centres d’intérêt personnels.</a:t>
            </a:r>
          </a:p>
        </p:txBody>
      </p:sp>
      <p:sp>
        <p:nvSpPr>
          <p:cNvPr id="98" name="TextBox 97">
            <a:extLst>
              <a:ext uri="{FF2B5EF4-FFF2-40B4-BE49-F238E27FC236}">
                <a16:creationId xmlns:a16="http://schemas.microsoft.com/office/drawing/2014/main" id="{1C92BC9F-BDB0-3094-9137-0ACF351FFF23}"/>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Mener un entretien</a:t>
            </a:r>
          </a:p>
        </p:txBody>
      </p:sp>
      <p:sp>
        <p:nvSpPr>
          <p:cNvPr id="99" name="Text Placeholder 2">
            <a:extLst>
              <a:ext uri="{FF2B5EF4-FFF2-40B4-BE49-F238E27FC236}">
                <a16:creationId xmlns:a16="http://schemas.microsoft.com/office/drawing/2014/main" id="{267C4CB0-72F1-D43B-6EAC-B951DB242709}"/>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Pendant l'entretien, créez </a:t>
            </a:r>
            <a:r>
              <a:rPr lang="fr-FR" sz="1050" dirty="0">
                <a:ln w="3175">
                  <a:noFill/>
                </a:ln>
                <a:solidFill>
                  <a:prstClr val="black"/>
                </a:solidFill>
                <a:latin typeface="Segoe UI"/>
                <a:cs typeface="Segoe UI"/>
              </a:rPr>
              <a:t>un</a:t>
            </a:r>
            <a:r>
              <a:rPr kumimoji="0" lang="fr-FR" sz="1050" b="0" i="0" u="none" strike="noStrike" cap="none" normalizeH="0" baseline="0" noProof="0" dirty="0">
                <a:ln w="3175">
                  <a:noFill/>
                </a:ln>
                <a:solidFill>
                  <a:prstClr val="black"/>
                </a:solidFill>
                <a:effectLst/>
                <a:uLnTx/>
                <a:uFillTx/>
                <a:latin typeface="Segoe UI"/>
                <a:ea typeface="+mn-ea"/>
                <a:cs typeface="Segoe UI"/>
              </a:rPr>
              <a:t> </a:t>
            </a:r>
            <a:r>
              <a:rPr lang="fr-FR" sz="1050" dirty="0">
                <a:ln w="3175">
                  <a:noFill/>
                </a:ln>
                <a:solidFill>
                  <a:prstClr val="black"/>
                </a:solidFill>
                <a:latin typeface="Segoe UI"/>
                <a:cs typeface="Segoe UI"/>
              </a:rPr>
              <a:t>prompt </a:t>
            </a:r>
            <a:r>
              <a:rPr kumimoji="0" lang="fr-FR" sz="1050" b="0" i="0" u="none" strike="noStrike" cap="none" normalizeH="0" baseline="0" noProof="0" dirty="0" err="1">
                <a:ln w="3175">
                  <a:noFill/>
                </a:ln>
                <a:solidFill>
                  <a:prstClr val="black"/>
                </a:solidFill>
                <a:effectLst/>
                <a:uLnTx/>
                <a:uFillTx/>
                <a:latin typeface="Segoe UI"/>
                <a:ea typeface="+mn-ea"/>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Teams</a:t>
            </a:r>
          </a:p>
        </p:txBody>
      </p:sp>
      <p:grpSp>
        <p:nvGrpSpPr>
          <p:cNvPr id="155" name="Group 154" descr="Microsoft Teams Logo">
            <a:extLst>
              <a:ext uri="{FF2B5EF4-FFF2-40B4-BE49-F238E27FC236}">
                <a16:creationId xmlns:a16="http://schemas.microsoft.com/office/drawing/2014/main" id="{7C3F8A29-06B6-DFB0-A58D-767827253620}"/>
              </a:ext>
              <a:ext uri="{C183D7F6-B498-43B3-948B-1728B52AA6E4}">
                <adec:decorative xmlns:adec="http://schemas.microsoft.com/office/drawing/2017/decorative" val="0"/>
              </a:ext>
            </a:extLst>
          </p:cNvPr>
          <p:cNvGrpSpPr>
            <a:grpSpLocks/>
          </p:cNvGrpSpPr>
          <p:nvPr/>
        </p:nvGrpSpPr>
        <p:grpSpPr>
          <a:xfrm>
            <a:off x="3641327" y="4031176"/>
            <a:ext cx="534544" cy="534544"/>
            <a:chOff x="3125234" y="13590476"/>
            <a:chExt cx="659280" cy="659280"/>
          </a:xfrm>
        </p:grpSpPr>
        <p:sp>
          <p:nvSpPr>
            <p:cNvPr id="156" name="Rounded Rectangle 56">
              <a:extLst>
                <a:ext uri="{FF2B5EF4-FFF2-40B4-BE49-F238E27FC236}">
                  <a16:creationId xmlns:a16="http://schemas.microsoft.com/office/drawing/2014/main" id="{C6446D6B-9298-3719-8F94-BF4ECA6EE99E}"/>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7" name="Graphic 156">
              <a:extLst>
                <a:ext uri="{FF2B5EF4-FFF2-40B4-BE49-F238E27FC236}">
                  <a16:creationId xmlns:a16="http://schemas.microsoft.com/office/drawing/2014/main" id="{DC130C72-E174-73E4-CF39-22930BAB10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29606" y="13694555"/>
              <a:ext cx="451120" cy="451118"/>
            </a:xfrm>
            <a:prstGeom prst="rect">
              <a:avLst/>
            </a:prstGeom>
          </p:spPr>
        </p:pic>
      </p:grpSp>
      <p:sp>
        <p:nvSpPr>
          <p:cNvPr id="100" name="Rectangle: Rounded Corners 6">
            <a:extLst>
              <a:ext uri="{FF2B5EF4-FFF2-40B4-BE49-F238E27FC236}">
                <a16:creationId xmlns:a16="http://schemas.microsoft.com/office/drawing/2014/main" id="{A807B664-816D-9600-A799-5892448E43B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 name="Title 1">
            <a:extLst>
              <a:ext uri="{FF2B5EF4-FFF2-40B4-BE49-F238E27FC236}">
                <a16:creationId xmlns:a16="http://schemas.microsoft.com/office/drawing/2014/main" id="{CD433A79-4835-3325-49AF-7DE1A36181B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Quelles seraient les questions de suivi à poser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en fonction de ce que nous avons déjà évoqué, et reste-t-il des questions sans réponse ? </a:t>
            </a:r>
          </a:p>
        </p:txBody>
      </p:sp>
      <p:sp>
        <p:nvSpPr>
          <p:cNvPr id="105" name="TextBox 104">
            <a:extLst>
              <a:ext uri="{FF2B5EF4-FFF2-40B4-BE49-F238E27FC236}">
                <a16:creationId xmlns:a16="http://schemas.microsoft.com/office/drawing/2014/main" id="{DAAA0212-BF3B-E6B4-7534-5CE8A499D9F5}"/>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une lettre de proposition</a:t>
            </a:r>
          </a:p>
        </p:txBody>
      </p:sp>
      <p:sp>
        <p:nvSpPr>
          <p:cNvPr id="107" name="Text Placeholder 2">
            <a:extLst>
              <a:ext uri="{FF2B5EF4-FFF2-40B4-BE49-F238E27FC236}">
                <a16:creationId xmlns:a16="http://schemas.microsoft.com/office/drawing/2014/main" id="{6D7AACC3-4CAE-F752-AD39-660712E51FF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À partir d'un nouvel e-mail, créez </a:t>
            </a:r>
            <a:r>
              <a:rPr lang="fr-FR" sz="1050" dirty="0">
                <a:ln w="3175">
                  <a:noFill/>
                </a:ln>
                <a:solidFill>
                  <a:prstClr val="black"/>
                </a:solidFill>
                <a:latin typeface="Segoe UI"/>
                <a:cs typeface="Segoe UI"/>
              </a:rPr>
              <a:t>un</a:t>
            </a:r>
            <a:r>
              <a:rPr kumimoji="0" lang="fr-FR" sz="1050" b="0" i="0" u="none" strike="noStrike" cap="none" normalizeH="0" baseline="0" noProof="0" dirty="0">
                <a:ln w="3175">
                  <a:noFill/>
                </a:ln>
                <a:solidFill>
                  <a:prstClr val="black"/>
                </a:solidFill>
                <a:effectLst/>
                <a:uLnTx/>
                <a:uFillTx/>
                <a:latin typeface="Segoe UI"/>
                <a:ea typeface="+mn-ea"/>
                <a:cs typeface="Segoe UI"/>
              </a:rPr>
              <a:t> </a:t>
            </a:r>
            <a:r>
              <a:rPr lang="fr-FR" sz="1050" dirty="0">
                <a:ln w="3175">
                  <a:noFill/>
                </a:ln>
                <a:solidFill>
                  <a:prstClr val="black"/>
                </a:solidFill>
                <a:latin typeface="Segoe UI"/>
                <a:cs typeface="Segoe UI"/>
              </a:rPr>
              <a:t>prompt </a:t>
            </a:r>
            <a:r>
              <a:rPr lang="fr-FR" sz="1050" dirty="0" err="1">
                <a:ln w="3175">
                  <a:noFill/>
                </a:ln>
                <a:solidFill>
                  <a:prstClr val="black"/>
                </a:solidFill>
                <a:latin typeface="Segoe UI"/>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Word</a:t>
            </a:r>
          </a:p>
        </p:txBody>
      </p:sp>
      <p:grpSp>
        <p:nvGrpSpPr>
          <p:cNvPr id="176" name="Group 175" descr="Microsoft Word Logo">
            <a:extLst>
              <a:ext uri="{FF2B5EF4-FFF2-40B4-BE49-F238E27FC236}">
                <a16:creationId xmlns:a16="http://schemas.microsoft.com/office/drawing/2014/main" id="{08C9D69E-C520-FE69-FFB2-EEC7C7E71D1C}"/>
              </a:ext>
              <a:ext uri="{C183D7F6-B498-43B3-948B-1728B52AA6E4}">
                <adec:decorative xmlns:adec="http://schemas.microsoft.com/office/drawing/2017/decorative" val="0"/>
              </a:ext>
            </a:extLst>
          </p:cNvPr>
          <p:cNvGrpSpPr>
            <a:grpSpLocks/>
          </p:cNvGrpSpPr>
          <p:nvPr/>
        </p:nvGrpSpPr>
        <p:grpSpPr>
          <a:xfrm>
            <a:off x="7372338" y="4028485"/>
            <a:ext cx="534544" cy="534544"/>
            <a:chOff x="5006422" y="10181153"/>
            <a:chExt cx="659280" cy="659280"/>
          </a:xfrm>
        </p:grpSpPr>
        <p:sp>
          <p:nvSpPr>
            <p:cNvPr id="178" name="Rounded Rectangle 46">
              <a:extLst>
                <a:ext uri="{FF2B5EF4-FFF2-40B4-BE49-F238E27FC236}">
                  <a16:creationId xmlns:a16="http://schemas.microsoft.com/office/drawing/2014/main" id="{DFC6DDD9-14BC-CC10-8233-4D4581486E06}"/>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9" name="Graphic 178">
              <a:extLst>
                <a:ext uri="{FF2B5EF4-FFF2-40B4-BE49-F238E27FC236}">
                  <a16:creationId xmlns:a16="http://schemas.microsoft.com/office/drawing/2014/main" id="{CA1A7405-6FF7-27A7-3012-60E8E5921F94}"/>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132" name="Rectangle: Rounded Corners 6">
            <a:extLst>
              <a:ext uri="{FF2B5EF4-FFF2-40B4-BE49-F238E27FC236}">
                <a16:creationId xmlns:a16="http://schemas.microsoft.com/office/drawing/2014/main" id="{FB18D0FF-06D6-07E8-8947-1E3D9448D40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9" name="Title 1">
            <a:extLst>
              <a:ext uri="{FF2B5EF4-FFF2-40B4-BE49-F238E27FC236}">
                <a16:creationId xmlns:a16="http://schemas.microsoft.com/office/drawing/2014/main" id="{EF122ECF-5053-B271-33F2-9F0D17F7C021}"/>
              </a:ext>
            </a:extLst>
          </p:cNvPr>
          <p:cNvSpPr txBox="1">
            <a:spLocks/>
          </p:cNvSpPr>
          <p:nvPr/>
        </p:nvSpPr>
        <p:spPr>
          <a:xfrm>
            <a:off x="4613434" y="5313543"/>
            <a:ext cx="2735299" cy="923330"/>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lettre de proposition</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adressée à Maya pour le poste de concepteur d'animation principal, avec une date de prise de poste fixée au 16 mars. </a:t>
            </a:r>
            <a:r>
              <a:rPr kumimoji="0" lang="fr-FR" sz="1000" b="0" i="0" strike="noStrike" cap="none" spc="0" normalizeH="0" noProof="0">
                <a:ln w="3175">
                  <a:noFill/>
                </a:ln>
                <a:solidFill>
                  <a:prstClr val="black"/>
                </a:solidFill>
                <a:effectLst/>
                <a:uLnTx/>
                <a:uFillTx/>
                <a:latin typeface="Segoe UI"/>
                <a:ea typeface="+mn-ea"/>
                <a:cs typeface="Segoe UI" pitchFamily="34" charset="0"/>
              </a:rPr>
              <a:t>Ajouter des informations sur les avantages proposés à partir de notre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Guide des avantages</a:t>
            </a:r>
            <a:r>
              <a:rPr kumimoji="0" lang="fr-FR" sz="1000" b="0" i="0" strike="noStrike" cap="none" spc="0" normalizeH="0" noProof="0">
                <a:ln w="3175">
                  <a:noFill/>
                </a:ln>
                <a:effectLst/>
                <a:uLnTx/>
                <a:uFillTx/>
              </a:rPr>
              <a:t>.</a:t>
            </a:r>
          </a:p>
        </p:txBody>
      </p:sp>
      <p:sp>
        <p:nvSpPr>
          <p:cNvPr id="108" name="TextBox 107">
            <a:extLst>
              <a:ext uri="{FF2B5EF4-FFF2-40B4-BE49-F238E27FC236}">
                <a16:creationId xmlns:a16="http://schemas.microsoft.com/office/drawing/2014/main" id="{50F03422-4CA8-A604-C64D-53828F46F5C3}"/>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des documents d'intégration</a:t>
            </a:r>
          </a:p>
        </p:txBody>
      </p:sp>
      <p:sp>
        <p:nvSpPr>
          <p:cNvPr id="109" name="Text Placeholder 2">
            <a:extLst>
              <a:ext uri="{FF2B5EF4-FFF2-40B4-BE49-F238E27FC236}">
                <a16:creationId xmlns:a16="http://schemas.microsoft.com/office/drawing/2014/main" id="{76F19766-FF91-C197-36A5-49684A339F2E}"/>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À partir d'une nouvelle présentation,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endParaRPr lang="fr-FR" sz="1050" b="0" i="0" u="none" strike="noStrike" cap="none" normalizeH="0" baseline="0" noProof="0" dirty="0" err="1">
              <a:ln w="3175">
                <a:noFill/>
              </a:ln>
              <a:solidFill>
                <a:prstClr val="black"/>
              </a:solidFill>
              <a:effectLst/>
              <a:uLnTx/>
              <a:uFillTx/>
              <a:latin typeface="Segoe UI"/>
              <a:cs typeface="Segoe UI"/>
            </a:endParaRPr>
          </a:p>
        </p:txBody>
      </p:sp>
      <p:grpSp>
        <p:nvGrpSpPr>
          <p:cNvPr id="195" name="Group 194" descr="Microsoft PowerPoint Logo">
            <a:extLst>
              <a:ext uri="{FF2B5EF4-FFF2-40B4-BE49-F238E27FC236}">
                <a16:creationId xmlns:a16="http://schemas.microsoft.com/office/drawing/2014/main" id="{87438312-CACE-3F6A-4B36-5282B7736175}"/>
              </a:ext>
            </a:extLst>
          </p:cNvPr>
          <p:cNvGrpSpPr>
            <a:grpSpLocks/>
          </p:cNvGrpSpPr>
          <p:nvPr/>
        </p:nvGrpSpPr>
        <p:grpSpPr>
          <a:xfrm>
            <a:off x="11118805" y="4026753"/>
            <a:ext cx="534543" cy="534543"/>
            <a:chOff x="587375" y="1790700"/>
            <a:chExt cx="1371600" cy="1371600"/>
          </a:xfrm>
        </p:grpSpPr>
        <p:sp>
          <p:nvSpPr>
            <p:cNvPr id="196" name="Rounded Rectangle 46">
              <a:extLst>
                <a:ext uri="{FF2B5EF4-FFF2-40B4-BE49-F238E27FC236}">
                  <a16:creationId xmlns:a16="http://schemas.microsoft.com/office/drawing/2014/main" id="{0E4F9D6A-ED69-C250-0BEE-A0527AC46941}"/>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7" name="Picture 2" descr="Microsoft PowerPoint Logo - PNG and Vector - Logo Download">
              <a:hlinkClick r:id="rId13"/>
              <a:extLst>
                <a:ext uri="{FF2B5EF4-FFF2-40B4-BE49-F238E27FC236}">
                  <a16:creationId xmlns:a16="http://schemas.microsoft.com/office/drawing/2014/main" id="{C8B99D08-0F17-E79E-4B1D-61B475201E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Rectangle: Rounded Corners 6">
            <a:extLst>
              <a:ext uri="{FF2B5EF4-FFF2-40B4-BE49-F238E27FC236}">
                <a16:creationId xmlns:a16="http://schemas.microsoft.com/office/drawing/2014/main" id="{CD2EE425-06BF-08EA-54F2-CB3605BA5A58}"/>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5" name="Title 1">
            <a:extLst>
              <a:ext uri="{FF2B5EF4-FFF2-40B4-BE49-F238E27FC236}">
                <a16:creationId xmlns:a16="http://schemas.microsoft.com/office/drawing/2014/main" id="{87996806-7D8F-A62B-9CDF-EF1EEC9C1B48}"/>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présentation à partir de</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[lien vers le document </a:t>
            </a:r>
            <a:r>
              <a:rPr kumimoji="0" lang="fr-FR" sz="1000" b="0" i="0" u="none" strike="noStrike" cap="none" spc="0" normalizeH="0" noProof="0" err="1">
                <a:ln w="3175">
                  <a:noFill/>
                </a:ln>
                <a:solidFill>
                  <a:prstClr val="black"/>
                </a:solidFill>
                <a:effectLst/>
                <a:uLnTx/>
                <a:uFillTx/>
                <a:latin typeface="Segoe UI"/>
                <a:ea typeface="+mn-ea"/>
                <a:cs typeface="Segoe UI" pitchFamily="34" charset="0"/>
              </a:rPr>
              <a:t>Wo</a:t>
            </a:r>
            <a:r>
              <a:rPr lang="fr-FR" sz="1000" spc="0">
                <a:solidFill>
                  <a:prstClr val="black"/>
                </a:solidFill>
                <a:latin typeface="Segoe UI"/>
              </a:rPr>
              <a:t>rd Fiche de poste Concepteur d'animation principal] Créer un aperçu des missions du poste.</a:t>
            </a:r>
          </a:p>
        </p:txBody>
      </p:sp>
    </p:spTree>
    <p:extLst>
      <p:ext uri="{BB962C8B-B14F-4D97-AF65-F5344CB8AC3E}">
        <p14:creationId xmlns:p14="http://schemas.microsoft.com/office/powerpoint/2010/main" val="11399774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xfrm>
            <a:off x="588263" y="352425"/>
            <a:ext cx="11018520" cy="948978"/>
          </a:xfrm>
          <a:noFill/>
        </p:spPr>
        <p:txBody>
          <a:bodyPr vert="horz" wrap="square" lIns="0" tIns="0" rIns="0" bIns="0" rtlCol="0" anchor="t">
            <a:spAutoFit/>
          </a:bodyPr>
          <a:lstStyle/>
          <a:p>
            <a:pPr defTabSz="914400">
              <a:lnSpc>
                <a:spcPts val="3700"/>
              </a:lnSpc>
            </a:pPr>
            <a:r>
              <a:rPr lang="fr-FR" sz="3200">
                <a:gradFill flip="none" rotWithShape="1">
                  <a:gsLst>
                    <a:gs pos="50000">
                      <a:srgbClr val="8661C5"/>
                    </a:gs>
                    <a:gs pos="0">
                      <a:srgbClr val="3E76D4"/>
                    </a:gs>
                    <a:gs pos="100000">
                      <a:srgbClr val="C73ECC"/>
                    </a:gs>
                  </a:gsLst>
                  <a:lin ang="2700000" scaled="1"/>
                  <a:tileRect/>
                </a:gradFill>
                <a:cs typeface="+mn-cs"/>
              </a:rPr>
              <a:t>Un jour dans le quotidien d'un Directeur des ressources humaines </a:t>
            </a:r>
          </a:p>
        </p:txBody>
      </p:sp>
      <p:pic>
        <p:nvPicPr>
          <p:cNvPr id="41" name="Picture 2" descr="Microsoft Copilot logo">
            <a:extLst>
              <a:ext uri="{FF2B5EF4-FFF2-40B4-BE49-F238E27FC236}">
                <a16:creationId xmlns:a16="http://schemas.microsoft.com/office/drawing/2014/main" id="{7EF5D3C7-0088-8879-3FAE-06A82B6963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a:extLst>
              <a:ext uri="{FF2B5EF4-FFF2-40B4-BE49-F238E27FC236}">
                <a16:creationId xmlns:a16="http://schemas.microsoft.com/office/drawing/2014/main" id="{822EE6DB-AA65-8F56-FF0D-4D38AD89DF5E}"/>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9DDF1119-A269-DCF9-CC33-8F61AF7F97D2}"/>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98CA266A-1430-CC21-D214-F95E14CCC4D7}"/>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C2F41570-FD11-FB0E-9967-4717E6A92E3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B7A67BF9-1DFF-29BC-E7D4-A7DAD142795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41C705B2-FD78-0F76-9BE9-703647BED00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138B6948-8AF0-E0D9-A976-1EB030222BE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2A90CA05-6BB3-F708-7E00-7D206C6F842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0912CE75-4A67-E461-A051-7138010710CF}"/>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98968CE7-B368-9D0B-2454-E842F5268EE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AD16A5B-DADD-FA2F-C97D-993E21AA94B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7CDA0CD5-213F-A473-3FED-43652615E99F}"/>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0C6BC233-2757-DF61-6558-AEBA4A347D6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74561D60-76B7-B3C7-A5D6-BFEC5FED17C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C92E5F6D-A333-1614-2245-5BB9CC60D81D}"/>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B31AF21C-45CC-2FE9-6BB3-65209ED81C9A}"/>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F74AC48D-742E-F91F-C230-B24A0A4F9505}"/>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2125243A-C88F-64C2-8DD1-32BEAFD6F77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F3BC5706-7AA5-F977-F2CB-B4AF30E6517D}"/>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4629887C-679D-4D74-D753-FB0D28DC8BC8}"/>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0229DC3A-E3D1-82D5-7C5F-16561F4FA341}"/>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AF1F1825-9FFC-5FCA-0233-B19DF76BD28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3C6FC6F1-F38B-D5A1-0F1B-7B80DDD310D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sp>
        <p:nvSpPr>
          <p:cNvPr id="231" name="Rectangle: Rounded Corners 230">
            <a:extLst>
              <a:ext uri="{FF2B5EF4-FFF2-40B4-BE49-F238E27FC236}">
                <a16:creationId xmlns:a16="http://schemas.microsoft.com/office/drawing/2014/main" id="{66185DF7-E0B9-8FFB-3166-9EA092045D1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Segoe UI" pitchFamily="34" charset="0"/>
                <a:cs typeface="Segoe UI"/>
              </a:rPr>
              <a:t>08h00</a:t>
            </a:r>
          </a:p>
        </p:txBody>
      </p:sp>
      <p:sp>
        <p:nvSpPr>
          <p:cNvPr id="232" name="TextBox 231">
            <a:extLst>
              <a:ext uri="{FF2B5EF4-FFF2-40B4-BE49-F238E27FC236}">
                <a16:creationId xmlns:a16="http://schemas.microsoft.com/office/drawing/2014/main" id="{F5757F90-3E21-48EA-5992-A36E35860EFC}"/>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Omar commence sa journée chez lui, avec un entretien avec un nouveau candidat pour le poste de guichetier. Il commande à Copilot de proposer des questions de suivi et de résumer les points clés soulevés par le candidat. </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36" name="TextBox 235">
            <a:extLst>
              <a:ext uri="{FF2B5EF4-FFF2-40B4-BE49-F238E27FC236}">
                <a16:creationId xmlns:a16="http://schemas.microsoft.com/office/drawing/2014/main" id="{EB8803A6-5550-FF6E-DC88-0B26873DA2F4}"/>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237" name="Title 1">
            <a:extLst>
              <a:ext uri="{FF2B5EF4-FFF2-40B4-BE49-F238E27FC236}">
                <a16:creationId xmlns:a16="http://schemas.microsoft.com/office/drawing/2014/main" id="{56D0BC59-44D0-89E9-A51E-416ABCE7CE73}"/>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Quelles sont les questions de suivi à poser</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 pour en savoir plus sur les compétences et l'expérience de cette personne ?</a:t>
            </a:r>
          </a:p>
        </p:txBody>
      </p:sp>
      <p:sp>
        <p:nvSpPr>
          <p:cNvPr id="238" name="Rectangle: Rounded Corners 237">
            <a:extLst>
              <a:ext uri="{FF2B5EF4-FFF2-40B4-BE49-F238E27FC236}">
                <a16:creationId xmlns:a16="http://schemas.microsoft.com/office/drawing/2014/main" id="{486E0D45-842F-3DA6-318A-0EBC459747A6}"/>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09h35</a:t>
            </a:r>
          </a:p>
        </p:txBody>
      </p:sp>
      <p:sp>
        <p:nvSpPr>
          <p:cNvPr id="239" name="TextBox 238">
            <a:extLst>
              <a:ext uri="{FF2B5EF4-FFF2-40B4-BE49-F238E27FC236}">
                <a16:creationId xmlns:a16="http://schemas.microsoft.com/office/drawing/2014/main" id="{D4EFFE58-3560-1CA6-1052-03B9A72B9619}"/>
              </a:ext>
            </a:extLst>
          </p:cNvPr>
          <p:cNvSpPr txBox="1"/>
          <p:nvPr/>
        </p:nvSpPr>
        <p:spPr>
          <a:xfrm>
            <a:off x="3417469"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Au bureau, Omar résume quelques fils de conversation échangés depuis la veille au soir dans une filiale et peut rapidement évaluer la situation et donner des conseils à son équipe pour résoudre le problème.</a:t>
            </a:r>
          </a:p>
        </p:txBody>
      </p:sp>
      <p:grpSp>
        <p:nvGrpSpPr>
          <p:cNvPr id="17" name="Group 16">
            <a:extLst>
              <a:ext uri="{FF2B5EF4-FFF2-40B4-BE49-F238E27FC236}">
                <a16:creationId xmlns:a16="http://schemas.microsoft.com/office/drawing/2014/main" id="{A71C6B1C-AD96-D4D6-0DD4-D8EE28A525C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18" name="Rounded Rectangle 46">
              <a:extLst>
                <a:ext uri="{FF2B5EF4-FFF2-40B4-BE49-F238E27FC236}">
                  <a16:creationId xmlns:a16="http://schemas.microsoft.com/office/drawing/2014/main" id="{95CB1A55-7CF0-5F7C-F53A-F0B3B67A8FF9}"/>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 name="Picture 6" descr="Microsoft Teams Logo, symbol, meaning, history, PNG">
              <a:hlinkClick r:id="rId4"/>
              <a:extLst>
                <a:ext uri="{FF2B5EF4-FFF2-40B4-BE49-F238E27FC236}">
                  <a16:creationId xmlns:a16="http://schemas.microsoft.com/office/drawing/2014/main" id="{B0396B2E-C14A-5653-ED2C-58CEB14AEC8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8B3E32C7-C5A8-25A7-6680-8A35ABB332DB}"/>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244" name="Title 1">
            <a:extLst>
              <a:ext uri="{FF2B5EF4-FFF2-40B4-BE49-F238E27FC236}">
                <a16:creationId xmlns:a16="http://schemas.microsoft.com/office/drawing/2014/main" id="{8BDC1B64-79E3-82F6-CF34-F62187C7683E}"/>
              </a:ext>
            </a:extLst>
          </p:cNvPr>
          <p:cNvSpPr txBox="1">
            <a:spLocks/>
          </p:cNvSpPr>
          <p:nvPr/>
        </p:nvSpPr>
        <p:spPr>
          <a:xfrm>
            <a:off x="3476070" y="3121737"/>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ce fil de conversation</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 et inclure les principaux problèmes et suggestions de résolution ainsi que les auteurs des suggestions. </a:t>
            </a:r>
          </a:p>
        </p:txBody>
      </p:sp>
      <p:sp>
        <p:nvSpPr>
          <p:cNvPr id="245" name="Rectangle: Rounded Corners 244">
            <a:extLst>
              <a:ext uri="{FF2B5EF4-FFF2-40B4-BE49-F238E27FC236}">
                <a16:creationId xmlns:a16="http://schemas.microsoft.com/office/drawing/2014/main" id="{DB0F10CB-C14D-AB3F-353E-ED111328E8E1}"/>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10h00</a:t>
            </a:r>
          </a:p>
        </p:txBody>
      </p:sp>
      <p:sp>
        <p:nvSpPr>
          <p:cNvPr id="246" name="TextBox 245">
            <a:extLst>
              <a:ext uri="{FF2B5EF4-FFF2-40B4-BE49-F238E27FC236}">
                <a16:creationId xmlns:a16="http://schemas.microsoft.com/office/drawing/2014/main" id="{349EAC1F-28FA-279B-5D8A-C9DDF2DAEB72}"/>
              </a:ext>
            </a:extLst>
          </p:cNvPr>
          <p:cNvSpPr txBox="1"/>
          <p:nvPr/>
        </p:nvSpPr>
        <p:spPr>
          <a:xfrm>
            <a:off x="6246676"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Omar demande à Copilot de faire un résumé du nouveau guide de conformité de l'entreprise avec les éléments clés. Il commande ensuite à Copilot de remplir les sections manquantes.</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6"/>
              <a:extLst>
                <a:ext uri="{FF2B5EF4-FFF2-40B4-BE49-F238E27FC236}">
                  <a16:creationId xmlns:a16="http://schemas.microsoft.com/office/drawing/2014/main" id="{9C7DBD3F-A2CE-29DA-A97B-F127C2B0FDE7}"/>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0" name="TextBox 249">
            <a:extLst>
              <a:ext uri="{FF2B5EF4-FFF2-40B4-BE49-F238E27FC236}">
                <a16:creationId xmlns:a16="http://schemas.microsoft.com/office/drawing/2014/main" id="{97F31C02-1C3B-A842-5CD0-20BDA46F1E4B}"/>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251" name="Title 1">
            <a:extLst>
              <a:ext uri="{FF2B5EF4-FFF2-40B4-BE49-F238E27FC236}">
                <a16:creationId xmlns:a16="http://schemas.microsoft.com/office/drawing/2014/main" id="{82286AAB-943E-9F16-D0C0-72EC37B28A9F}"/>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le </a:t>
            </a:r>
            <a:r>
              <a:rPr kumimoji="0" lang="fr-FR" sz="800" b="0" i="0" u="sng" strike="noStrike" cap="none" spc="0" normalizeH="0" noProof="0">
                <a:ln w="3175">
                  <a:noFill/>
                </a:ln>
                <a:solidFill>
                  <a:srgbClr val="0078D4">
                    <a:lumMod val="75000"/>
                  </a:srgbClr>
                </a:solidFill>
                <a:effectLst/>
                <a:uLnTx/>
                <a:uFillTx/>
                <a:latin typeface="Segoe UI"/>
                <a:ea typeface="+mn-ea"/>
                <a:cs typeface="Segoe UI" pitchFamily="34" charset="0"/>
              </a:rPr>
              <a:t>Guide de conformité de </a:t>
            </a:r>
            <a:r>
              <a:rPr kumimoji="0" lang="fr-FR" sz="800" b="0" i="0" u="sng" strike="noStrike" cap="none" spc="0" normalizeH="0" noProof="0" err="1">
                <a:ln w="3175">
                  <a:noFill/>
                </a:ln>
                <a:solidFill>
                  <a:srgbClr val="0078D4">
                    <a:lumMod val="75000"/>
                  </a:srgbClr>
                </a:solidFill>
                <a:effectLst/>
                <a:uLnTx/>
                <a:uFillTx/>
                <a:latin typeface="Segoe UI"/>
                <a:ea typeface="+mn-ea"/>
                <a:cs typeface="Segoe UI" pitchFamily="34" charset="0"/>
              </a:rPr>
              <a:t>Contoso</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 en quatre paragraphes environ à l'intention d'un cadre et établir une liste de points clés.</a:t>
            </a:r>
          </a:p>
        </p:txBody>
      </p:sp>
      <p:sp>
        <p:nvSpPr>
          <p:cNvPr id="252" name="Rectangle: Rounded Corners 251">
            <a:extLst>
              <a:ext uri="{FF2B5EF4-FFF2-40B4-BE49-F238E27FC236}">
                <a16:creationId xmlns:a16="http://schemas.microsoft.com/office/drawing/2014/main" id="{1615CE31-0036-FDF3-FBDE-B7023EB34AFA}"/>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13h00</a:t>
            </a:r>
          </a:p>
        </p:txBody>
      </p:sp>
      <p:sp>
        <p:nvSpPr>
          <p:cNvPr id="253" name="TextBox 252">
            <a:extLst>
              <a:ext uri="{FF2B5EF4-FFF2-40B4-BE49-F238E27FC236}">
                <a16:creationId xmlns:a16="http://schemas.microsoft.com/office/drawing/2014/main" id="{317FB799-9993-BDAA-C1F9-32E974C22BA9}"/>
              </a:ext>
            </a:extLst>
          </p:cNvPr>
          <p:cNvSpPr txBox="1"/>
          <p:nvPr/>
        </p:nvSpPr>
        <p:spPr>
          <a:xfrm>
            <a:off x="6246676"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La banque vient de lancer des initiatives sur l'expérience des salariés. C'est pourquoi Omar vérifie les derniers chiffres d'attrition dans Excel et demande à Copilot d'ajouter des calculs et de produire un graphique pour sa présentation à l'équipe de direction.</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6246676" y="5003768"/>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8"/>
              <a:extLst>
                <a:ext uri="{FF2B5EF4-FFF2-40B4-BE49-F238E27FC236}">
                  <a16:creationId xmlns:a16="http://schemas.microsoft.com/office/drawing/2014/main" id="{FA3CCB9F-DBFB-B66B-66B4-2F230BD53206}"/>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7" name="TextBox 256">
            <a:extLst>
              <a:ext uri="{FF2B5EF4-FFF2-40B4-BE49-F238E27FC236}">
                <a16:creationId xmlns:a16="http://schemas.microsoft.com/office/drawing/2014/main" id="{969E8317-6BA3-10BC-6D6E-584ADC84800E}"/>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Excel</a:t>
            </a:r>
          </a:p>
        </p:txBody>
      </p:sp>
      <p:sp>
        <p:nvSpPr>
          <p:cNvPr id="258" name="Title 1">
            <a:extLst>
              <a:ext uri="{FF2B5EF4-FFF2-40B4-BE49-F238E27FC236}">
                <a16:creationId xmlns:a16="http://schemas.microsoft.com/office/drawing/2014/main" id="{77F6972E-7640-8C9F-F0BD-AEDAB6A48E48}"/>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Ajouter une colonne avec la moyenne des autres colonnes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pour chaque mois.</a:t>
            </a:r>
          </a:p>
        </p:txBody>
      </p:sp>
      <p:sp>
        <p:nvSpPr>
          <p:cNvPr id="259" name="Rectangle: Rounded Corners 258">
            <a:extLst>
              <a:ext uri="{FF2B5EF4-FFF2-40B4-BE49-F238E27FC236}">
                <a16:creationId xmlns:a16="http://schemas.microsoft.com/office/drawing/2014/main" id="{9935857B-FF09-7C75-B0E5-39C716CF776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14h00</a:t>
            </a:r>
          </a:p>
        </p:txBody>
      </p:sp>
      <p:sp>
        <p:nvSpPr>
          <p:cNvPr id="260" name="TextBox 259">
            <a:extLst>
              <a:ext uri="{FF2B5EF4-FFF2-40B4-BE49-F238E27FC236}">
                <a16:creationId xmlns:a16="http://schemas.microsoft.com/office/drawing/2014/main" id="{9927343F-54F7-1F73-9985-943F834F3EB3}"/>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Omar commande à Copilot d'ajouter une diapositive à sa présentation, qui permettra d'expliquer les initiatives de l'équipe. </a:t>
            </a:r>
          </a:p>
        </p:txBody>
      </p:sp>
      <p:grpSp>
        <p:nvGrpSpPr>
          <p:cNvPr id="52" name="Group 51">
            <a:extLst>
              <a:ext uri="{FF2B5EF4-FFF2-40B4-BE49-F238E27FC236}">
                <a16:creationId xmlns:a16="http://schemas.microsoft.com/office/drawing/2014/main" id="{48C598C0-F259-A248-F7F3-5B4969DFE32B}"/>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43" name="Rounded Rectangle 46">
              <a:extLst>
                <a:ext uri="{FF2B5EF4-FFF2-40B4-BE49-F238E27FC236}">
                  <a16:creationId xmlns:a16="http://schemas.microsoft.com/office/drawing/2014/main" id="{78B7AC44-6A0D-DE0D-CD2D-EC920F623DB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4" descr="Microsoft PowerPoint Logo - PNG and Vector - Logo Download">
              <a:hlinkClick r:id="rId10"/>
              <a:extLst>
                <a:ext uri="{FF2B5EF4-FFF2-40B4-BE49-F238E27FC236}">
                  <a16:creationId xmlns:a16="http://schemas.microsoft.com/office/drawing/2014/main" id="{F71B5A5A-20D2-0F92-4A3C-CC08CFF659A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4" name="TextBox 263">
            <a:extLst>
              <a:ext uri="{FF2B5EF4-FFF2-40B4-BE49-F238E27FC236}">
                <a16:creationId xmlns:a16="http://schemas.microsoft.com/office/drawing/2014/main" id="{63A48E35-F270-50F3-FDC0-FF7051A07481}"/>
              </a:ext>
              <a:ext uri="{C183D7F6-B498-43B3-948B-1728B52AA6E4}">
                <adec:decorative xmlns:adec="http://schemas.microsoft.com/office/drawing/2017/decorative" val="0"/>
              </a:ext>
            </a:extLst>
          </p:cNvPr>
          <p:cNvSpPr txBox="1"/>
          <p:nvPr/>
        </p:nvSpPr>
        <p:spPr>
          <a:xfrm>
            <a:off x="4037251" y="5205540"/>
            <a:ext cx="1710523"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265" name="Title 1">
            <a:extLst>
              <a:ext uri="{FF2B5EF4-FFF2-40B4-BE49-F238E27FC236}">
                <a16:creationId xmlns:a16="http://schemas.microsoft.com/office/drawing/2014/main" id="{BF99173D-9238-11E6-1549-3A2DBCDD57DD}"/>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Ajouter une diapositive</a:t>
            </a:r>
            <a:r>
              <a:rPr lang="fr-FR" sz="800" spc="0">
                <a:solidFill>
                  <a:prstClr val="black"/>
                </a:solidFill>
                <a:latin typeface="Segoe UI"/>
                <a:ea typeface="+mn-ea"/>
                <a:cs typeface="Segoe UI" pitchFamily="34" charset="0"/>
              </a:rPr>
              <a:t> sur les initiatives RH potentielles</a:t>
            </a:r>
          </a:p>
        </p:txBody>
      </p:sp>
      <p:sp>
        <p:nvSpPr>
          <p:cNvPr id="266" name="Rectangle: Rounded Corners 265">
            <a:extLst>
              <a:ext uri="{FF2B5EF4-FFF2-40B4-BE49-F238E27FC236}">
                <a16:creationId xmlns:a16="http://schemas.microsoft.com/office/drawing/2014/main" id="{F8450743-7A93-52FE-B833-BF49585A2A56}"/>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16h00</a:t>
            </a:r>
          </a:p>
        </p:txBody>
      </p:sp>
      <p:sp>
        <p:nvSpPr>
          <p:cNvPr id="267" name="TextBox 266">
            <a:extLst>
              <a:ext uri="{FF2B5EF4-FFF2-40B4-BE49-F238E27FC236}">
                <a16:creationId xmlns:a16="http://schemas.microsoft.com/office/drawing/2014/main" id="{E87FC9D2-CDF2-5234-804B-DC12E3FDAA2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Omar a manqué quelques appels et e-mails. Il commande à Copilot de résumer les échanges d'e-mail, puis utilise ces résumés pour rédiger des réponses. </a:t>
            </a:r>
          </a:p>
        </p:txBody>
      </p:sp>
      <p:grpSp>
        <p:nvGrpSpPr>
          <p:cNvPr id="56" name="Group 55">
            <a:extLst>
              <a:ext uri="{FF2B5EF4-FFF2-40B4-BE49-F238E27FC236}">
                <a16:creationId xmlns:a16="http://schemas.microsoft.com/office/drawing/2014/main" id="{E5000C6E-6E2C-C5E8-1D87-5E7A01EA31A1}"/>
              </a:ext>
              <a:ext uri="{C183D7F6-B498-43B3-948B-1728B52AA6E4}">
                <adec:decorative xmlns:adec="http://schemas.microsoft.com/office/drawing/2017/decorative" val="1"/>
              </a:ext>
            </a:extLst>
          </p:cNvPr>
          <p:cNvGrpSpPr>
            <a:grpSpLocks/>
          </p:cNvGrpSpPr>
          <p:nvPr/>
        </p:nvGrpSpPr>
        <p:grpSpPr>
          <a:xfrm>
            <a:off x="588264" y="5003768"/>
            <a:ext cx="534543" cy="534543"/>
            <a:chOff x="12716387" y="5818028"/>
            <a:chExt cx="534543" cy="534543"/>
          </a:xfrm>
        </p:grpSpPr>
        <p:sp>
          <p:nvSpPr>
            <p:cNvPr id="57" name="Rounded Rectangle 46">
              <a:hlinkClick r:id="rId12"/>
              <a:extLst>
                <a:ext uri="{FF2B5EF4-FFF2-40B4-BE49-F238E27FC236}">
                  <a16:creationId xmlns:a16="http://schemas.microsoft.com/office/drawing/2014/main" id="{C3107C88-A822-7CEB-E2ED-690F4425D78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Graphic 58">
              <a:extLst>
                <a:ext uri="{FF2B5EF4-FFF2-40B4-BE49-F238E27FC236}">
                  <a16:creationId xmlns:a16="http://schemas.microsoft.com/office/drawing/2014/main" id="{9D86D47F-6594-2DD4-3562-0F1CBBC97025}"/>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20957" t="20957" r="14933" b="14933"/>
            <a:stretch/>
          </p:blipFill>
          <p:spPr>
            <a:xfrm>
              <a:off x="12764287" y="5887811"/>
              <a:ext cx="444742" cy="444742"/>
            </a:xfrm>
            <a:prstGeom prst="rect">
              <a:avLst/>
            </a:prstGeom>
          </p:spPr>
        </p:pic>
      </p:grpSp>
      <p:sp>
        <p:nvSpPr>
          <p:cNvPr id="272" name="TextBox 271">
            <a:extLst>
              <a:ext uri="{FF2B5EF4-FFF2-40B4-BE49-F238E27FC236}">
                <a16:creationId xmlns:a16="http://schemas.microsoft.com/office/drawing/2014/main" id="{D16D8573-D9E7-E849-C264-85A03FAA8534}"/>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Outlook</a:t>
            </a:r>
          </a:p>
        </p:txBody>
      </p:sp>
      <p:sp>
        <p:nvSpPr>
          <p:cNvPr id="273" name="Title 1">
            <a:extLst>
              <a:ext uri="{FF2B5EF4-FFF2-40B4-BE49-F238E27FC236}">
                <a16:creationId xmlns:a16="http://schemas.microsoft.com/office/drawing/2014/main" id="{D3C00555-5D12-662B-0F5F-6F9E0FA0B3FF}"/>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ce fil de conversation</a:t>
            </a:r>
            <a:r>
              <a:rPr kumimoji="0" lang="fr-FR" sz="800" b="1" i="0" u="none" strike="noStrike" cap="none"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a:t>
            </a:r>
          </a:p>
        </p:txBody>
      </p:sp>
      <p:pic>
        <p:nvPicPr>
          <p:cNvPr id="8" name="Picture 7" descr="Portrait of Omar">
            <a:extLst>
              <a:ext uri="{FF2B5EF4-FFF2-40B4-BE49-F238E27FC236}">
                <a16:creationId xmlns:a16="http://schemas.microsoft.com/office/drawing/2014/main" id="{83C0DCCF-E9C9-18B4-BF23-5936FB4BFE56}"/>
              </a:ext>
              <a:ext uri="{C183D7F6-B498-43B3-948B-1728B52AA6E4}">
                <adec:decorative xmlns:adec="http://schemas.microsoft.com/office/drawing/2017/decorative" val="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8908" t="19861" r="30763" b="14584"/>
          <a:stretch/>
        </p:blipFill>
        <p:spPr>
          <a:xfrm>
            <a:off x="9314244" y="1857956"/>
            <a:ext cx="2588158" cy="3727877"/>
          </a:xfrm>
          <a:prstGeom prst="rect">
            <a:avLst/>
          </a:prstGeom>
        </p:spPr>
      </p:pic>
      <p:sp>
        <p:nvSpPr>
          <p:cNvPr id="275" name="Freeform: Shape 274">
            <a:extLst>
              <a:ext uri="{FF2B5EF4-FFF2-40B4-BE49-F238E27FC236}">
                <a16:creationId xmlns:a16="http://schemas.microsoft.com/office/drawing/2014/main" id="{6740A4A4-2109-7AD9-A9BE-6F0FCCCD08B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7867F9E5-E9B8-1B72-3D0B-26D92B217366}"/>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baseline="0" noProof="0">
                <a:ln>
                  <a:noFill/>
                </a:ln>
                <a:solidFill>
                  <a:prstClr val="white"/>
                </a:solidFill>
                <a:effectLst/>
                <a:uLnTx/>
                <a:uFillTx/>
                <a:latin typeface="Segoe UI Semibold"/>
                <a:ea typeface="+mn-ea"/>
                <a:cs typeface="+mn-cs"/>
              </a:rPr>
              <a:t>Omar dirige les RH</a:t>
            </a:r>
            <a:br>
              <a:rPr kumimoji="0" lang="fr-FR" sz="1400" b="0" i="0" u="none" strike="noStrike" cap="none" normalizeH="0" baseline="0" noProof="0">
                <a:ln>
                  <a:noFill/>
                </a:ln>
                <a:solidFill>
                  <a:prstClr val="white"/>
                </a:solidFill>
                <a:effectLst/>
                <a:uLnTx/>
                <a:uFillTx/>
                <a:latin typeface="Segoe UI Semibold"/>
                <a:ea typeface="+mn-ea"/>
                <a:cs typeface="+mn-cs"/>
              </a:rPr>
            </a:br>
            <a:r>
              <a:rPr kumimoji="0" lang="fr-FR" sz="1400" b="0" i="0" u="none" strike="noStrike" cap="none" normalizeH="0" baseline="0" noProof="0">
                <a:ln>
                  <a:noFill/>
                </a:ln>
                <a:solidFill>
                  <a:prstClr val="white"/>
                </a:solidFill>
                <a:effectLst/>
                <a:uLnTx/>
                <a:uFillTx/>
                <a:latin typeface="Segoe UI Semibold"/>
                <a:ea typeface="+mn-ea"/>
                <a:cs typeface="+mn-cs"/>
              </a:rPr>
              <a:t>d'une banque régionale</a:t>
            </a:r>
          </a:p>
        </p:txBody>
      </p:sp>
    </p:spTree>
    <p:extLst>
      <p:ext uri="{BB962C8B-B14F-4D97-AF65-F5344CB8AC3E}">
        <p14:creationId xmlns:p14="http://schemas.microsoft.com/office/powerpoint/2010/main" val="361038951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34984" cy="1938992"/>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Microsoft 365</a:t>
            </a:r>
            <a:br>
              <a:rPr lang="fr-FR" sz="4200" dirty="0"/>
            </a:br>
            <a:r>
              <a:rPr lang="fr-FR" sz="4200" dirty="0"/>
              <a:t>L'IA pour les opérations</a:t>
            </a:r>
          </a:p>
        </p:txBody>
      </p:sp>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10" name="Picture 9">
            <a:extLst>
              <a:ext uri="{FF2B5EF4-FFF2-40B4-BE49-F238E27FC236}">
                <a16:creationId xmlns:a16="http://schemas.microsoft.com/office/drawing/2014/main" id="{464B157E-D936-E79C-6DB0-DE912C4DA063}"/>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33" t="13323" r="3827" b="36678"/>
          <a:stretch/>
        </p:blipFill>
        <p:spPr>
          <a:xfrm>
            <a:off x="6606934" y="1089992"/>
            <a:ext cx="4672584" cy="4672584"/>
          </a:xfrm>
          <a:prstGeom prst="flowChartConnector">
            <a:avLst/>
          </a:prstGeom>
          <a:solidFill>
            <a:srgbClr val="F2F2F2"/>
          </a:solidFill>
          <a:effectLst>
            <a:outerShdw blurRad="393700" dist="38100" dir="2700000" algn="tl" rotWithShape="0">
              <a:prstClr val="black">
                <a:alpha val="40000"/>
              </a:prstClr>
            </a:outerShdw>
          </a:effectLst>
        </p:spPr>
      </p:pic>
      <p:pic>
        <p:nvPicPr>
          <p:cNvPr id="2" name="Picture 2" descr="Microsoft Copilot logo">
            <a:extLst>
              <a:ext uri="{FF2B5EF4-FFF2-40B4-BE49-F238E27FC236}">
                <a16:creationId xmlns:a16="http://schemas.microsoft.com/office/drawing/2014/main" id="{72EA08C7-A812-D7F3-8C4C-378D3E146F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31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3023F-FF67-086F-B394-096B35D3EA73}"/>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0162A2B-4E48-A76A-C854-DCB46F9DCF89}"/>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86B45CF-3477-77AD-0CE0-8A99637A5E76}"/>
              </a:ext>
            </a:extLst>
          </p:cNvPr>
          <p:cNvSpPr>
            <a:spLocks noGrp="1"/>
          </p:cNvSpPr>
          <p:nvPr>
            <p:ph type="title"/>
          </p:nvPr>
        </p:nvSpPr>
        <p:spPr bwMode="auto">
          <a:xfrm>
            <a:off x="2455068" y="1493837"/>
            <a:ext cx="7281863" cy="576000"/>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ts val="2500"/>
              </a:lnSpc>
              <a:spcAft>
                <a:spcPct val="0"/>
              </a:spcAft>
              <a:defRPr/>
            </a:pPr>
            <a:r>
              <a:rPr lang="fr-FR" sz="2300">
                <a:ln>
                  <a:noFill/>
                </a:ln>
                <a:solidFill>
                  <a:schemeClr val="bg1"/>
                </a:solidFill>
                <a:latin typeface="+mj-lt"/>
                <a:cs typeface="Segoe UI"/>
              </a:rPr>
              <a:t>Capturez les mesures à prendre pour assurer le bon fonctionnement des opérations</a:t>
            </a:r>
          </a:p>
        </p:txBody>
      </p:sp>
      <p:sp>
        <p:nvSpPr>
          <p:cNvPr id="10" name="TextBox 9">
            <a:extLst>
              <a:ext uri="{FF2B5EF4-FFF2-40B4-BE49-F238E27FC236}">
                <a16:creationId xmlns:a16="http://schemas.microsoft.com/office/drawing/2014/main" id="{61B4668C-2A87-F20E-EB6D-24F8CDECF287}"/>
              </a:ext>
            </a:extLst>
          </p:cNvPr>
          <p:cNvSpPr txBox="1"/>
          <p:nvPr/>
        </p:nvSpPr>
        <p:spPr>
          <a:xfrm>
            <a:off x="2112865" y="2621086"/>
            <a:ext cx="7966269" cy="1738938"/>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fr-FR" sz="59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80 % des </a:t>
            </a:r>
            <a:r>
              <a:rPr lang="fr-FR" sz="5900" dirty="0">
                <a:ln w="3175">
                  <a:noFill/>
                </a:ln>
                <a:gradFill>
                  <a:gsLst>
                    <a:gs pos="33000">
                      <a:srgbClr val="1F78D4"/>
                    </a:gs>
                    <a:gs pos="81000">
                      <a:srgbClr val="8678D6"/>
                    </a:gs>
                  </a:gsLst>
                  <a:lin ang="2700000" scaled="1"/>
                </a:gradFill>
                <a:latin typeface="Segoe UI Semibold"/>
              </a:rPr>
              <a:t>personnes</a:t>
            </a:r>
            <a:br>
              <a:rPr lang="fr-FR" sz="2800" b="0" i="0" u="none" strike="noStrike" cap="none" normalizeH="0" baseline="0" noProof="0" dirty="0">
                <a:ln w="3175">
                  <a:noFill/>
                </a:ln>
                <a:effectLst/>
                <a:uLnTx/>
                <a:uFillTx/>
                <a:latin typeface="Segoe UI Semibold"/>
                <a:ea typeface="+mj-lt"/>
                <a:cs typeface="Segoe UI" pitchFamily="34" charset="0"/>
              </a:rPr>
            </a:br>
            <a:r>
              <a:rPr kumimoji="0" lang="fr-FR" sz="2700" b="0" i="0" u="none" strike="noStrike" cap="none" normalizeH="0" baseline="0" noProof="0" dirty="0">
                <a:ln>
                  <a:noFill/>
                </a:ln>
                <a:solidFill>
                  <a:prstClr val="black"/>
                </a:solidFill>
                <a:effectLst/>
                <a:uLnTx/>
                <a:uFillTx/>
                <a:latin typeface="Segoe UI"/>
                <a:ea typeface="+mj-lt"/>
                <a:cs typeface="Segoe UI"/>
              </a:rPr>
              <a:t>se sentent à l'aise d’utiliser l’IA</a:t>
            </a:r>
            <a:r>
              <a:rPr kumimoji="0" lang="fr-FR" sz="2700" b="0" i="0" u="none" strike="noStrike" cap="none" normalizeH="0" noProof="0" dirty="0">
                <a:ln>
                  <a:noFill/>
                </a:ln>
                <a:solidFill>
                  <a:prstClr val="black"/>
                </a:solidFill>
                <a:effectLst/>
                <a:uLnTx/>
                <a:uFillTx/>
                <a:latin typeface="Segoe UI"/>
                <a:ea typeface="+mj-lt"/>
                <a:cs typeface="Segoe UI"/>
              </a:rPr>
              <a:t> </a:t>
            </a:r>
            <a:r>
              <a:rPr kumimoji="0" lang="fr-FR" sz="2700" b="0" i="0" u="none" strike="noStrike" cap="none" normalizeH="0" baseline="0" noProof="0" dirty="0">
                <a:ln>
                  <a:noFill/>
                </a:ln>
                <a:solidFill>
                  <a:prstClr val="black"/>
                </a:solidFill>
                <a:effectLst/>
                <a:uLnTx/>
                <a:uFillTx/>
                <a:latin typeface="Segoe UI"/>
                <a:ea typeface="+mj-lt"/>
                <a:cs typeface="Segoe UI"/>
              </a:rPr>
              <a:t>pour résumer </a:t>
            </a:r>
            <a:br>
              <a:rPr lang="fr-FR" sz="2700" b="0" i="0" u="none" strike="noStrike" cap="none" normalizeH="0" baseline="0" noProof="0" dirty="0">
                <a:ln>
                  <a:noFill/>
                </a:ln>
                <a:effectLst/>
                <a:uLnTx/>
                <a:uFillTx/>
                <a:latin typeface="Segoe UI"/>
                <a:ea typeface="+mj-lt"/>
                <a:cs typeface="Segoe UI"/>
              </a:rPr>
            </a:br>
            <a:r>
              <a:rPr kumimoji="0" lang="fr-FR" sz="2700" b="0" i="0" u="none" strike="noStrike" cap="none" normalizeH="0" baseline="0" noProof="0" dirty="0">
                <a:ln>
                  <a:noFill/>
                </a:ln>
                <a:solidFill>
                  <a:prstClr val="black"/>
                </a:solidFill>
                <a:effectLst/>
                <a:uLnTx/>
                <a:uFillTx/>
                <a:latin typeface="Segoe UI"/>
                <a:ea typeface="+mj-lt"/>
                <a:cs typeface="Segoe UI"/>
              </a:rPr>
              <a:t>des réunions et des actions</a:t>
            </a:r>
          </a:p>
        </p:txBody>
      </p:sp>
      <p:sp>
        <p:nvSpPr>
          <p:cNvPr id="11" name="TextBox 10">
            <a:extLst>
              <a:ext uri="{FF2B5EF4-FFF2-40B4-BE49-F238E27FC236}">
                <a16:creationId xmlns:a16="http://schemas.microsoft.com/office/drawing/2014/main" id="{80DD4393-49DE-AB82-7646-E0E24AC79BCD}"/>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Tree>
    <p:extLst>
      <p:ext uri="{BB962C8B-B14F-4D97-AF65-F5344CB8AC3E}">
        <p14:creationId xmlns:p14="http://schemas.microsoft.com/office/powerpoint/2010/main" val="61147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2" y="137592"/>
            <a:ext cx="10730767" cy="954107"/>
          </a:xfrm>
          <a:noFill/>
        </p:spPr>
        <p:txBody>
          <a:bodyPr wrap="square">
            <a:spAutoFit/>
          </a:bodyPr>
          <a:lstStyle/>
          <a:p>
            <a:pPr defTabSz="914400"/>
            <a:r>
              <a:rPr lang="fr-FR" sz="3100" dirty="0">
                <a:gradFill flip="none">
                  <a:gsLst>
                    <a:gs pos="0">
                      <a:srgbClr val="3E76D4"/>
                    </a:gs>
                    <a:gs pos="50000">
                      <a:srgbClr val="8661C5"/>
                    </a:gs>
                    <a:gs pos="100000">
                      <a:srgbClr val="C73ECC"/>
                    </a:gs>
                  </a:gsLst>
                  <a:lin ang="2700000" scaled="1"/>
                  <a:tileRect/>
                </a:gradFill>
                <a:cs typeface="+mn-cs"/>
              </a:rPr>
              <a:t>Résoudre un problème de production </a:t>
            </a:r>
            <a:r>
              <a:rPr lang="fr-FR" sz="3100">
                <a:gradFill flip="none">
                  <a:gsLst>
                    <a:gs pos="0">
                      <a:srgbClr val="3E76D4"/>
                    </a:gs>
                    <a:gs pos="50000">
                      <a:srgbClr val="8661C5"/>
                    </a:gs>
                    <a:gs pos="100000">
                      <a:srgbClr val="C73ECC"/>
                    </a:gs>
                  </a:gsLst>
                  <a:lin ang="2700000" scaled="1"/>
                  <a:tileRect/>
                </a:gradFill>
                <a:cs typeface="+mn-cs"/>
              </a:rPr>
              <a:t>avec </a:t>
            </a:r>
            <a:r>
              <a:rPr lang="fr-FR" sz="3100" err="1">
                <a:gradFill flip="none">
                  <a:gsLst>
                    <a:gs pos="0">
                      <a:srgbClr val="3E76D4"/>
                    </a:gs>
                    <a:gs pos="50000">
                      <a:srgbClr val="8661C5"/>
                    </a:gs>
                    <a:gs pos="100000">
                      <a:srgbClr val="C73ECC"/>
                    </a:gs>
                  </a:gsLst>
                  <a:lin ang="2700000" scaled="1"/>
                  <a:tileRect/>
                </a:gradFill>
                <a:cs typeface="+mn-cs"/>
              </a:rPr>
              <a:t>Copilot</a:t>
            </a:r>
            <a:r>
              <a:rPr lang="fr-FR" sz="3100">
                <a:gradFill flip="none">
                  <a:gsLst>
                    <a:gs pos="0">
                      <a:srgbClr val="3E76D4"/>
                    </a:gs>
                    <a:gs pos="50000">
                      <a:srgbClr val="8661C5"/>
                    </a:gs>
                    <a:gs pos="100000">
                      <a:srgbClr val="C73ECC"/>
                    </a:gs>
                  </a:gsLst>
                  <a:lin ang="2700000" scaled="1"/>
                  <a:tileRect/>
                </a:gradFill>
                <a:cs typeface="+mn-cs"/>
              </a:rPr>
              <a:t> pour Microsoft 365</a:t>
            </a:r>
            <a:endParaRPr lang="fr-FR" sz="3100">
              <a:gradFill flip="none">
                <a:gsLst>
                  <a:gs pos="0">
                    <a:srgbClr val="3E76D4"/>
                  </a:gs>
                  <a:gs pos="50000">
                    <a:srgbClr val="8661C5"/>
                  </a:gs>
                  <a:gs pos="100000">
                    <a:srgbClr val="C73ECC"/>
                  </a:gs>
                </a:gsLst>
                <a:lin ang="2700000" scaled="1"/>
                <a:tileRect/>
              </a:gradFill>
              <a:cs typeface="Segoe UI Semibold"/>
            </a:endParaRPr>
          </a:p>
        </p:txBody>
      </p:sp>
      <p:pic>
        <p:nvPicPr>
          <p:cNvPr id="8" name="Picture 2" descr="Microsoft Copilot logo">
            <a:extLst>
              <a:ext uri="{FF2B5EF4-FFF2-40B4-BE49-F238E27FC236}">
                <a16:creationId xmlns:a16="http://schemas.microsoft.com/office/drawing/2014/main" id="{49BB1DD6-7A54-0074-D5A8-409CB38843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52C8AFE-A3BE-903C-00A2-E60DF940D8DF}"/>
              </a:ext>
              <a:ext uri="{C183D7F6-B498-43B3-948B-1728B52AA6E4}">
                <adec:decorative xmlns:adec="http://schemas.microsoft.com/office/drawing/2017/decorative" val="1"/>
              </a:ext>
            </a:extLst>
          </p:cNvPr>
          <p:cNvGrpSpPr/>
          <p:nvPr/>
        </p:nvGrpSpPr>
        <p:grpSpPr>
          <a:xfrm>
            <a:off x="0" y="1103972"/>
            <a:ext cx="12205140" cy="5754028"/>
            <a:chOff x="6513" y="1103972"/>
            <a:chExt cx="12205140" cy="5754028"/>
          </a:xfrm>
        </p:grpSpPr>
        <p:grpSp>
          <p:nvGrpSpPr>
            <p:cNvPr id="5" name="Group 4">
              <a:extLst>
                <a:ext uri="{FF2B5EF4-FFF2-40B4-BE49-F238E27FC236}">
                  <a16:creationId xmlns:a16="http://schemas.microsoft.com/office/drawing/2014/main" id="{18ACAA88-20C1-837E-9B7F-EA37CB90A120}"/>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35" name="Rectangle: Single Corner Rounded 34">
                <a:extLst>
                  <a:ext uri="{FF2B5EF4-FFF2-40B4-BE49-F238E27FC236}">
                    <a16:creationId xmlns:a16="http://schemas.microsoft.com/office/drawing/2014/main" id="{00564F00-7676-39FB-4053-8074D2DBDCAD}"/>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36" name="Group 35">
                <a:extLst>
                  <a:ext uri="{FF2B5EF4-FFF2-40B4-BE49-F238E27FC236}">
                    <a16:creationId xmlns:a16="http://schemas.microsoft.com/office/drawing/2014/main" id="{A8FA42A6-F3BC-2995-FF54-A394159F20C0}"/>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37" name="Picture 36">
                  <a:extLst>
                    <a:ext uri="{FF2B5EF4-FFF2-40B4-BE49-F238E27FC236}">
                      <a16:creationId xmlns:a16="http://schemas.microsoft.com/office/drawing/2014/main" id="{37E2D917-A10F-44DE-F7E1-EF2E913270E1}"/>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43" name="Rectangle: Top Corners Rounded 42">
                  <a:extLst>
                    <a:ext uri="{FF2B5EF4-FFF2-40B4-BE49-F238E27FC236}">
                      <a16:creationId xmlns:a16="http://schemas.microsoft.com/office/drawing/2014/main" id="{591EC315-70A8-C07E-591E-3C3961E3A6C6}"/>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5" name="Group 44">
                  <a:extLst>
                    <a:ext uri="{FF2B5EF4-FFF2-40B4-BE49-F238E27FC236}">
                      <a16:creationId xmlns:a16="http://schemas.microsoft.com/office/drawing/2014/main" id="{301DC89C-3B60-3166-36B4-7EBBDB79EB82}"/>
                    </a:ext>
                  </a:extLst>
                </p:cNvPr>
                <p:cNvGrpSpPr/>
                <p:nvPr/>
              </p:nvGrpSpPr>
              <p:grpSpPr>
                <a:xfrm>
                  <a:off x="-2" y="1103972"/>
                  <a:ext cx="12205140" cy="4806944"/>
                  <a:chOff x="-2" y="1103972"/>
                  <a:chExt cx="12205140" cy="4806944"/>
                </a:xfrm>
              </p:grpSpPr>
              <p:sp>
                <p:nvSpPr>
                  <p:cNvPr id="112" name="Arrow: Bent 111">
                    <a:extLst>
                      <a:ext uri="{FF2B5EF4-FFF2-40B4-BE49-F238E27FC236}">
                        <a16:creationId xmlns:a16="http://schemas.microsoft.com/office/drawing/2014/main" id="{50C97A33-BEC4-2BC0-C940-32E148B287CD}"/>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3" name="Arrow: Bent 112">
                    <a:extLst>
                      <a:ext uri="{FF2B5EF4-FFF2-40B4-BE49-F238E27FC236}">
                        <a16:creationId xmlns:a16="http://schemas.microsoft.com/office/drawing/2014/main" id="{886465EE-D692-4F30-7F16-9CE22545EF8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47" name="Straight Connector 46">
                  <a:extLst>
                    <a:ext uri="{FF2B5EF4-FFF2-40B4-BE49-F238E27FC236}">
                      <a16:creationId xmlns:a16="http://schemas.microsoft.com/office/drawing/2014/main" id="{3F7CB739-EFC0-3815-51F3-06796F22A76F}"/>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1FFB950-02B8-F4BE-D2A3-154D3304CC1F}"/>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193B1C8-DE3C-7E38-839B-7DDFE33340C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374077F-1072-2EDD-F358-D67629C5095C}"/>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8C9D147-4E79-CC43-AE39-32E392EAEA0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61CE758-D86E-531D-F009-B75CE08E4CEB}"/>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75FC4B60-D564-B0DE-0A1B-36F9DBD39B4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B94DBC-87DC-4DFD-A3AF-3417BAB40DA5}"/>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3A75718-CE3F-5F4E-0AC2-80CA9CCF38B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8C7F8EE-2D6B-34ED-547B-C5481C00F2E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19CA3144-1768-9119-C634-26B547761A21}"/>
                </a:ext>
              </a:extLst>
            </p:cNvPr>
            <p:cNvGrpSpPr/>
            <p:nvPr/>
          </p:nvGrpSpPr>
          <p:grpSpPr>
            <a:xfrm>
              <a:off x="4045115" y="6019800"/>
              <a:ext cx="7570788" cy="498476"/>
              <a:chOff x="4045115" y="6019800"/>
              <a:chExt cx="7570788" cy="498476"/>
            </a:xfrm>
          </p:grpSpPr>
          <p:sp>
            <p:nvSpPr>
              <p:cNvPr id="20" name="Rectangle: Rounded Corners 6">
                <a:extLst>
                  <a:ext uri="{FF2B5EF4-FFF2-40B4-BE49-F238E27FC236}">
                    <a16:creationId xmlns:a16="http://schemas.microsoft.com/office/drawing/2014/main" id="{BADBB269-A576-B4DE-FA14-0107557DBA8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F1A67A7B-8B2E-99AD-7461-B27BF7D0B3CD}"/>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E41F19-3933-CB63-7470-EC90432C5C35}"/>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15" name="TextBox 114">
            <a:extLst>
              <a:ext uri="{FF2B5EF4-FFF2-40B4-BE49-F238E27FC236}">
                <a16:creationId xmlns:a16="http://schemas.microsoft.com/office/drawing/2014/main" id="{14376E6A-21AB-A7C8-3B66-C7B013DDA60B}"/>
              </a:ext>
            </a:extLst>
          </p:cNvPr>
          <p:cNvSpPr txBox="1"/>
          <p:nvPr/>
        </p:nvSpPr>
        <p:spPr>
          <a:xfrm>
            <a:off x="588963" y="1524000"/>
            <a:ext cx="2782887"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1600" b="0" i="0" u="none" strike="noStrike" cap="none" normalizeH="0" baseline="0" noProof="0" dirty="0">
                <a:ln>
                  <a:noFill/>
                </a:ln>
                <a:solidFill>
                  <a:prstClr val="white"/>
                </a:solidFill>
                <a:effectLst/>
                <a:uLnTx/>
                <a:uFillTx/>
                <a:latin typeface="Segoe UI"/>
                <a:ea typeface="+mn-ea"/>
                <a:cs typeface="+mn-cs"/>
              </a:rPr>
              <a:t>Les problèmes de production coûtent de l'argent, il est donc primordial de les résoudre rapidement. L'utilisation de </a:t>
            </a:r>
            <a:r>
              <a:rPr lang="fr-FR" sz="1600" dirty="0" err="1">
                <a:solidFill>
                  <a:prstClr val="white"/>
                </a:solidFill>
                <a:latin typeface="Segoe UI"/>
              </a:rPr>
              <a:t>Copilot</a:t>
            </a:r>
            <a:r>
              <a:rPr kumimoji="0" lang="fr-FR" sz="1600" b="0" i="0" u="none" strike="noStrike" cap="none" normalizeH="0" baseline="0" noProof="0" dirty="0">
                <a:ln>
                  <a:noFill/>
                </a:ln>
                <a:solidFill>
                  <a:prstClr val="white"/>
                </a:solidFill>
                <a:effectLst/>
                <a:uLnTx/>
                <a:uFillTx/>
                <a:latin typeface="Segoe UI"/>
                <a:ea typeface="+mn-ea"/>
                <a:cs typeface="+mn-cs"/>
              </a:rPr>
              <a:t> pour identifier les problèmes et trouver des solutions peut réduire le manque à gagner.</a:t>
            </a:r>
          </a:p>
        </p:txBody>
      </p:sp>
      <p:sp>
        <p:nvSpPr>
          <p:cNvPr id="125" name="TextBox 124">
            <a:extLst>
              <a:ext uri="{FF2B5EF4-FFF2-40B4-BE49-F238E27FC236}">
                <a16:creationId xmlns:a16="http://schemas.microsoft.com/office/drawing/2014/main" id="{81EBA189-6EAB-7960-DA32-41FB78D81DF8}"/>
              </a:ext>
            </a:extLst>
          </p:cNvPr>
          <p:cNvSpPr txBox="1"/>
          <p:nvPr/>
        </p:nvSpPr>
        <p:spPr>
          <a:xfrm>
            <a:off x="551920" y="4236703"/>
            <a:ext cx="2995672" cy="9848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80 % des </a:t>
            </a:r>
            <a:r>
              <a:rPr lang="fr-FR" sz="3200" dirty="0">
                <a:ln w="3175">
                  <a:noFill/>
                </a:ln>
                <a:gradFill>
                  <a:gsLst>
                    <a:gs pos="33000">
                      <a:srgbClr val="1F78D4"/>
                    </a:gs>
                    <a:gs pos="81000">
                      <a:srgbClr val="8678D6"/>
                    </a:gs>
                  </a:gsLst>
                  <a:lin ang="2700000" scaled="1"/>
                </a:gradFill>
                <a:latin typeface="Segoe UI Semibold"/>
              </a:rPr>
              <a:t>personnes</a:t>
            </a:r>
            <a:endParaRPr kumimoji="0" lang="fr-FR" sz="32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126" name="TextBox 125">
            <a:extLst>
              <a:ext uri="{FF2B5EF4-FFF2-40B4-BE49-F238E27FC236}">
                <a16:creationId xmlns:a16="http://schemas.microsoft.com/office/drawing/2014/main" id="{0CC439A6-0678-4905-CD54-FD9C612C07C3}"/>
              </a:ext>
            </a:extLst>
          </p:cNvPr>
          <p:cNvSpPr txBox="1"/>
          <p:nvPr/>
        </p:nvSpPr>
        <p:spPr>
          <a:xfrm>
            <a:off x="588963" y="5220195"/>
            <a:ext cx="2615876" cy="646331"/>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fr-FR" sz="1400" b="0" i="0" u="none" strike="noStrike" cap="none" normalizeH="0" baseline="0" noProof="0">
                <a:ln>
                  <a:noFill/>
                </a:ln>
                <a:solidFill>
                  <a:prstClr val="black"/>
                </a:solidFill>
                <a:effectLst/>
                <a:uLnTx/>
                <a:uFillTx/>
                <a:latin typeface="Segoe UI"/>
                <a:ea typeface="DengXian"/>
                <a:cs typeface="Segoe UI"/>
              </a:rPr>
              <a:t>se sentent à l'aise d'utiliser l'IA </a:t>
            </a:r>
            <a:br>
              <a:rPr kumimoji="0" lang="fr-FR" sz="1400" b="0" i="0" u="none" strike="noStrike" cap="none" normalizeH="0" baseline="0" noProof="0">
                <a:ln>
                  <a:noFill/>
                </a:ln>
                <a:solidFill>
                  <a:prstClr val="black"/>
                </a:solidFill>
                <a:effectLst/>
                <a:uLnTx/>
                <a:uFillTx/>
                <a:latin typeface="Segoe UI"/>
                <a:ea typeface="DengXian"/>
                <a:cs typeface="Segoe UI"/>
              </a:rPr>
            </a:br>
            <a:r>
              <a:rPr kumimoji="0" lang="fr-FR" sz="1400" b="0" i="0" u="none" strike="noStrike" cap="none" normalizeH="0" baseline="0" noProof="0">
                <a:ln>
                  <a:noFill/>
                </a:ln>
                <a:solidFill>
                  <a:prstClr val="black"/>
                </a:solidFill>
                <a:effectLst/>
                <a:uLnTx/>
                <a:uFillTx/>
                <a:latin typeface="Segoe UI"/>
                <a:ea typeface="DengXian"/>
                <a:cs typeface="Segoe UI"/>
              </a:rPr>
              <a:t>pour résumer des réunions et des actions</a:t>
            </a:r>
          </a:p>
        </p:txBody>
      </p:sp>
      <p:sp>
        <p:nvSpPr>
          <p:cNvPr id="1029" name="TextBox 1028">
            <a:extLst>
              <a:ext uri="{FF2B5EF4-FFF2-40B4-BE49-F238E27FC236}">
                <a16:creationId xmlns:a16="http://schemas.microsoft.com/office/drawing/2014/main" id="{359D9EA9-C725-36C2-33B3-3FB6BB1CB093}"/>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mai 2023</a:t>
            </a: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1313320"/>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Microsoft Excel Logo - PNG and Vector - Logo Download">
              <a:hlinkClick r:id="rId7"/>
              <a:extLst>
                <a:ext uri="{FF2B5EF4-FFF2-40B4-BE49-F238E27FC236}">
                  <a16:creationId xmlns:a16="http://schemas.microsoft.com/office/drawing/2014/main" id="{390DE7E5-7B97-3093-A086-979A17B23BE2}"/>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36" name="TextBox 1035">
            <a:extLst>
              <a:ext uri="{FF2B5EF4-FFF2-40B4-BE49-F238E27FC236}">
                <a16:creationId xmlns:a16="http://schemas.microsoft.com/office/drawing/2014/main" id="{887DDD01-503A-2FF7-1886-6719D517CEF4}"/>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Excel</a:t>
            </a:r>
          </a:p>
        </p:txBody>
      </p:sp>
      <p:sp>
        <p:nvSpPr>
          <p:cNvPr id="1045" name="TextBox 1044">
            <a:extLst>
              <a:ext uri="{FF2B5EF4-FFF2-40B4-BE49-F238E27FC236}">
                <a16:creationId xmlns:a16="http://schemas.microsoft.com/office/drawing/2014/main" id="{7345D091-9117-2B35-172A-C609D9806ABF}"/>
              </a:ext>
              <a:ext uri="{C183D7F6-B498-43B3-948B-1728B52AA6E4}">
                <adec:decorative xmlns:adec="http://schemas.microsoft.com/office/drawing/2017/decorative" val="0"/>
              </a:ext>
            </a:extLst>
          </p:cNvPr>
          <p:cNvSpPr txBox="1"/>
          <p:nvPr/>
        </p:nvSpPr>
        <p:spPr>
          <a:xfrm>
            <a:off x="6756400" y="141131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Découvrez les taux de défauts de fabrication pour les rapports Six Sigma à l'aide de Copilot dans Excel pour proposer de nouveaux calculs et produire des graphiques.</a:t>
            </a:r>
          </a:p>
        </p:txBody>
      </p:sp>
      <p:grpSp>
        <p:nvGrpSpPr>
          <p:cNvPr id="1046" name="Group 1045">
            <a:extLst>
              <a:ext uri="{FF2B5EF4-FFF2-40B4-BE49-F238E27FC236}">
                <a16:creationId xmlns:a16="http://schemas.microsoft.com/office/drawing/2014/main" id="{61D00B2A-CA74-DBC2-F67A-BC1E211052B5}"/>
              </a:ext>
              <a:ext uri="{C183D7F6-B498-43B3-948B-1728B52AA6E4}">
                <adec:decorative xmlns:adec="http://schemas.microsoft.com/office/drawing/2017/decorative" val="1"/>
              </a:ext>
            </a:extLst>
          </p:cNvPr>
          <p:cNvGrpSpPr>
            <a:grpSpLocks/>
          </p:cNvGrpSpPr>
          <p:nvPr/>
        </p:nvGrpSpPr>
        <p:grpSpPr>
          <a:xfrm>
            <a:off x="4173992" y="2084475"/>
            <a:ext cx="534543" cy="534543"/>
            <a:chOff x="4156095" y="1313320"/>
            <a:chExt cx="534543" cy="534543"/>
          </a:xfrm>
        </p:grpSpPr>
        <p:sp>
          <p:nvSpPr>
            <p:cNvPr id="1047" name="Rounded Rectangle 46">
              <a:extLst>
                <a:ext uri="{FF2B5EF4-FFF2-40B4-BE49-F238E27FC236}">
                  <a16:creationId xmlns:a16="http://schemas.microsoft.com/office/drawing/2014/main" id="{D9C63AC6-04E3-E225-7CC9-949C94D34341}"/>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48" name="Picture 2" descr="Zip Co logo SVG free download, id: 101874 - Brandlogos.net">
              <a:hlinkClick r:id="rId9"/>
              <a:extLst>
                <a:ext uri="{FF2B5EF4-FFF2-40B4-BE49-F238E27FC236}">
                  <a16:creationId xmlns:a16="http://schemas.microsoft.com/office/drawing/2014/main" id="{DCD4F462-7FC0-DD44-6EB2-D0B1920F48E9}"/>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49" name="TextBox 1048">
            <a:extLst>
              <a:ext uri="{FF2B5EF4-FFF2-40B4-BE49-F238E27FC236}">
                <a16:creationId xmlns:a16="http://schemas.microsoft.com/office/drawing/2014/main" id="{927B4AB2-F674-CFA5-0BD0-AC9C21D408BA}"/>
              </a:ext>
              <a:ext uri="{C183D7F6-B498-43B3-948B-1728B52AA6E4}">
                <adec:decorative xmlns:adec="http://schemas.microsoft.com/office/drawing/2017/decorative" val="0"/>
              </a:ext>
            </a:extLst>
          </p:cNvPr>
          <p:cNvSpPr txBox="1"/>
          <p:nvPr/>
        </p:nvSpPr>
        <p:spPr>
          <a:xfrm>
            <a:off x="4953152" y="225941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1050" name="TextBox 1049">
            <a:extLst>
              <a:ext uri="{FF2B5EF4-FFF2-40B4-BE49-F238E27FC236}">
                <a16:creationId xmlns:a16="http://schemas.microsoft.com/office/drawing/2014/main" id="{D1B4249F-3645-4C36-37BB-CF0745139D19}"/>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Découvrez les solutions apportées à des problèmes de production similaires en vous aidant de Microsoft 365 Chat pour faire des recherches dans les archives internes.</a:t>
            </a:r>
          </a:p>
        </p:txBody>
      </p:sp>
      <p:grpSp>
        <p:nvGrpSpPr>
          <p:cNvPr id="19" name="Group 18">
            <a:extLst>
              <a:ext uri="{FF2B5EF4-FFF2-40B4-BE49-F238E27FC236}">
                <a16:creationId xmlns:a16="http://schemas.microsoft.com/office/drawing/2014/main" id="{F126790A-0320-67FC-D172-8CE6982938D5}"/>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23" name="Rounded Rectangle 46">
              <a:hlinkClick r:id="rId11"/>
              <a:extLst>
                <a:ext uri="{FF2B5EF4-FFF2-40B4-BE49-F238E27FC236}">
                  <a16:creationId xmlns:a16="http://schemas.microsoft.com/office/drawing/2014/main" id="{1721114C-F61D-EE8E-6157-F7A28E185618}"/>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31" descr="Whiteboard icon in Windows 11 Color Style">
              <a:hlinkClick r:id="rId11"/>
              <a:extLst>
                <a:ext uri="{FF2B5EF4-FFF2-40B4-BE49-F238E27FC236}">
                  <a16:creationId xmlns:a16="http://schemas.microsoft.com/office/drawing/2014/main" id="{4B66DB97-5843-E2EE-738F-8E53D60222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D9B5ACF-10E0-D0E7-3327-F1E71570DE89}"/>
              </a:ext>
              <a:ext uri="{C183D7F6-B498-43B3-948B-1728B52AA6E4}">
                <adec:decorative xmlns:adec="http://schemas.microsoft.com/office/drawing/2017/decorative" val="0"/>
              </a:ext>
            </a:extLst>
          </p:cNvPr>
          <p:cNvSpPr txBox="1"/>
          <p:nvPr/>
        </p:nvSpPr>
        <p:spPr>
          <a:xfrm>
            <a:off x="4953152" y="303056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a:t>
            </a:r>
            <a:r>
              <a:rPr kumimoji="0" lang="fr-FR" sz="1200" b="0" i="0" u="none" strike="noStrike" cap="none" normalizeH="0" baseline="0" noProof="0" err="1">
                <a:ln>
                  <a:noFill/>
                </a:ln>
                <a:solidFill>
                  <a:prstClr val="black"/>
                </a:solidFill>
                <a:effectLst/>
                <a:uLnTx/>
                <a:uFillTx/>
                <a:latin typeface="Segoe UI Semibold"/>
                <a:ea typeface="+mn-ea"/>
                <a:cs typeface="+mn-cs"/>
              </a:rPr>
              <a:t>Whiteboard</a:t>
            </a:r>
            <a:endParaRPr kumimoji="0" lang="fr-FR" sz="1200" b="0" i="0" u="none" strike="noStrike" cap="none" normalizeH="0" baseline="0" noProof="0">
              <a:ln>
                <a:noFill/>
              </a:ln>
              <a:solidFill>
                <a:prstClr val="black"/>
              </a:solidFill>
              <a:effectLst/>
              <a:uLnTx/>
              <a:uFillTx/>
              <a:latin typeface="Segoe UI Semibold"/>
              <a:ea typeface="+mn-ea"/>
              <a:cs typeface="+mn-cs"/>
            </a:endParaRPr>
          </a:p>
        </p:txBody>
      </p:sp>
      <p:sp>
        <p:nvSpPr>
          <p:cNvPr id="1056" name="TextBox 1055">
            <a:extLst>
              <a:ext uri="{FF2B5EF4-FFF2-40B4-BE49-F238E27FC236}">
                <a16:creationId xmlns:a16="http://schemas.microsoft.com/office/drawing/2014/main" id="{647D74B8-74A5-A043-98FE-3D3738C776AD}"/>
              </a:ext>
              <a:ext uri="{C183D7F6-B498-43B3-948B-1728B52AA6E4}">
                <adec:decorative xmlns:adec="http://schemas.microsoft.com/office/drawing/2017/decorative" val="0"/>
              </a:ext>
            </a:extLst>
          </p:cNvPr>
          <p:cNvSpPr txBox="1"/>
          <p:nvPr/>
        </p:nvSpPr>
        <p:spPr>
          <a:xfrm>
            <a:off x="6756400" y="3038262"/>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Organisez les idées après une session sur le tableau blanc pour trouver des solutions potentielles.</a:t>
            </a:r>
          </a:p>
        </p:txBody>
      </p:sp>
      <p:grpSp>
        <p:nvGrpSpPr>
          <p:cNvPr id="1057" name="Group 1056">
            <a:extLst>
              <a:ext uri="{FF2B5EF4-FFF2-40B4-BE49-F238E27FC236}">
                <a16:creationId xmlns:a16="http://schemas.microsoft.com/office/drawing/2014/main" id="{87DAABAC-2A8F-4B20-5E19-B3B98259799C}"/>
              </a:ext>
              <a:ext uri="{C183D7F6-B498-43B3-948B-1728B52AA6E4}">
                <adec:decorative xmlns:adec="http://schemas.microsoft.com/office/drawing/2017/decorative" val="1"/>
              </a:ext>
            </a:extLst>
          </p:cNvPr>
          <p:cNvGrpSpPr>
            <a:grpSpLocks/>
          </p:cNvGrpSpPr>
          <p:nvPr/>
        </p:nvGrpSpPr>
        <p:grpSpPr>
          <a:xfrm>
            <a:off x="4173992" y="3626785"/>
            <a:ext cx="534543" cy="534543"/>
            <a:chOff x="7426812" y="8381781"/>
            <a:chExt cx="534543" cy="534543"/>
          </a:xfrm>
        </p:grpSpPr>
        <p:sp>
          <p:nvSpPr>
            <p:cNvPr id="1058" name="Rounded Rectangle 46">
              <a:extLst>
                <a:ext uri="{FF2B5EF4-FFF2-40B4-BE49-F238E27FC236}">
                  <a16:creationId xmlns:a16="http://schemas.microsoft.com/office/drawing/2014/main" id="{372EEA59-6D59-7D49-973A-8084F53884BD}"/>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59" name="Picture 6" descr="Microsoft Teams Logo, symbol, meaning, history, PNG">
              <a:hlinkClick r:id="rId13"/>
              <a:extLst>
                <a:ext uri="{FF2B5EF4-FFF2-40B4-BE49-F238E27FC236}">
                  <a16:creationId xmlns:a16="http://schemas.microsoft.com/office/drawing/2014/main" id="{F705FB18-3BEA-E404-10E6-19D192DA18CA}"/>
                </a:ext>
              </a:extLst>
            </p:cNvPr>
            <p:cNvPicPr>
              <a:picLocks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0" name="TextBox 1059">
            <a:extLst>
              <a:ext uri="{FF2B5EF4-FFF2-40B4-BE49-F238E27FC236}">
                <a16:creationId xmlns:a16="http://schemas.microsoft.com/office/drawing/2014/main" id="{689B66B5-A3C5-0A21-9FB4-2D654E42DE86}"/>
              </a:ext>
              <a:ext uri="{C183D7F6-B498-43B3-948B-1728B52AA6E4}">
                <adec:decorative xmlns:adec="http://schemas.microsoft.com/office/drawing/2017/decorative" val="0"/>
              </a:ext>
            </a:extLst>
          </p:cNvPr>
          <p:cNvSpPr txBox="1"/>
          <p:nvPr/>
        </p:nvSpPr>
        <p:spPr>
          <a:xfrm>
            <a:off x="4953152" y="3801723"/>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061" name="TextBox 1060">
            <a:extLst>
              <a:ext uri="{FF2B5EF4-FFF2-40B4-BE49-F238E27FC236}">
                <a16:creationId xmlns:a16="http://schemas.microsoft.com/office/drawing/2014/main" id="{79F6B43E-4750-7219-CD05-3857D978963F}"/>
              </a:ext>
              <a:ext uri="{C183D7F6-B498-43B3-948B-1728B52AA6E4}">
                <adec:decorative xmlns:adec="http://schemas.microsoft.com/office/drawing/2017/decorative" val="0"/>
              </a:ext>
            </a:extLst>
          </p:cNvPr>
          <p:cNvSpPr txBox="1"/>
          <p:nvPr/>
        </p:nvSpPr>
        <p:spPr>
          <a:xfrm>
            <a:off x="6756400" y="3724779"/>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Organisez une réunion hebdomadaire pour suivre la mise en œuvre de la solution. Utilisez Copilot pour résumer chaque réunion et lister les points en suspens. </a:t>
            </a:r>
          </a:p>
        </p:txBody>
      </p:sp>
      <p:grpSp>
        <p:nvGrpSpPr>
          <p:cNvPr id="101" name="Group 100">
            <a:extLst>
              <a:ext uri="{FF2B5EF4-FFF2-40B4-BE49-F238E27FC236}">
                <a16:creationId xmlns:a16="http://schemas.microsoft.com/office/drawing/2014/main" id="{D9FFEF77-0DF0-A3DB-C7D9-0A2C33363D06}"/>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 name="Rounded Rectangle 46">
              <a:hlinkClick r:id="rId15"/>
              <a:extLst>
                <a:ext uri="{FF2B5EF4-FFF2-40B4-BE49-F238E27FC236}">
                  <a16:creationId xmlns:a16="http://schemas.microsoft.com/office/drawing/2014/main" id="{DAC6690C-5408-2598-7215-978019F3E35A}"/>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 name="Graphic 102">
              <a:extLst>
                <a:ext uri="{FF2B5EF4-FFF2-40B4-BE49-F238E27FC236}">
                  <a16:creationId xmlns:a16="http://schemas.microsoft.com/office/drawing/2014/main" id="{A59A5B2E-3C0D-1DF9-5DAC-E1AA959334E0}"/>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66" name="TextBox 1065">
            <a:extLst>
              <a:ext uri="{FF2B5EF4-FFF2-40B4-BE49-F238E27FC236}">
                <a16:creationId xmlns:a16="http://schemas.microsoft.com/office/drawing/2014/main" id="{0D72EF3F-58A5-F6A1-C40A-15032194C574}"/>
              </a:ext>
              <a:ext uri="{C183D7F6-B498-43B3-948B-1728B52AA6E4}">
                <adec:decorative xmlns:adec="http://schemas.microsoft.com/office/drawing/2017/decorative" val="0"/>
              </a:ext>
            </a:extLst>
          </p:cNvPr>
          <p:cNvSpPr txBox="1"/>
          <p:nvPr/>
        </p:nvSpPr>
        <p:spPr>
          <a:xfrm>
            <a:off x="4953152" y="457287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Outlook</a:t>
            </a:r>
          </a:p>
        </p:txBody>
      </p:sp>
      <p:sp>
        <p:nvSpPr>
          <p:cNvPr id="1067" name="TextBox 1066">
            <a:extLst>
              <a:ext uri="{FF2B5EF4-FFF2-40B4-BE49-F238E27FC236}">
                <a16:creationId xmlns:a16="http://schemas.microsoft.com/office/drawing/2014/main" id="{0AD2BAC7-AD33-B3E5-E4C0-FE5979A5FA1C}"/>
              </a:ext>
              <a:ext uri="{C183D7F6-B498-43B3-948B-1728B52AA6E4}">
                <adec:decorative xmlns:adec="http://schemas.microsoft.com/office/drawing/2017/decorative" val="0"/>
              </a:ext>
            </a:extLst>
          </p:cNvPr>
          <p:cNvSpPr txBox="1"/>
          <p:nvPr/>
        </p:nvSpPr>
        <p:spPr>
          <a:xfrm>
            <a:off x="6756400" y="449593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 e-mail destiné aux salariés de l'ingénierie et de la production pour les remercier pour le temps consacré à la résolution du problème.</a:t>
            </a:r>
          </a:p>
        </p:txBody>
      </p:sp>
      <p:grpSp>
        <p:nvGrpSpPr>
          <p:cNvPr id="106" name="Group 105">
            <a:extLst>
              <a:ext uri="{FF2B5EF4-FFF2-40B4-BE49-F238E27FC236}">
                <a16:creationId xmlns:a16="http://schemas.microsoft.com/office/drawing/2014/main" id="{0258CCC1-77CE-2151-6952-F39DDF9DD689}"/>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7" name="Rounded Rectangle 46">
              <a:extLst>
                <a:ext uri="{FF2B5EF4-FFF2-40B4-BE49-F238E27FC236}">
                  <a16:creationId xmlns:a16="http://schemas.microsoft.com/office/drawing/2014/main" id="{C78AF29D-B7BB-87E3-5B9A-102A2B4CBDF0}"/>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8" name="Picture 4" descr="Microsoft PowerPoint Logo - PNG and Vector - Logo Download">
              <a:hlinkClick r:id="rId18"/>
              <a:extLst>
                <a:ext uri="{FF2B5EF4-FFF2-40B4-BE49-F238E27FC236}">
                  <a16:creationId xmlns:a16="http://schemas.microsoft.com/office/drawing/2014/main" id="{95EA0543-9BF1-1E0B-2E31-20511A483C2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71" name="TextBox 1070">
            <a:extLst>
              <a:ext uri="{FF2B5EF4-FFF2-40B4-BE49-F238E27FC236}">
                <a16:creationId xmlns:a16="http://schemas.microsoft.com/office/drawing/2014/main" id="{4A4953BC-C2B6-688E-EA07-ABEE69D18A1D}"/>
              </a:ext>
              <a:ext uri="{C183D7F6-B498-43B3-948B-1728B52AA6E4}">
                <adec:decorative xmlns:adec="http://schemas.microsoft.com/office/drawing/2017/decorative" val="0"/>
              </a:ext>
            </a:extLst>
          </p:cNvPr>
          <p:cNvSpPr txBox="1"/>
          <p:nvPr/>
        </p:nvSpPr>
        <p:spPr>
          <a:xfrm>
            <a:off x="4953152" y="5247847"/>
            <a:ext cx="1536548" cy="369332"/>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1072" name="TextBox 1071">
            <a:extLst>
              <a:ext uri="{FF2B5EF4-FFF2-40B4-BE49-F238E27FC236}">
                <a16:creationId xmlns:a16="http://schemas.microsoft.com/office/drawing/2014/main" id="{9BCA118E-FDDA-AC38-8492-6BD7FA9CEFF9}"/>
              </a:ext>
              <a:ext uri="{C183D7F6-B498-43B3-948B-1728B52AA6E4}">
                <adec:decorative xmlns:adec="http://schemas.microsoft.com/office/drawing/2017/decorative" val="0"/>
              </a:ext>
            </a:extLst>
          </p:cNvPr>
          <p:cNvSpPr txBox="1"/>
          <p:nvPr/>
        </p:nvSpPr>
        <p:spPr>
          <a:xfrm>
            <a:off x="6756400" y="5351725"/>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une présentation sur l'analyse des causes profondes à partir du rapport d'analyse.</a:t>
            </a:r>
          </a:p>
        </p:txBody>
      </p:sp>
      <p:sp>
        <p:nvSpPr>
          <p:cNvPr id="1073" name="TextBox 1072">
            <a:extLst>
              <a:ext uri="{FF2B5EF4-FFF2-40B4-BE49-F238E27FC236}">
                <a16:creationId xmlns:a16="http://schemas.microsoft.com/office/drawing/2014/main" id="{C16B204F-B766-1F07-FE3A-52B90650FEA9}"/>
              </a:ext>
            </a:extLst>
          </p:cNvPr>
          <p:cNvSpPr txBox="1"/>
          <p:nvPr/>
        </p:nvSpPr>
        <p:spPr>
          <a:xfrm>
            <a:off x="4193059"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0">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light"/>
                <a:hlinkClick r:id="rId20">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20">
                <a:extLst>
                  <a:ext uri="{A12FA001-AC4F-418D-AE19-62706E023703}">
                    <ahyp:hlinkClr xmlns:ahyp="http://schemas.microsoft.com/office/drawing/2018/hyperlinkcolor" val="tx"/>
                  </a:ext>
                </a:extLst>
              </a:hlinkClick>
            </a:endParaRPr>
          </a:p>
        </p:txBody>
      </p:sp>
      <p:sp>
        <p:nvSpPr>
          <p:cNvPr id="1074" name="TextBox 1073">
            <a:extLst>
              <a:ext uri="{FF2B5EF4-FFF2-40B4-BE49-F238E27FC236}">
                <a16:creationId xmlns:a16="http://schemas.microsoft.com/office/drawing/2014/main" id="{573CB987-2891-8991-6FCC-A420BEF77460}"/>
              </a:ext>
            </a:extLst>
          </p:cNvPr>
          <p:cNvSpPr txBox="1"/>
          <p:nvPr/>
        </p:nvSpPr>
        <p:spPr>
          <a:xfrm>
            <a:off x="6659378"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21">
                  <a:extLst>
                    <a:ext uri="{A12FA001-AC4F-418D-AE19-62706E023703}">
                      <ahyp:hlinkClr xmlns:ahyp="http://schemas.microsoft.com/office/drawing/2018/hyperlinkcolor" val="tx"/>
                    </a:ext>
                  </a:extLst>
                </a:hlinkClick>
              </a:rPr>
              <a:t>Site d'adoption de </a:t>
            </a:r>
            <a:r>
              <a:rPr lang="fr-FR" sz="1100" dirty="0">
                <a:ln w="3175">
                  <a:noFill/>
                </a:ln>
                <a:solidFill>
                  <a:srgbClr val="8661C5"/>
                </a:solidFill>
                <a:latin typeface="Segoe UI Semibold"/>
                <a:cs typeface="Segoe UI"/>
                <a:hlinkClick r:id="rId21">
                  <a:extLst>
                    <a:ext uri="{A12FA001-AC4F-418D-AE19-62706E023703}">
                      <ahyp:hlinkClr xmlns:ahyp="http://schemas.microsoft.com/office/drawing/2018/hyperlinkcolor" val="tx"/>
                    </a:ext>
                  </a:extLst>
                </a:hlinkClick>
              </a:rPr>
              <a:t>Copilot pour </a:t>
            </a:r>
            <a:r>
              <a:rPr kumimoji="0" lang="fr-FR" sz="1100" b="0" i="0" u="none" strike="noStrike" cap="none" normalizeH="0" baseline="0" noProof="0" dirty="0">
                <a:ln w="3175">
                  <a:noFill/>
                </a:ln>
                <a:solidFill>
                  <a:srgbClr val="8661C5"/>
                </a:solidFill>
                <a:effectLst/>
                <a:uLnTx/>
                <a:uFillTx/>
                <a:latin typeface="Segoe UI Semibold"/>
                <a:cs typeface="Segoe UI"/>
                <a:hlinkClick r:id="rId21">
                  <a:extLst>
                    <a:ext uri="{A12FA001-AC4F-418D-AE19-62706E023703}">
                      <ahyp:hlinkClr xmlns:ahyp="http://schemas.microsoft.com/office/drawing/2018/hyperlinkcolor" val="tx"/>
                    </a:ext>
                  </a:extLst>
                </a:hlinkClick>
              </a:rPr>
              <a:t>Microsoft</a:t>
            </a:r>
            <a:r>
              <a:rPr lang="fr-FR" sz="1100" dirty="0">
                <a:ln w="3175">
                  <a:noFill/>
                </a:ln>
                <a:solidFill>
                  <a:srgbClr val="8661C5"/>
                </a:solidFill>
                <a:latin typeface="Segoe UI Semibold"/>
                <a:cs typeface="Segoe UI"/>
                <a:hlinkClick r:id="rId21">
                  <a:extLst>
                    <a:ext uri="{A12FA001-AC4F-418D-AE19-62706E023703}">
                      <ahyp:hlinkClr xmlns:ahyp="http://schemas.microsoft.com/office/drawing/2018/hyperlinkcolor" val="tx"/>
                    </a:ext>
                  </a:extLst>
                </a:hlinkClick>
              </a:rPr>
              <a:t> </a:t>
            </a:r>
            <a:r>
              <a:rPr kumimoji="0" lang="fr-FR" sz="1100" b="0" i="0" u="none" strike="noStrike" cap="none" normalizeH="0" baseline="0" noProof="0" dirty="0">
                <a:ln w="3175">
                  <a:noFill/>
                </a:ln>
                <a:solidFill>
                  <a:srgbClr val="8661C5"/>
                </a:solidFill>
                <a:effectLst/>
                <a:uLnTx/>
                <a:uFillTx/>
                <a:latin typeface="Segoe UI Semibold"/>
                <a:cs typeface="Segoe UI"/>
                <a:hlinkClick r:id="rId21">
                  <a:extLst>
                    <a:ext uri="{A12FA001-AC4F-418D-AE19-62706E023703}">
                      <ahyp:hlinkClr xmlns:ahyp="http://schemas.microsoft.com/office/drawing/2018/hyperlinkcolor" val="tx"/>
                    </a:ext>
                  </a:extLst>
                </a:hlinkClick>
              </a:rPr>
              <a:t>365</a:t>
            </a:r>
            <a:endParaRPr lang="fr-FR" sz="1100" b="0" i="0" u="none" strike="noStrike" cap="none" normalizeH="0" baseline="0" noProof="0" dirty="0">
              <a:ln w="3175">
                <a:noFill/>
              </a:ln>
              <a:solidFill>
                <a:srgbClr val="8661C5"/>
              </a:solidFill>
              <a:effectLst/>
              <a:uLnTx/>
              <a:uFillTx/>
              <a:latin typeface="Segoe UI Semibold"/>
              <a:cs typeface="Segoe UI"/>
            </a:endParaRPr>
          </a:p>
        </p:txBody>
      </p:sp>
      <p:sp>
        <p:nvSpPr>
          <p:cNvPr id="1075" name="TextBox 1074">
            <a:extLst>
              <a:ext uri="{FF2B5EF4-FFF2-40B4-BE49-F238E27FC236}">
                <a16:creationId xmlns:a16="http://schemas.microsoft.com/office/drawing/2014/main" id="{1E6998E3-565B-7F0C-4572-0FD7A87018DA}"/>
              </a:ext>
            </a:extLst>
          </p:cNvPr>
          <p:cNvSpPr txBox="1"/>
          <p:nvPr/>
        </p:nvSpPr>
        <p:spPr>
          <a:xfrm>
            <a:off x="9125697"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2">
                  <a:extLst>
                    <a:ext uri="{A12FA001-AC4F-418D-AE19-62706E023703}">
                      <ahyp:hlinkClr xmlns:ahyp="http://schemas.microsoft.com/office/drawing/2018/hyperlinkcolor" val="tx"/>
                    </a:ext>
                  </a:extLst>
                </a:hlinkClick>
              </a:rPr>
              <a:t>Utilisation de Copilot</a:t>
            </a:r>
            <a:r>
              <a:rPr lang="fr-FR" sz="1100" dirty="0">
                <a:solidFill>
                  <a:srgbClr val="8661C5"/>
                </a:solidFill>
                <a:latin typeface="Segoe UI Semibold"/>
                <a:cs typeface="Segoe UI Semilight"/>
                <a:hlinkClick r:id="rId22">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22">
                <a:extLst>
                  <a:ext uri="{A12FA001-AC4F-418D-AE19-62706E023703}">
                    <ahyp:hlinkClr xmlns:ahyp="http://schemas.microsoft.com/office/drawing/2018/hyperlinkcolor" val="tx"/>
                  </a:ext>
                </a:extLst>
              </a:hlinkClick>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7"/>
              <a:extLst>
                <a:ext uri="{FF2B5EF4-FFF2-40B4-BE49-F238E27FC236}">
                  <a16:creationId xmlns:a16="http://schemas.microsoft.com/office/drawing/2014/main" id="{8F158F4A-0557-4EB3-75DA-835959493C89}"/>
                </a:ext>
              </a:extLst>
            </p:cNvPr>
            <p:cNvPicPr>
              <a:picLocks noChangeArrowheads="1"/>
            </p:cNvPicPr>
            <p:nvPr/>
          </p:nvPicPr>
          <p:blipFill rotWithShape="1">
            <a:blip r:embed="rId8"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23"/>
              <a:extLst>
                <a:ext uri="{FF2B5EF4-FFF2-40B4-BE49-F238E27FC236}">
                  <a16:creationId xmlns:a16="http://schemas.microsoft.com/office/drawing/2014/main" id="{DAD8B5CB-A2C5-5A1C-E8BB-28ECB76446C2}"/>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8"/>
              <a:extLst>
                <a:ext uri="{FF2B5EF4-FFF2-40B4-BE49-F238E27FC236}">
                  <a16:creationId xmlns:a16="http://schemas.microsoft.com/office/drawing/2014/main" id="{5F19379A-147E-0335-8BD4-1F163318069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7AFF613E-BE21-4995-D34C-15C1A4248D8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1915158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54107"/>
          </a:xfrm>
          <a:noFill/>
        </p:spPr>
        <p:txBody>
          <a:bodyPr wrap="square">
            <a:spAutoFit/>
          </a:bodyPr>
          <a:lstStyle/>
          <a:p>
            <a:pPr defTabSz="914400"/>
            <a:r>
              <a:rPr lang="fr-FR" sz="3100" spc="0">
                <a:gradFill flip="none">
                  <a:gsLst>
                    <a:gs pos="0">
                      <a:srgbClr val="3E76D4"/>
                    </a:gs>
                    <a:gs pos="50000">
                      <a:srgbClr val="8661C5"/>
                    </a:gs>
                    <a:gs pos="100000">
                      <a:srgbClr val="C73ECC"/>
                    </a:gs>
                  </a:gsLst>
                  <a:lin ang="2700000" scaled="1"/>
                  <a:tileRect/>
                </a:gradFill>
                <a:cs typeface="+mn-cs"/>
              </a:rPr>
              <a:t>Résoudre un problème de production avec </a:t>
            </a:r>
            <a:r>
              <a:rPr lang="fr-FR" sz="3100" spc="0" err="1">
                <a:gradFill flip="none">
                  <a:gsLst>
                    <a:gs pos="0">
                      <a:srgbClr val="3E76D4"/>
                    </a:gs>
                    <a:gs pos="50000">
                      <a:srgbClr val="8661C5"/>
                    </a:gs>
                    <a:gs pos="100000">
                      <a:srgbClr val="C73ECC"/>
                    </a:gs>
                  </a:gsLst>
                  <a:lin ang="2700000" scaled="1"/>
                  <a:tileRect/>
                </a:gradFill>
                <a:cs typeface="+mn-cs"/>
              </a:rPr>
              <a:t>Copilot</a:t>
            </a:r>
            <a:r>
              <a:rPr lang="fr-FR" sz="3100" spc="0">
                <a:gradFill flip="none">
                  <a:gsLst>
                    <a:gs pos="0">
                      <a:srgbClr val="3E76D4"/>
                    </a:gs>
                    <a:gs pos="50000">
                      <a:srgbClr val="8661C5"/>
                    </a:gs>
                    <a:gs pos="100000">
                      <a:srgbClr val="C73ECC"/>
                    </a:gs>
                  </a:gsLst>
                  <a:lin ang="2700000" scaled="1"/>
                  <a:tileRect/>
                </a:gradFill>
                <a:cs typeface="+mn-cs"/>
              </a:rPr>
              <a:t> pour Microsoft 365</a:t>
            </a:r>
            <a:endParaRPr lang="fr-FR" sz="3100" spc="0">
              <a:gradFill flip="none" rotWithShape="1">
                <a:gsLst>
                  <a:gs pos="0">
                    <a:srgbClr val="3E76D4"/>
                  </a:gs>
                  <a:gs pos="50000">
                    <a:srgbClr val="8661C5"/>
                  </a:gs>
                  <a:gs pos="100000">
                    <a:srgbClr val="C73ECC"/>
                  </a:gs>
                </a:gsLst>
                <a:lin ang="2700000" scaled="1"/>
                <a:tileRect/>
              </a:gradFill>
              <a:cs typeface="Segoe UI Semibold"/>
            </a:endParaRPr>
          </a:p>
        </p:txBody>
      </p:sp>
      <p:pic>
        <p:nvPicPr>
          <p:cNvPr id="3" name="Picture 2" descr="Microsoft Copilot logo">
            <a:extLst>
              <a:ext uri="{FF2B5EF4-FFF2-40B4-BE49-F238E27FC236}">
                <a16:creationId xmlns:a16="http://schemas.microsoft.com/office/drawing/2014/main" id="{DD2CB79B-704C-CAB1-1BD2-94FB1668D2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DD706BE-BFA8-7ECA-AA64-7C96F616B17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20" name="Rectangle: Rounded Corners 6">
              <a:extLst>
                <a:ext uri="{FF2B5EF4-FFF2-40B4-BE49-F238E27FC236}">
                  <a16:creationId xmlns:a16="http://schemas.microsoft.com/office/drawing/2014/main" id="{F7F2FCC6-D39C-9AB2-DE6F-A63C8D51CA64}"/>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04B220B5-18D1-F410-674A-6E21F0F313DB}"/>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D6ED2E78-AE11-D903-533C-FC23C187A3C3}"/>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88280F33-8980-D3EE-7FB7-5CE87AB1C357}"/>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0516C74B-2AAE-69B3-0F8E-9B857D48FAA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00774611-D92C-C5EF-7F71-E8094F61C32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7E876D34-0E00-6D54-8DAD-4D4E070B1D8A}"/>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B3885EED-BAFE-C82C-4D3B-467CAF54AEBB}"/>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CE8C5C20-AAAD-18B2-5172-474F563FA2A0}"/>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a:rPr>
              <a:t>Analyser les données de production</a:t>
            </a:r>
          </a:p>
        </p:txBody>
      </p:sp>
      <p:sp>
        <p:nvSpPr>
          <p:cNvPr id="30" name="Text Placeholder 2">
            <a:extLst>
              <a:ext uri="{FF2B5EF4-FFF2-40B4-BE49-F238E27FC236}">
                <a16:creationId xmlns:a16="http://schemas.microsoft.com/office/drawing/2014/main" id="{A597714A-CF56-097E-E9BC-741E5EF1F66E}"/>
              </a:ext>
            </a:extLst>
          </p:cNvPr>
          <p:cNvSpPr txBox="1">
            <a:spLocks/>
          </p:cNvSpPr>
          <p:nvPr/>
        </p:nvSpPr>
        <p:spPr>
          <a:xfrm>
            <a:off x="754898"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noProof="0" dirty="0">
                <a:ln w="3175">
                  <a:noFill/>
                </a:ln>
                <a:solidFill>
                  <a:prstClr val="black"/>
                </a:solidFill>
                <a:effectLst/>
                <a:uLnTx/>
                <a:uFillTx/>
                <a:latin typeface="Segoe UI"/>
                <a:ea typeface="+mn-ea"/>
                <a:cs typeface="Segoe UI"/>
              </a:rPr>
              <a:t>À l'aide d'un tableau de données Six Sigma, sélectionnez </a:t>
            </a:r>
            <a:r>
              <a:rPr lang="fr-FR" sz="1050" dirty="0">
                <a:ln w="3175">
                  <a:noFill/>
                </a:ln>
                <a:solidFill>
                  <a:prstClr val="black"/>
                </a:solidFill>
                <a:latin typeface="Segoe UI"/>
                <a:cs typeface="Segoe UI"/>
              </a:rPr>
              <a:t>le prompt "Afficher</a:t>
            </a:r>
            <a:r>
              <a:rPr kumimoji="0" lang="fr-FR" sz="1050" b="0" i="0" u="none" strike="noStrike" cap="none" normalizeH="0" noProof="0" dirty="0">
                <a:ln w="3175">
                  <a:noFill/>
                </a:ln>
                <a:solidFill>
                  <a:prstClr val="black"/>
                </a:solidFill>
                <a:effectLst/>
                <a:uLnTx/>
                <a:uFillTx/>
                <a:latin typeface="Segoe UI"/>
                <a:ea typeface="+mn-ea"/>
                <a:cs typeface="Segoe UI"/>
              </a:rPr>
              <a:t> les informations sur les données</a:t>
            </a:r>
            <a:r>
              <a:rPr lang="fr-FR" sz="1050" dirty="0">
                <a:ln w="3175">
                  <a:noFill/>
                </a:ln>
                <a:solidFill>
                  <a:prstClr val="black"/>
                </a:solidFill>
                <a:latin typeface="Segoe UI"/>
                <a:cs typeface="Segoe UI"/>
              </a:rPr>
              <a:t>"</a:t>
            </a:r>
            <a:endParaRPr kumimoji="0" lang="fr-FR" sz="1050" b="0" i="0" u="none" strike="noStrike" cap="none" normalizeH="0" noProof="0" dirty="0">
              <a:ln w="3175">
                <a:noFill/>
              </a:ln>
              <a:solidFill>
                <a:prstClr val="black"/>
              </a:solidFill>
              <a:effectLst/>
              <a:uLnTx/>
              <a:uFillTx/>
              <a:latin typeface="Segoe UI"/>
              <a:ea typeface="+mn-ea"/>
              <a:cs typeface="Segoe UI"/>
            </a:endParaRPr>
          </a:p>
        </p:txBody>
      </p:sp>
      <p:grpSp>
        <p:nvGrpSpPr>
          <p:cNvPr id="2" name="Group 1" descr="Microsoft Excel logo">
            <a:extLst>
              <a:ext uri="{FF2B5EF4-FFF2-40B4-BE49-F238E27FC236}">
                <a16:creationId xmlns:a16="http://schemas.microsoft.com/office/drawing/2014/main" id="{C2ADECF2-14F3-AE4C-BDCD-2CBFA7F198FA}"/>
              </a:ext>
              <a:ext uri="{C183D7F6-B498-43B3-948B-1728B52AA6E4}">
                <adec:decorative xmlns:adec="http://schemas.microsoft.com/office/drawing/2017/decorative" val="0"/>
              </a:ext>
            </a:extLst>
          </p:cNvPr>
          <p:cNvGrpSpPr>
            <a:grpSpLocks/>
          </p:cNvGrpSpPr>
          <p:nvPr/>
        </p:nvGrpSpPr>
        <p:grpSpPr>
          <a:xfrm>
            <a:off x="3654857" y="1434677"/>
            <a:ext cx="534543" cy="534543"/>
            <a:chOff x="5831903" y="8381781"/>
            <a:chExt cx="534543" cy="534543"/>
          </a:xfrm>
        </p:grpSpPr>
        <p:sp>
          <p:nvSpPr>
            <p:cNvPr id="7" name="Rounded Rectangle 46">
              <a:extLst>
                <a:ext uri="{FF2B5EF4-FFF2-40B4-BE49-F238E27FC236}">
                  <a16:creationId xmlns:a16="http://schemas.microsoft.com/office/drawing/2014/main" id="{0C912EE1-3B9C-F95A-492E-DF451F32436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 name="Picture 8" descr="Microsoft Excel Logo - PNG and Vector - Logo Download">
              <a:hlinkClick r:id="rId4"/>
              <a:extLst>
                <a:ext uri="{FF2B5EF4-FFF2-40B4-BE49-F238E27FC236}">
                  <a16:creationId xmlns:a16="http://schemas.microsoft.com/office/drawing/2014/main" id="{B197A5B8-2C5A-012C-F931-55CD5EC05B9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Rectangle: Rounded Corners 6">
            <a:extLst>
              <a:ext uri="{FF2B5EF4-FFF2-40B4-BE49-F238E27FC236}">
                <a16:creationId xmlns:a16="http://schemas.microsoft.com/office/drawing/2014/main" id="{E21C62F1-77DA-D185-C9A8-021AD0153172}"/>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8" name="Title 1">
            <a:extLst>
              <a:ext uri="{FF2B5EF4-FFF2-40B4-BE49-F238E27FC236}">
                <a16:creationId xmlns:a16="http://schemas.microsoft.com/office/drawing/2014/main" id="{95547A2D-580F-9674-317C-EE57E78C1D7E}"/>
              </a:ext>
            </a:extLst>
          </p:cNvPr>
          <p:cNvSpPr txBox="1">
            <a:spLocks/>
          </p:cNvSpPr>
          <p:nvPr/>
        </p:nvSpPr>
        <p:spPr>
          <a:xfrm>
            <a:off x="878319"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Afficher les informations tirées des données.</a:t>
            </a:r>
          </a:p>
        </p:txBody>
      </p:sp>
      <p:sp>
        <p:nvSpPr>
          <p:cNvPr id="39" name="TextBox 38">
            <a:extLst>
              <a:ext uri="{FF2B5EF4-FFF2-40B4-BE49-F238E27FC236}">
                <a16:creationId xmlns:a16="http://schemas.microsoft.com/office/drawing/2014/main" id="{30DD14C3-0CB2-9ECE-599F-0ECFF2A4ADF2}"/>
              </a:ext>
            </a:extLst>
          </p:cNvPr>
          <p:cNvSpPr txBox="1"/>
          <p:nvPr/>
        </p:nvSpPr>
        <p:spPr>
          <a:xfrm>
            <a:off x="4490013" y="1838368"/>
            <a:ext cx="2939853"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Découvrir les solutions utilisées dans le passé</a:t>
            </a:r>
          </a:p>
        </p:txBody>
      </p:sp>
      <p:sp>
        <p:nvSpPr>
          <p:cNvPr id="40" name="Text Placeholder 2">
            <a:extLst>
              <a:ext uri="{FF2B5EF4-FFF2-40B4-BE49-F238E27FC236}">
                <a16:creationId xmlns:a16="http://schemas.microsoft.com/office/drawing/2014/main" id="{FF39AE74-5B34-C80B-BBEB-ECB3E86497C2}"/>
              </a:ext>
            </a:extLst>
          </p:cNvPr>
          <p:cNvSpPr txBox="1">
            <a:spLocks/>
          </p:cNvSpPr>
          <p:nvPr/>
        </p:nvSpPr>
        <p:spPr>
          <a:xfrm>
            <a:off x="4490013" y="22791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noProof="0" dirty="0">
                <a:ln w="3175">
                  <a:noFill/>
                </a:ln>
                <a:solidFill>
                  <a:prstClr val="black"/>
                </a:solidFill>
                <a:effectLst/>
                <a:uLnTx/>
                <a:uFillTx/>
                <a:latin typeface="Segoe UI"/>
                <a:ea typeface="+mn-ea"/>
                <a:cs typeface="Segoe UI"/>
              </a:rPr>
              <a:t>À partir de Microsoft365.com, lancez </a:t>
            </a:r>
            <a:r>
              <a:rPr lang="fr-FR" sz="1050" dirty="0">
                <a:ln w="3175">
                  <a:noFill/>
                </a:ln>
                <a:solidFill>
                  <a:prstClr val="black"/>
                </a:solidFill>
                <a:latin typeface="Segoe UI"/>
                <a:cs typeface="Segoe UI"/>
              </a:rPr>
              <a:t>un prompt à</a:t>
            </a:r>
            <a:r>
              <a:rPr kumimoji="0" lang="fr-FR" sz="1050" b="0" i="0" u="none" strike="noStrike" cap="none" normalizeH="0" noProof="0" dirty="0">
                <a:ln w="3175">
                  <a:noFill/>
                </a:ln>
                <a:solidFill>
                  <a:prstClr val="black"/>
                </a:solidFill>
                <a:effectLst/>
                <a:uLnTx/>
                <a:uFillTx/>
                <a:latin typeface="Segoe UI"/>
                <a:ea typeface="+mn-ea"/>
                <a:cs typeface="Segoe UI"/>
              </a:rPr>
              <a:t> </a:t>
            </a:r>
            <a:r>
              <a:rPr kumimoji="0" lang="fr-FR" sz="1050" b="0" i="0" u="none" strike="noStrike" cap="none" normalizeH="0" noProof="0" dirty="0" err="1">
                <a:ln w="3175">
                  <a:noFill/>
                </a:ln>
                <a:solidFill>
                  <a:prstClr val="black"/>
                </a:solidFill>
                <a:effectLst/>
                <a:uLnTx/>
                <a:uFillTx/>
                <a:latin typeface="Segoe UI"/>
                <a:ea typeface="+mn-ea"/>
                <a:cs typeface="Segoe UI"/>
              </a:rPr>
              <a:t>Copilot</a:t>
            </a:r>
            <a:r>
              <a:rPr kumimoji="0" lang="fr-FR" sz="1050" b="0" i="0" u="none" strike="noStrike" cap="none" normalizeH="0" noProof="0" dirty="0">
                <a:ln w="3175">
                  <a:noFill/>
                </a:ln>
                <a:solidFill>
                  <a:prstClr val="black"/>
                </a:solidFill>
                <a:effectLst/>
                <a:uLnTx/>
                <a:uFillTx/>
                <a:latin typeface="Segoe UI"/>
                <a:ea typeface="+mn-ea"/>
                <a:cs typeface="Segoe UI"/>
              </a:rPr>
              <a:t> dans Microsoft 365 Chat</a:t>
            </a:r>
          </a:p>
        </p:txBody>
      </p:sp>
      <p:grpSp>
        <p:nvGrpSpPr>
          <p:cNvPr id="41" name="Group 40" descr="Microsoft Copilot logo">
            <a:extLst>
              <a:ext uri="{FF2B5EF4-FFF2-40B4-BE49-F238E27FC236}">
                <a16:creationId xmlns:a16="http://schemas.microsoft.com/office/drawing/2014/main" id="{B711A4AB-251A-51D7-1DB2-A4C6152F17C0}"/>
              </a:ext>
            </a:extLst>
          </p:cNvPr>
          <p:cNvGrpSpPr>
            <a:grpSpLocks/>
          </p:cNvGrpSpPr>
          <p:nvPr/>
        </p:nvGrpSpPr>
        <p:grpSpPr>
          <a:xfrm>
            <a:off x="7372689" y="1430408"/>
            <a:ext cx="534544" cy="534544"/>
            <a:chOff x="3610465" y="1434675"/>
            <a:chExt cx="534543" cy="534543"/>
          </a:xfrm>
        </p:grpSpPr>
        <p:sp>
          <p:nvSpPr>
            <p:cNvPr id="42" name="Rounded Rectangle 46">
              <a:extLst>
                <a:ext uri="{FF2B5EF4-FFF2-40B4-BE49-F238E27FC236}">
                  <a16:creationId xmlns:a16="http://schemas.microsoft.com/office/drawing/2014/main" id="{0C1B9304-6EF2-E0DF-FB65-984C0B66B61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43" name="Picture 2" descr="Zip Co logo SVG free download, id: 101874 - Brandlogos.net">
              <a:hlinkClick r:id="rId6"/>
              <a:extLst>
                <a:ext uri="{FF2B5EF4-FFF2-40B4-BE49-F238E27FC236}">
                  <a16:creationId xmlns:a16="http://schemas.microsoft.com/office/drawing/2014/main" id="{21FEBF72-3C77-9BA5-5864-99F6E909B6FD}"/>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6">
            <a:extLst>
              <a:ext uri="{FF2B5EF4-FFF2-40B4-BE49-F238E27FC236}">
                <a16:creationId xmlns:a16="http://schemas.microsoft.com/office/drawing/2014/main" id="{F80B6BB8-5A1F-D115-2E8D-3C95A7682848}"/>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Title 1">
            <a:extLst>
              <a:ext uri="{FF2B5EF4-FFF2-40B4-BE49-F238E27FC236}">
                <a16:creationId xmlns:a16="http://schemas.microsoft.com/office/drawing/2014/main" id="{2821B7E8-8000-8545-7D2A-17012E5E5E00}"/>
              </a:ext>
            </a:extLst>
          </p:cNvPr>
          <p:cNvSpPr txBox="1">
            <a:spLocks/>
          </p:cNvSpPr>
          <p:nvPr/>
        </p:nvSpPr>
        <p:spPr>
          <a:xfrm>
            <a:off x="4613434"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Retrouver des informations sur le dépannage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de nos équipements de production actuels dans les différents manuels. Rechercher des informations sur la réinitialisation du processeur.</a:t>
            </a:r>
          </a:p>
        </p:txBody>
      </p:sp>
      <p:sp>
        <p:nvSpPr>
          <p:cNvPr id="46" name="TextBox 45">
            <a:extLst>
              <a:ext uri="{FF2B5EF4-FFF2-40B4-BE49-F238E27FC236}">
                <a16:creationId xmlns:a16="http://schemas.microsoft.com/office/drawing/2014/main" id="{5606C60E-9790-B7B5-EF86-93A3F6FB0874}"/>
              </a:ext>
            </a:extLst>
          </p:cNvPr>
          <p:cNvSpPr txBox="1"/>
          <p:nvPr/>
        </p:nvSpPr>
        <p:spPr>
          <a:xfrm>
            <a:off x="8229191"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Réfléchir ensemble à de nouvelles solutions</a:t>
            </a:r>
          </a:p>
        </p:txBody>
      </p:sp>
      <p:sp>
        <p:nvSpPr>
          <p:cNvPr id="47" name="Text Placeholder 2">
            <a:extLst>
              <a:ext uri="{FF2B5EF4-FFF2-40B4-BE49-F238E27FC236}">
                <a16:creationId xmlns:a16="http://schemas.microsoft.com/office/drawing/2014/main" id="{CAC0B192-5DD0-87F0-F62E-CF298B23ED58}"/>
              </a:ext>
            </a:extLst>
          </p:cNvPr>
          <p:cNvSpPr txBox="1">
            <a:spLocks/>
          </p:cNvSpPr>
          <p:nvPr/>
        </p:nvSpPr>
        <p:spPr>
          <a:xfrm>
            <a:off x="8229190" y="2250601"/>
            <a:ext cx="3424157"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Après avoir recueilli les idées, cliquez sur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Organize</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 </a:t>
            </a:r>
            <a:b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b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using</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 Copilot (Organiser avec Copilot) dans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Whiteboard</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a:t>
            </a:r>
          </a:p>
        </p:txBody>
      </p:sp>
      <p:grpSp>
        <p:nvGrpSpPr>
          <p:cNvPr id="10" name="Group 9" descr="Whiteboard logo">
            <a:extLst>
              <a:ext uri="{FF2B5EF4-FFF2-40B4-BE49-F238E27FC236}">
                <a16:creationId xmlns:a16="http://schemas.microsoft.com/office/drawing/2014/main" id="{B744E4F0-446D-EF62-AE0A-ECD266B7FAB7}"/>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18" name="Rounded Rectangle 46">
              <a:hlinkClick r:id="rId8"/>
              <a:extLst>
                <a:ext uri="{FF2B5EF4-FFF2-40B4-BE49-F238E27FC236}">
                  <a16:creationId xmlns:a16="http://schemas.microsoft.com/office/drawing/2014/main" id="{384E952F-FC2A-CA4F-B741-1509F9239669}"/>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9" name="Picture 18" descr="Whiteboard icon in Windows 11 Color Style">
              <a:hlinkClick r:id="rId8"/>
              <a:extLst>
                <a:ext uri="{FF2B5EF4-FFF2-40B4-BE49-F238E27FC236}">
                  <a16:creationId xmlns:a16="http://schemas.microsoft.com/office/drawing/2014/main" id="{2123707C-CB01-FB1E-82DB-8BDF12CC88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Rectangle: Rounded Corners 6">
            <a:extLst>
              <a:ext uri="{FF2B5EF4-FFF2-40B4-BE49-F238E27FC236}">
                <a16:creationId xmlns:a16="http://schemas.microsoft.com/office/drawing/2014/main" id="{9BB5BA09-D5DA-9776-6B91-FF6EDB4F881E}"/>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Title 1">
            <a:extLst>
              <a:ext uri="{FF2B5EF4-FFF2-40B4-BE49-F238E27FC236}">
                <a16:creationId xmlns:a16="http://schemas.microsoft.com/office/drawing/2014/main" id="{2ABCE63E-4F47-13CD-FE66-1E9ACAB2D0A0}"/>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Organiser</a:t>
            </a:r>
          </a:p>
        </p:txBody>
      </p:sp>
      <p:sp>
        <p:nvSpPr>
          <p:cNvPr id="53" name="TextBox 52">
            <a:extLst>
              <a:ext uri="{FF2B5EF4-FFF2-40B4-BE49-F238E27FC236}">
                <a16:creationId xmlns:a16="http://schemas.microsoft.com/office/drawing/2014/main" id="{13FDF827-FB9B-64C4-D80D-07ACE6AF7282}"/>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Résumer la réunion de situation hebdomadaire</a:t>
            </a:r>
          </a:p>
        </p:txBody>
      </p:sp>
      <p:sp>
        <p:nvSpPr>
          <p:cNvPr id="54" name="Text Placeholder 2">
            <a:extLst>
              <a:ext uri="{FF2B5EF4-FFF2-40B4-BE49-F238E27FC236}">
                <a16:creationId xmlns:a16="http://schemas.microsoft.com/office/drawing/2014/main" id="{5EBB6D84-FE7F-F20F-19ED-729980CFEC97}"/>
              </a:ext>
            </a:extLst>
          </p:cNvPr>
          <p:cNvSpPr txBox="1">
            <a:spLocks/>
          </p:cNvSpPr>
          <p:nvPr/>
        </p:nvSpPr>
        <p:spPr>
          <a:xfrm>
            <a:off x="754898" y="4909664"/>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de la synthèse de la réunion, demandez à Copilot dans Teams</a:t>
            </a:r>
          </a:p>
        </p:txBody>
      </p:sp>
      <p:grpSp>
        <p:nvGrpSpPr>
          <p:cNvPr id="55" name="Group 54" descr="Microsoft Teams Logo">
            <a:extLst>
              <a:ext uri="{FF2B5EF4-FFF2-40B4-BE49-F238E27FC236}">
                <a16:creationId xmlns:a16="http://schemas.microsoft.com/office/drawing/2014/main" id="{D0682427-65E8-6E69-7F2B-617CAFC4DE1C}"/>
              </a:ext>
              <a:ext uri="{C183D7F6-B498-43B3-948B-1728B52AA6E4}">
                <adec:decorative xmlns:adec="http://schemas.microsoft.com/office/drawing/2017/decorative" val="0"/>
              </a:ext>
            </a:extLst>
          </p:cNvPr>
          <p:cNvGrpSpPr>
            <a:grpSpLocks/>
          </p:cNvGrpSpPr>
          <p:nvPr/>
        </p:nvGrpSpPr>
        <p:grpSpPr>
          <a:xfrm>
            <a:off x="3685717" y="4031176"/>
            <a:ext cx="534544" cy="534544"/>
            <a:chOff x="3125234" y="13590476"/>
            <a:chExt cx="659280" cy="659280"/>
          </a:xfrm>
        </p:grpSpPr>
        <p:sp>
          <p:nvSpPr>
            <p:cNvPr id="56" name="Rounded Rectangle 56">
              <a:extLst>
                <a:ext uri="{FF2B5EF4-FFF2-40B4-BE49-F238E27FC236}">
                  <a16:creationId xmlns:a16="http://schemas.microsoft.com/office/drawing/2014/main" id="{E87F996E-913C-DDDE-F092-560D22F9AE10}"/>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7" name="Graphic 56">
              <a:extLst>
                <a:ext uri="{FF2B5EF4-FFF2-40B4-BE49-F238E27FC236}">
                  <a16:creationId xmlns:a16="http://schemas.microsoft.com/office/drawing/2014/main" id="{54D2360B-5767-3E72-AF02-36C95793ED1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29606" y="13694555"/>
              <a:ext cx="451120" cy="451118"/>
            </a:xfrm>
            <a:prstGeom prst="rect">
              <a:avLst/>
            </a:prstGeom>
          </p:spPr>
        </p:pic>
      </p:grpSp>
      <p:sp>
        <p:nvSpPr>
          <p:cNvPr id="58" name="Rectangle: Rounded Corners 6">
            <a:extLst>
              <a:ext uri="{FF2B5EF4-FFF2-40B4-BE49-F238E27FC236}">
                <a16:creationId xmlns:a16="http://schemas.microsoft.com/office/drawing/2014/main" id="{87DB25FB-3F87-E4CD-7B51-42F2A85E7390}"/>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Title 1">
            <a:extLst>
              <a:ext uri="{FF2B5EF4-FFF2-40B4-BE49-F238E27FC236}">
                <a16:creationId xmlns:a16="http://schemas.microsoft.com/office/drawing/2014/main" id="{638BFBCC-0999-6504-F0FA-7570E57D646E}"/>
              </a:ext>
            </a:extLst>
          </p:cNvPr>
          <p:cNvSpPr txBox="1">
            <a:spLocks/>
          </p:cNvSpPr>
          <p:nvPr/>
        </p:nvSpPr>
        <p:spPr>
          <a:xfrm>
            <a:off x="878319"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 la réunion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et lister les actions discutées ainsi que leur statut actuel. Énumérer toutes les décisions prises et les problèmes résolus.</a:t>
            </a:r>
          </a:p>
        </p:txBody>
      </p:sp>
      <p:sp>
        <p:nvSpPr>
          <p:cNvPr id="60" name="TextBox 59">
            <a:extLst>
              <a:ext uri="{FF2B5EF4-FFF2-40B4-BE49-F238E27FC236}">
                <a16:creationId xmlns:a16="http://schemas.microsoft.com/office/drawing/2014/main" id="{9AF08A12-335E-AA3B-D322-E265A3B75E5C}"/>
              </a:ext>
            </a:extLst>
          </p:cNvPr>
          <p:cNvSpPr txBox="1"/>
          <p:nvPr/>
        </p:nvSpPr>
        <p:spPr>
          <a:xfrm>
            <a:off x="4490013"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Remercier les salariés pour leur travail</a:t>
            </a:r>
          </a:p>
        </p:txBody>
      </p:sp>
      <p:sp>
        <p:nvSpPr>
          <p:cNvPr id="61" name="Text Placeholder 2">
            <a:extLst>
              <a:ext uri="{FF2B5EF4-FFF2-40B4-BE49-F238E27FC236}">
                <a16:creationId xmlns:a16="http://schemas.microsoft.com/office/drawing/2014/main" id="{2D3F7089-5B07-8DD0-1CB8-5C5CAD2F57E1}"/>
              </a:ext>
            </a:extLst>
          </p:cNvPr>
          <p:cNvSpPr txBox="1">
            <a:spLocks/>
          </p:cNvSpPr>
          <p:nvPr/>
        </p:nvSpPr>
        <p:spPr>
          <a:xfrm>
            <a:off x="4490013" y="4871564"/>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noProof="0" dirty="0">
                <a:ln w="3175">
                  <a:noFill/>
                </a:ln>
                <a:solidFill>
                  <a:prstClr val="black"/>
                </a:solidFill>
                <a:effectLst/>
                <a:uLnTx/>
                <a:uFillTx/>
                <a:latin typeface="Segoe UI"/>
                <a:ea typeface="+mn-ea"/>
                <a:cs typeface="Segoe UI"/>
              </a:rPr>
              <a:t>À partir d'un nouvel e-mail, créez </a:t>
            </a:r>
            <a:r>
              <a:rPr lang="fr-FR" sz="1050" dirty="0">
                <a:ln w="3175">
                  <a:noFill/>
                </a:ln>
                <a:solidFill>
                  <a:prstClr val="black"/>
                </a:solidFill>
                <a:latin typeface="Segoe UI"/>
                <a:cs typeface="Segoe UI"/>
              </a:rPr>
              <a:t>un</a:t>
            </a:r>
            <a:r>
              <a:rPr kumimoji="0" lang="fr-FR" sz="1050" b="0" i="0" u="none" strike="noStrike" cap="none" normalizeH="0" noProof="0" dirty="0">
                <a:ln w="3175">
                  <a:noFill/>
                </a:ln>
                <a:solidFill>
                  <a:prstClr val="black"/>
                </a:solidFill>
                <a:effectLst/>
                <a:uLnTx/>
                <a:uFillTx/>
                <a:latin typeface="Segoe UI"/>
                <a:ea typeface="+mn-ea"/>
                <a:cs typeface="Segoe UI"/>
              </a:rPr>
              <a:t> </a:t>
            </a:r>
            <a:r>
              <a:rPr lang="fr-FR" sz="1050" dirty="0">
                <a:ln w="3175">
                  <a:noFill/>
                </a:ln>
                <a:solidFill>
                  <a:prstClr val="black"/>
                </a:solidFill>
                <a:latin typeface="Segoe UI"/>
                <a:cs typeface="Segoe UI"/>
              </a:rPr>
              <a:t>prompt </a:t>
            </a:r>
            <a:r>
              <a:rPr lang="fr-FR" sz="1050" dirty="0" err="1">
                <a:ln w="3175">
                  <a:noFill/>
                </a:ln>
                <a:solidFill>
                  <a:prstClr val="black"/>
                </a:solidFill>
                <a:latin typeface="Segoe UI"/>
                <a:cs typeface="Segoe UI"/>
              </a:rPr>
              <a:t>Copilot</a:t>
            </a:r>
            <a:r>
              <a:rPr kumimoji="0" lang="fr-FR" sz="1050" b="0" i="0" u="none" strike="noStrike" cap="none" normalizeH="0" noProof="0" dirty="0">
                <a:ln w="3175">
                  <a:noFill/>
                </a:ln>
                <a:solidFill>
                  <a:prstClr val="black"/>
                </a:solidFill>
                <a:effectLst/>
                <a:uLnTx/>
                <a:uFillTx/>
                <a:latin typeface="Segoe UI"/>
                <a:ea typeface="+mn-ea"/>
                <a:cs typeface="Segoe UI"/>
              </a:rPr>
              <a:t> dans Outlook</a:t>
            </a:r>
          </a:p>
        </p:txBody>
      </p:sp>
      <p:grpSp>
        <p:nvGrpSpPr>
          <p:cNvPr id="75" name="Group 74" descr="Microsoft Outlook logo">
            <a:extLst>
              <a:ext uri="{FF2B5EF4-FFF2-40B4-BE49-F238E27FC236}">
                <a16:creationId xmlns:a16="http://schemas.microsoft.com/office/drawing/2014/main" id="{34A5FD45-A3FF-D854-8B48-4177B2019B92}"/>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76" name="Rounded Rectangle 64">
              <a:extLst>
                <a:ext uri="{FF2B5EF4-FFF2-40B4-BE49-F238E27FC236}">
                  <a16:creationId xmlns:a16="http://schemas.microsoft.com/office/drawing/2014/main" id="{372164CE-5C79-511F-903A-B0569EA6BB8D}"/>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7" name="Graphic 76">
              <a:extLst>
                <a:ext uri="{FF2B5EF4-FFF2-40B4-BE49-F238E27FC236}">
                  <a16:creationId xmlns:a16="http://schemas.microsoft.com/office/drawing/2014/main" id="{95F1C586-5D24-2B64-48AA-40FD6CEF04ED}"/>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5" name="Rectangle: Rounded Corners 6">
            <a:extLst>
              <a:ext uri="{FF2B5EF4-FFF2-40B4-BE49-F238E27FC236}">
                <a16:creationId xmlns:a16="http://schemas.microsoft.com/office/drawing/2014/main" id="{88A28468-ADD8-5D7D-FCF0-FB1EC4873ACE}"/>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Title 1">
            <a:extLst>
              <a:ext uri="{FF2B5EF4-FFF2-40B4-BE49-F238E27FC236}">
                <a16:creationId xmlns:a16="http://schemas.microsoft.com/office/drawing/2014/main" id="{1B87BE5F-BB83-4E02-58DE-8E9BA20CBAFE}"/>
              </a:ext>
            </a:extLst>
          </p:cNvPr>
          <p:cNvSpPr txBox="1">
            <a:spLocks/>
          </p:cNvSpPr>
          <p:nvPr/>
        </p:nvSpPr>
        <p:spPr>
          <a:xfrm>
            <a:off x="4613434" y="5313543"/>
            <a:ext cx="2735299" cy="923330"/>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 e-mail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pour remercier toutes les personnes qui ont contribué à identifier le problème et à mettre en œuvre la solution. Indiquer que la production a totalement repris le mardi à 18 heures et que nous avons limité l'arrêt à 3 jours.</a:t>
            </a:r>
          </a:p>
        </p:txBody>
      </p:sp>
      <p:sp>
        <p:nvSpPr>
          <p:cNvPr id="67" name="TextBox 66">
            <a:extLst>
              <a:ext uri="{FF2B5EF4-FFF2-40B4-BE49-F238E27FC236}">
                <a16:creationId xmlns:a16="http://schemas.microsoft.com/office/drawing/2014/main" id="{6D3F4E44-57B8-20C9-1E49-B5360A892421}"/>
              </a:ext>
            </a:extLst>
          </p:cNvPr>
          <p:cNvSpPr txBox="1"/>
          <p:nvPr/>
        </p:nvSpPr>
        <p:spPr>
          <a:xfrm>
            <a:off x="8229191"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Créer un rapport d'analyse des causes profondes</a:t>
            </a:r>
          </a:p>
        </p:txBody>
      </p:sp>
      <p:sp>
        <p:nvSpPr>
          <p:cNvPr id="68" name="Text Placeholder 2">
            <a:extLst>
              <a:ext uri="{FF2B5EF4-FFF2-40B4-BE49-F238E27FC236}">
                <a16:creationId xmlns:a16="http://schemas.microsoft.com/office/drawing/2014/main" id="{29851D36-5E94-FF5C-ACD6-2D6F92B45938}"/>
              </a:ext>
            </a:extLst>
          </p:cNvPr>
          <p:cNvSpPr txBox="1">
            <a:spLocks/>
          </p:cNvSpPr>
          <p:nvPr/>
        </p:nvSpPr>
        <p:spPr>
          <a:xfrm>
            <a:off x="8229191" y="4890614"/>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noProof="0" dirty="0">
                <a:ln w="3175">
                  <a:noFill/>
                </a:ln>
                <a:solidFill>
                  <a:prstClr val="black"/>
                </a:solidFill>
                <a:effectLst/>
                <a:uLnTx/>
                <a:uFillTx/>
                <a:latin typeface="Segoe UI"/>
                <a:ea typeface="+mn-ea"/>
                <a:cs typeface="Segoe UI"/>
              </a:rPr>
              <a:t>À partir d'une nouvelle présentation,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endParaRPr lang="fr-FR" sz="1050" b="0" i="0" u="none" strike="noStrike" cap="none" normalizeH="0" noProof="0" dirty="0" err="1">
              <a:ln w="3175">
                <a:noFill/>
              </a:ln>
              <a:solidFill>
                <a:prstClr val="black"/>
              </a:solidFill>
              <a:effectLst/>
              <a:uLnTx/>
              <a:uFillTx/>
              <a:latin typeface="Segoe UI"/>
              <a:cs typeface="Segoe UI"/>
            </a:endParaRPr>
          </a:p>
        </p:txBody>
      </p:sp>
      <p:grpSp>
        <p:nvGrpSpPr>
          <p:cNvPr id="78" name="Group 77" descr="Microsoft PowerPoint Logo">
            <a:extLst>
              <a:ext uri="{FF2B5EF4-FFF2-40B4-BE49-F238E27FC236}">
                <a16:creationId xmlns:a16="http://schemas.microsoft.com/office/drawing/2014/main" id="{1CCA1F72-E6A6-4E6F-7693-7858411453D5}"/>
              </a:ext>
            </a:extLst>
          </p:cNvPr>
          <p:cNvGrpSpPr>
            <a:grpSpLocks/>
          </p:cNvGrpSpPr>
          <p:nvPr/>
        </p:nvGrpSpPr>
        <p:grpSpPr>
          <a:xfrm>
            <a:off x="11118805" y="4026753"/>
            <a:ext cx="534543" cy="534543"/>
            <a:chOff x="587375" y="1790700"/>
            <a:chExt cx="1371600" cy="1371600"/>
          </a:xfrm>
        </p:grpSpPr>
        <p:sp>
          <p:nvSpPr>
            <p:cNvPr id="88" name="Rounded Rectangle 46">
              <a:extLst>
                <a:ext uri="{FF2B5EF4-FFF2-40B4-BE49-F238E27FC236}">
                  <a16:creationId xmlns:a16="http://schemas.microsoft.com/office/drawing/2014/main" id="{05C45DF3-6665-63DD-106D-3CA7BFF27A77}"/>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9" name="Picture 2" descr="Microsoft PowerPoint Logo - PNG and Vector - Logo Download">
              <a:hlinkClick r:id="rId14"/>
              <a:extLst>
                <a:ext uri="{FF2B5EF4-FFF2-40B4-BE49-F238E27FC236}">
                  <a16:creationId xmlns:a16="http://schemas.microsoft.com/office/drawing/2014/main" id="{0CE45BCF-A5D8-B4A6-63FA-7D994B77E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Rectangle: Rounded Corners 6">
            <a:extLst>
              <a:ext uri="{FF2B5EF4-FFF2-40B4-BE49-F238E27FC236}">
                <a16:creationId xmlns:a16="http://schemas.microsoft.com/office/drawing/2014/main" id="{1530EC11-6DEF-7E56-AF28-051C1CC12F03}"/>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3" name="Title 1">
            <a:extLst>
              <a:ext uri="{FF2B5EF4-FFF2-40B4-BE49-F238E27FC236}">
                <a16:creationId xmlns:a16="http://schemas.microsoft.com/office/drawing/2014/main" id="{1D49F38E-8A12-9D61-F24A-47F808B4825C}"/>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rPr>
              <a:t>Créer une présentation </a:t>
            </a:r>
            <a:r>
              <a:rPr kumimoji="0" lang="fr-FR" sz="1000" b="0" i="0" u="none" strike="noStrike" cap="none" spc="0" normalizeH="0" noProof="0">
                <a:ln w="3175">
                  <a:noFill/>
                </a:ln>
                <a:solidFill>
                  <a:prstClr val="black"/>
                </a:solidFill>
                <a:effectLst/>
                <a:uLnTx/>
                <a:uFillTx/>
                <a:latin typeface="Segoe UI"/>
              </a:rPr>
              <a:t>qui résume [lien vers le document Wo</a:t>
            </a:r>
            <a:r>
              <a:rPr lang="fr-FR" sz="1000" spc="0">
                <a:solidFill>
                  <a:prstClr val="black"/>
                </a:solidFill>
                <a:latin typeface="Segoe UI"/>
              </a:rPr>
              <a:t>rd Rapport d'analyse des causes profondes du problème de production.docx] </a:t>
            </a:r>
          </a:p>
        </p:txBody>
      </p:sp>
    </p:spTree>
    <p:extLst>
      <p:ext uri="{BB962C8B-B14F-4D97-AF65-F5344CB8AC3E}">
        <p14:creationId xmlns:p14="http://schemas.microsoft.com/office/powerpoint/2010/main" val="24803604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fr-FR" sz="3100" spc="0">
                <a:gradFill flip="none" rotWithShape="1">
                  <a:gsLst>
                    <a:gs pos="50000">
                      <a:srgbClr val="8661C5"/>
                    </a:gs>
                    <a:gs pos="0">
                      <a:srgbClr val="3E76D4"/>
                    </a:gs>
                    <a:gs pos="100000">
                      <a:srgbClr val="C73ECC"/>
                    </a:gs>
                  </a:gsLst>
                  <a:lin ang="2700000" scaled="1"/>
                  <a:tileRect/>
                </a:gradFill>
                <a:cs typeface="+mn-cs"/>
              </a:rPr>
              <a:t>Un jour dans le quotidien d'une Directrice des opérations</a:t>
            </a:r>
          </a:p>
        </p:txBody>
      </p:sp>
      <p:pic>
        <p:nvPicPr>
          <p:cNvPr id="17" name="Picture 2" descr="Microsoft Copilot logo">
            <a:extLst>
              <a:ext uri="{FF2B5EF4-FFF2-40B4-BE49-F238E27FC236}">
                <a16:creationId xmlns:a16="http://schemas.microsoft.com/office/drawing/2014/main" id="{EA5A13C8-9596-EB9E-511F-2791998561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A97D867-A022-5DB7-ACB3-63ACAD852099}"/>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9" name="Freeform: Shape 18">
              <a:extLst>
                <a:ext uri="{FF2B5EF4-FFF2-40B4-BE49-F238E27FC236}">
                  <a16:creationId xmlns:a16="http://schemas.microsoft.com/office/drawing/2014/main" id="{9BA152FA-B7AE-AF74-8540-BA83622CC8E3}"/>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D9787A00-3F83-2A4B-E83E-03D99D10CAC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8" name="Oval 97">
                <a:extLst>
                  <a:ext uri="{FF2B5EF4-FFF2-40B4-BE49-F238E27FC236}">
                    <a16:creationId xmlns:a16="http://schemas.microsoft.com/office/drawing/2014/main" id="{ACC8056A-0390-400B-C847-71BF17777FF6}"/>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9" name="Graphic 68">
                <a:extLst>
                  <a:ext uri="{FF2B5EF4-FFF2-40B4-BE49-F238E27FC236}">
                    <a16:creationId xmlns:a16="http://schemas.microsoft.com/office/drawing/2014/main" id="{32DF03E1-D7FC-90A0-AD03-CF92563AC0E0}"/>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DA7514B6-6023-38E7-0EAC-41E21C34715B}"/>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6" name="Oval 95">
                <a:extLst>
                  <a:ext uri="{FF2B5EF4-FFF2-40B4-BE49-F238E27FC236}">
                    <a16:creationId xmlns:a16="http://schemas.microsoft.com/office/drawing/2014/main" id="{79ADFAE3-A85D-B777-E7AC-BC9E9FB98BB1}"/>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7" name="Graphic 68">
                <a:extLst>
                  <a:ext uri="{FF2B5EF4-FFF2-40B4-BE49-F238E27FC236}">
                    <a16:creationId xmlns:a16="http://schemas.microsoft.com/office/drawing/2014/main" id="{B7B30A9D-1616-A17E-9345-17627F4229A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A30430CD-4ABD-E913-C6F9-E7183C93A53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94" name="Oval 93">
                <a:extLst>
                  <a:ext uri="{FF2B5EF4-FFF2-40B4-BE49-F238E27FC236}">
                    <a16:creationId xmlns:a16="http://schemas.microsoft.com/office/drawing/2014/main" id="{18317F58-73F7-8107-4C1A-547F31055080}"/>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5" name="Graphic 68">
                <a:extLst>
                  <a:ext uri="{FF2B5EF4-FFF2-40B4-BE49-F238E27FC236}">
                    <a16:creationId xmlns:a16="http://schemas.microsoft.com/office/drawing/2014/main" id="{5D7CC55B-3CD2-84F6-A6A8-9D0805A6C7A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D4A34477-1881-FAA0-1319-A5892E3E053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92" name="Oval 91">
                <a:extLst>
                  <a:ext uri="{FF2B5EF4-FFF2-40B4-BE49-F238E27FC236}">
                    <a16:creationId xmlns:a16="http://schemas.microsoft.com/office/drawing/2014/main" id="{E12B4CF4-9614-3CAF-2560-1F3FBDA291E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DD8011DC-F118-CAD4-598D-AB88D5BEA84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sp>
          <p:nvSpPr>
            <p:cNvPr id="62" name="Rectangle: Rounded Corners 6">
              <a:extLst>
                <a:ext uri="{FF2B5EF4-FFF2-40B4-BE49-F238E27FC236}">
                  <a16:creationId xmlns:a16="http://schemas.microsoft.com/office/drawing/2014/main" id="{94BB0D7A-1AB4-58F3-3282-03A7795E32FE}"/>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3" name="Rectangle: Rounded Corners 6">
              <a:extLst>
                <a:ext uri="{FF2B5EF4-FFF2-40B4-BE49-F238E27FC236}">
                  <a16:creationId xmlns:a16="http://schemas.microsoft.com/office/drawing/2014/main" id="{4658358A-105F-224A-3F74-3BC590857281}"/>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Rectangle: Rounded Corners 6">
              <a:extLst>
                <a:ext uri="{FF2B5EF4-FFF2-40B4-BE49-F238E27FC236}">
                  <a16:creationId xmlns:a16="http://schemas.microsoft.com/office/drawing/2014/main" id="{50A04986-47BF-09F5-B36D-51B718565616}"/>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5" name="Rectangle: Rounded Corners 6">
              <a:extLst>
                <a:ext uri="{FF2B5EF4-FFF2-40B4-BE49-F238E27FC236}">
                  <a16:creationId xmlns:a16="http://schemas.microsoft.com/office/drawing/2014/main" id="{52686B0A-412F-92D1-3977-0FF83293D7DD}"/>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Rectangle: Rounded Corners 6">
              <a:extLst>
                <a:ext uri="{FF2B5EF4-FFF2-40B4-BE49-F238E27FC236}">
                  <a16:creationId xmlns:a16="http://schemas.microsoft.com/office/drawing/2014/main" id="{D8140379-2EFC-9B95-D7AC-D9B46278FAA6}"/>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8" name="Rectangle: Rounded Corners 6">
              <a:extLst>
                <a:ext uri="{FF2B5EF4-FFF2-40B4-BE49-F238E27FC236}">
                  <a16:creationId xmlns:a16="http://schemas.microsoft.com/office/drawing/2014/main" id="{ED500380-7B1A-E9A3-B145-1F60C4F0CB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9" name="Group 88">
              <a:extLst>
                <a:ext uri="{FF2B5EF4-FFF2-40B4-BE49-F238E27FC236}">
                  <a16:creationId xmlns:a16="http://schemas.microsoft.com/office/drawing/2014/main" id="{9E0E9580-015F-421C-EF81-3BDB5B5F7997}"/>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90" name="Oval 89">
                <a:extLst>
                  <a:ext uri="{FF2B5EF4-FFF2-40B4-BE49-F238E27FC236}">
                    <a16:creationId xmlns:a16="http://schemas.microsoft.com/office/drawing/2014/main" id="{103C571B-F274-A9E5-52EB-51E15D3A1DA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E4A07042-D66E-C2FD-704F-BF7C10F9B1C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sp>
        <p:nvSpPr>
          <p:cNvPr id="100" name="Rectangle: Rounded Corners 99">
            <a:extLst>
              <a:ext uri="{FF2B5EF4-FFF2-40B4-BE49-F238E27FC236}">
                <a16:creationId xmlns:a16="http://schemas.microsoft.com/office/drawing/2014/main" id="{74E94DDF-38DF-E1B2-CE50-9BAF7FEA19A1}"/>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Segoe UI" pitchFamily="34" charset="0"/>
                <a:cs typeface="Segoe UI"/>
              </a:rPr>
              <a:t>07h00</a:t>
            </a:r>
          </a:p>
        </p:txBody>
      </p:sp>
      <p:sp>
        <p:nvSpPr>
          <p:cNvPr id="101" name="TextBox 100">
            <a:extLst>
              <a:ext uri="{FF2B5EF4-FFF2-40B4-BE49-F238E27FC236}">
                <a16:creationId xmlns:a16="http://schemas.microsoft.com/office/drawing/2014/main" id="{3EA18133-519F-A8CC-D6DC-F30864216183}"/>
              </a:ext>
            </a:extLst>
          </p:cNvPr>
          <p:cNvSpPr txBox="1"/>
          <p:nvPr/>
        </p:nvSpPr>
        <p:spPr>
          <a:xfrm>
            <a:off x="588263"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Megan rencontre l'équipe de production sur le site de fabrication d'outre-mer pour discuter des changements à apporter en raison de nouvelles mises à jour des produits.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607A0E90-4759-E08E-47C3-67A3844F03FF}"/>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106" name="Title 1">
            <a:extLst>
              <a:ext uri="{FF2B5EF4-FFF2-40B4-BE49-F238E27FC236}">
                <a16:creationId xmlns:a16="http://schemas.microsoft.com/office/drawing/2014/main" id="{B946D2B1-6B27-87BB-7BCE-CE3745AD597B}"/>
              </a:ext>
            </a:extLst>
          </p:cNvPr>
          <p:cNvSpPr txBox="1">
            <a:spLocks/>
          </p:cNvSpPr>
          <p:nvPr/>
        </p:nvSpPr>
        <p:spPr>
          <a:xfrm>
            <a:off x="646864" y="3060183"/>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Quelles questions de suivi poser pour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être sûre de bien comprendre l'impact de chaque mise à jour de produit dont nous avons parlé sur le processus de fabrication ? </a:t>
            </a:r>
          </a:p>
        </p:txBody>
      </p:sp>
      <p:sp>
        <p:nvSpPr>
          <p:cNvPr id="107" name="Rectangle: Rounded Corners 106">
            <a:extLst>
              <a:ext uri="{FF2B5EF4-FFF2-40B4-BE49-F238E27FC236}">
                <a16:creationId xmlns:a16="http://schemas.microsoft.com/office/drawing/2014/main" id="{D39BA4BF-57C7-59A1-4346-377AD11909C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08h30</a:t>
            </a:r>
          </a:p>
        </p:txBody>
      </p:sp>
      <p:sp>
        <p:nvSpPr>
          <p:cNvPr id="109" name="TextBox 108">
            <a:extLst>
              <a:ext uri="{FF2B5EF4-FFF2-40B4-BE49-F238E27FC236}">
                <a16:creationId xmlns:a16="http://schemas.microsoft.com/office/drawing/2014/main" id="{A22EB7C4-955E-44E0-689B-5498773D380F}"/>
              </a:ext>
            </a:extLst>
          </p:cNvPr>
          <p:cNvSpPr txBox="1"/>
          <p:nvPr/>
        </p:nvSpPr>
        <p:spPr>
          <a:xfrm>
            <a:off x="3417469"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Au bureau, Megan examine l'impact des propositions de modification de la conception des produits sur les coûts de fabrication.</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3417469"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6"/>
              <a:extLst>
                <a:ext uri="{FF2B5EF4-FFF2-40B4-BE49-F238E27FC236}">
                  <a16:creationId xmlns:a16="http://schemas.microsoft.com/office/drawing/2014/main" id="{FA3CCB9F-DBFB-B66B-66B4-2F230BD53206}"/>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E8AEB8BF-D219-3403-C684-7FFEBA615F05}"/>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Excel</a:t>
            </a:r>
          </a:p>
        </p:txBody>
      </p:sp>
      <p:sp>
        <p:nvSpPr>
          <p:cNvPr id="114" name="Title 1">
            <a:extLst>
              <a:ext uri="{FF2B5EF4-FFF2-40B4-BE49-F238E27FC236}">
                <a16:creationId xmlns:a16="http://schemas.microsoft.com/office/drawing/2014/main" id="{7C2BD895-8F06-0EF4-D6BC-95405C997F92}"/>
              </a:ext>
            </a:extLst>
          </p:cNvPr>
          <p:cNvSpPr txBox="1">
            <a:spLocks/>
          </p:cNvSpPr>
          <p:nvPr/>
        </p:nvSpPr>
        <p:spPr>
          <a:xfrm>
            <a:off x="3476070" y="3183292"/>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Ajouter une colonne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qui totalise les coûts supplémentaires pour les mises à jour de priorité 1.</a:t>
            </a:r>
          </a:p>
        </p:txBody>
      </p:sp>
      <p:sp>
        <p:nvSpPr>
          <p:cNvPr id="115" name="Rectangle: Rounded Corners 114">
            <a:extLst>
              <a:ext uri="{FF2B5EF4-FFF2-40B4-BE49-F238E27FC236}">
                <a16:creationId xmlns:a16="http://schemas.microsoft.com/office/drawing/2014/main" id="{6DA42CB1-8255-22D0-798E-3EA47B30C75F}"/>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09h00</a:t>
            </a:r>
          </a:p>
        </p:txBody>
      </p:sp>
      <p:sp>
        <p:nvSpPr>
          <p:cNvPr id="116" name="TextBox 115">
            <a:extLst>
              <a:ext uri="{FF2B5EF4-FFF2-40B4-BE49-F238E27FC236}">
                <a16:creationId xmlns:a16="http://schemas.microsoft.com/office/drawing/2014/main" id="{CEF7FB46-AFA3-82F4-CBD4-4F10C858621B}"/>
              </a:ext>
            </a:extLst>
          </p:cNvPr>
          <p:cNvSpPr txBox="1"/>
          <p:nvPr/>
        </p:nvSpPr>
        <p:spPr>
          <a:xfrm>
            <a:off x="6246676"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Megan demande à Copilot de créer une nouvelle présentation basée sur les Recommandations de conception des produits, puis elle y insère les graphiques de l'analyse des coûts.</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2375244"/>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8"/>
              <a:extLst>
                <a:ext uri="{FF2B5EF4-FFF2-40B4-BE49-F238E27FC236}">
                  <a16:creationId xmlns:a16="http://schemas.microsoft.com/office/drawing/2014/main" id="{6753667C-EA86-17A8-F20E-919F63EAEED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1F129F1-77BC-779D-7DE2-4BA3A6E65C9D}"/>
              </a:ext>
              <a:ext uri="{C183D7F6-B498-43B3-948B-1728B52AA6E4}">
                <adec:decorative xmlns:adec="http://schemas.microsoft.com/office/drawing/2017/decorative" val="0"/>
              </a:ext>
            </a:extLst>
          </p:cNvPr>
          <p:cNvSpPr txBox="1"/>
          <p:nvPr/>
        </p:nvSpPr>
        <p:spPr>
          <a:xfrm>
            <a:off x="6897019" y="2550182"/>
            <a:ext cx="185137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PowerPoint</a:t>
            </a:r>
          </a:p>
        </p:txBody>
      </p:sp>
      <p:sp>
        <p:nvSpPr>
          <p:cNvPr id="121" name="Title 1">
            <a:extLst>
              <a:ext uri="{FF2B5EF4-FFF2-40B4-BE49-F238E27FC236}">
                <a16:creationId xmlns:a16="http://schemas.microsoft.com/office/drawing/2014/main" id="{3A9AE3E5-C196-ED90-1745-636BC2C8F14A}"/>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Créer une présentation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à partir de [lien vers le document Wo</a:t>
            </a:r>
            <a:r>
              <a:rPr lang="fr-FR" sz="800" spc="0">
                <a:solidFill>
                  <a:prstClr val="black"/>
                </a:solidFill>
                <a:latin typeface="Segoe UI"/>
                <a:ea typeface="+mn-ea"/>
                <a:cs typeface="Segoe UI" pitchFamily="34" charset="0"/>
              </a:rPr>
              <a:t>rd Recommandations de conception des produits pour le projet Contoso]</a:t>
            </a:r>
          </a:p>
        </p:txBody>
      </p:sp>
      <p:sp>
        <p:nvSpPr>
          <p:cNvPr id="122" name="Rectangle: Rounded Corners 121">
            <a:extLst>
              <a:ext uri="{FF2B5EF4-FFF2-40B4-BE49-F238E27FC236}">
                <a16:creationId xmlns:a16="http://schemas.microsoft.com/office/drawing/2014/main" id="{3A802471-6589-B0C2-4307-1C5BFEFD9FE8}"/>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11h00</a:t>
            </a:r>
          </a:p>
        </p:txBody>
      </p:sp>
      <p:sp>
        <p:nvSpPr>
          <p:cNvPr id="123" name="TextBox 122">
            <a:extLst>
              <a:ext uri="{FF2B5EF4-FFF2-40B4-BE49-F238E27FC236}">
                <a16:creationId xmlns:a16="http://schemas.microsoft.com/office/drawing/2014/main" id="{DD50EC51-AE0E-FDD9-2663-69CDAB13F053}"/>
              </a:ext>
            </a:extLst>
          </p:cNvPr>
          <p:cNvSpPr txBox="1"/>
          <p:nvPr/>
        </p:nvSpPr>
        <p:spPr>
          <a:xfrm>
            <a:off x="6246676" y="4075061"/>
            <a:ext cx="2663040"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Pour faire le point sur les demandes de congés, Megan demande à Copilot de trouver tous les e-mails du mois concernant ces demandes de congés. Toutes les demandes semblent valables, et elle donne à Copilot l'instruction de rédiger des messages d'approbation.</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6246676" y="5003768"/>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10"/>
              <a:extLst>
                <a:ext uri="{FF2B5EF4-FFF2-40B4-BE49-F238E27FC236}">
                  <a16:creationId xmlns:a16="http://schemas.microsoft.com/office/drawing/2014/main" id="{6DE1496A-15EE-21E4-EEF6-3B2E5794CCED}"/>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TextBox 126">
            <a:extLst>
              <a:ext uri="{FF2B5EF4-FFF2-40B4-BE49-F238E27FC236}">
                <a16:creationId xmlns:a16="http://schemas.microsoft.com/office/drawing/2014/main" id="{AC32C279-EB18-0534-AF9C-7FDC9EEC34DB}"/>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Microsoft 365 Chat</a:t>
            </a:r>
          </a:p>
        </p:txBody>
      </p:sp>
      <p:sp>
        <p:nvSpPr>
          <p:cNvPr id="128" name="Title 1">
            <a:extLst>
              <a:ext uri="{FF2B5EF4-FFF2-40B4-BE49-F238E27FC236}">
                <a16:creationId xmlns:a16="http://schemas.microsoft.com/office/drawing/2014/main" id="{B0862513-F912-A105-1647-7509C71491F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Retrouver tous les e-mails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que j'ai reçus ce mois-ci et qui contiennent des demandes de congés.</a:t>
            </a:r>
          </a:p>
        </p:txBody>
      </p:sp>
      <p:sp>
        <p:nvSpPr>
          <p:cNvPr id="129" name="Rectangle: Rounded Corners 128">
            <a:extLst>
              <a:ext uri="{FF2B5EF4-FFF2-40B4-BE49-F238E27FC236}">
                <a16:creationId xmlns:a16="http://schemas.microsoft.com/office/drawing/2014/main" id="{8EF2F972-7F40-EC41-368B-05033A889E55}"/>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14h00</a:t>
            </a:r>
          </a:p>
        </p:txBody>
      </p:sp>
      <p:sp>
        <p:nvSpPr>
          <p:cNvPr id="130" name="TextBox 129">
            <a:extLst>
              <a:ext uri="{FF2B5EF4-FFF2-40B4-BE49-F238E27FC236}">
                <a16:creationId xmlns:a16="http://schemas.microsoft.com/office/drawing/2014/main" id="{1E80BE11-9610-BF19-A1DC-9DBBB8E5AB43}"/>
              </a:ext>
            </a:extLst>
          </p:cNvPr>
          <p:cNvSpPr txBox="1"/>
          <p:nvPr/>
        </p:nvSpPr>
        <p:spPr>
          <a:xfrm>
            <a:off x="3417469"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Après un déjeuner de travail, Megan utilise Copilot pour résumer ses nouveaux e-mails et rédiger des réponses. Elle consulte également le résumé d'une réunion qu'elle a manquée et demande à Copilot de lister les actions qui la concernent. </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4"/>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34" name="TextBox 133">
            <a:extLst>
              <a:ext uri="{FF2B5EF4-FFF2-40B4-BE49-F238E27FC236}">
                <a16:creationId xmlns:a16="http://schemas.microsoft.com/office/drawing/2014/main" id="{D6F221F4-B939-3753-1FCB-8FE9BD98BA08}"/>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135" name="Title 1">
            <a:extLst>
              <a:ext uri="{FF2B5EF4-FFF2-40B4-BE49-F238E27FC236}">
                <a16:creationId xmlns:a16="http://schemas.microsoft.com/office/drawing/2014/main" id="{6A4B738B-BCF8-D06F-3E87-47D1B5AFF637}"/>
              </a:ext>
            </a:extLst>
          </p:cNvPr>
          <p:cNvSpPr txBox="1">
            <a:spLocks/>
          </p:cNvSpPr>
          <p:nvPr/>
        </p:nvSpPr>
        <p:spPr>
          <a:xfrm>
            <a:off x="3480977" y="5699896"/>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Lister les éléments d'action évoqués lors de la réunion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en indiquant la personne qui a proposé l'action et celle qui a été désignée comme responsable.</a:t>
            </a:r>
          </a:p>
        </p:txBody>
      </p:sp>
      <p:sp>
        <p:nvSpPr>
          <p:cNvPr id="136" name="Rectangle: Rounded Corners 135">
            <a:extLst>
              <a:ext uri="{FF2B5EF4-FFF2-40B4-BE49-F238E27FC236}">
                <a16:creationId xmlns:a16="http://schemas.microsoft.com/office/drawing/2014/main" id="{2E92EA5F-F226-1DF9-0207-EACD60B262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16h00</a:t>
            </a:r>
          </a:p>
        </p:txBody>
      </p:sp>
      <p:sp>
        <p:nvSpPr>
          <p:cNvPr id="137" name="TextBox 136">
            <a:extLst>
              <a:ext uri="{FF2B5EF4-FFF2-40B4-BE49-F238E27FC236}">
                <a16:creationId xmlns:a16="http://schemas.microsoft.com/office/drawing/2014/main" id="{66E91A15-CF86-2609-678F-A976DF64839E}"/>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Megan doit terminer le livre blanc destiné à la direction sur ses nouvelles propositions de produits. Elle demande à Copilot de réviser certaines sections et ajoute un résumé.</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normalizeH="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12"/>
              <a:extLst>
                <a:ext uri="{FF2B5EF4-FFF2-40B4-BE49-F238E27FC236}">
                  <a16:creationId xmlns:a16="http://schemas.microsoft.com/office/drawing/2014/main" id="{9C7DBD3F-A2CE-29DA-A97B-F127C2B0FDE7}"/>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41" name="TextBox 140">
            <a:extLst>
              <a:ext uri="{FF2B5EF4-FFF2-40B4-BE49-F238E27FC236}">
                <a16:creationId xmlns:a16="http://schemas.microsoft.com/office/drawing/2014/main" id="{D7E23AC9-7850-80A0-7F49-B29765F8E023}"/>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Word</a:t>
            </a:r>
          </a:p>
        </p:txBody>
      </p:sp>
      <p:sp>
        <p:nvSpPr>
          <p:cNvPr id="142" name="Title 1">
            <a:extLst>
              <a:ext uri="{FF2B5EF4-FFF2-40B4-BE49-F238E27FC236}">
                <a16:creationId xmlns:a16="http://schemas.microsoft.com/office/drawing/2014/main" id="{CBB8F13B-0791-885E-041D-01570A5AD779}"/>
              </a:ext>
            </a:extLst>
          </p:cNvPr>
          <p:cNvSpPr txBox="1">
            <a:spLocks/>
          </p:cNvSpPr>
          <p:nvPr/>
        </p:nvSpPr>
        <p:spPr>
          <a:xfrm>
            <a:off x="646864" y="5702778"/>
            <a:ext cx="2438181"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J'ai besoin de communiquer les principaux points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dans un résumé. Écrire trois paragraphes qui expliquent pourquoi ces points sont importants pour notre entreprise. </a:t>
            </a:r>
          </a:p>
        </p:txBody>
      </p:sp>
      <p:pic>
        <p:nvPicPr>
          <p:cNvPr id="8" name="Picture 7" descr="Portrait of Megan">
            <a:extLst>
              <a:ext uri="{FF2B5EF4-FFF2-40B4-BE49-F238E27FC236}">
                <a16:creationId xmlns:a16="http://schemas.microsoft.com/office/drawing/2014/main" id="{2B7223B3-1403-4318-DBE5-FC0FA18DC376}"/>
              </a:ext>
              <a:ext uri="{C183D7F6-B498-43B3-948B-1728B52AA6E4}">
                <adec:decorative xmlns:adec="http://schemas.microsoft.com/office/drawing/2017/decorative" val="0"/>
              </a:ext>
            </a:extLst>
          </p:cNvPr>
          <p:cNvPicPr>
            <a:picLocks noChangeAspect="1"/>
          </p:cNvPicPr>
          <p:nvPr/>
        </p:nvPicPr>
        <p:blipFill>
          <a:blip r:embed="rId14" cstate="print">
            <a:extLst>
              <a:ext uri="{28A0092B-C50C-407E-A947-70E740481C1C}">
                <a14:useLocalDpi xmlns:a14="http://schemas.microsoft.com/office/drawing/2010/main" val="0"/>
              </a:ext>
            </a:extLst>
          </a:blip>
          <a:srcRect t="8542" r="9323"/>
          <a:stretch>
            <a:fillRect/>
          </a:stretch>
        </p:blipFill>
        <p:spPr>
          <a:xfrm>
            <a:off x="9024646" y="585788"/>
            <a:ext cx="3167354" cy="6272212"/>
          </a:xfrm>
          <a:custGeom>
            <a:avLst/>
            <a:gdLst>
              <a:gd name="connsiteX0" fmla="*/ 0 w 3167354"/>
              <a:gd name="connsiteY0" fmla="*/ 0 h 6272212"/>
              <a:gd name="connsiteX1" fmla="*/ 3167354 w 3167354"/>
              <a:gd name="connsiteY1" fmla="*/ 0 h 6272212"/>
              <a:gd name="connsiteX2" fmla="*/ 3167354 w 3167354"/>
              <a:gd name="connsiteY2" fmla="*/ 6272212 h 6272212"/>
              <a:gd name="connsiteX3" fmla="*/ 0 w 3167354"/>
              <a:gd name="connsiteY3" fmla="*/ 6272212 h 6272212"/>
            </a:gdLst>
            <a:ahLst/>
            <a:cxnLst>
              <a:cxn ang="0">
                <a:pos x="connsiteX0" y="connsiteY0"/>
              </a:cxn>
              <a:cxn ang="0">
                <a:pos x="connsiteX1" y="connsiteY1"/>
              </a:cxn>
              <a:cxn ang="0">
                <a:pos x="connsiteX2" y="connsiteY2"/>
              </a:cxn>
              <a:cxn ang="0">
                <a:pos x="connsiteX3" y="connsiteY3"/>
              </a:cxn>
            </a:cxnLst>
            <a:rect l="l" t="t" r="r" b="b"/>
            <a:pathLst>
              <a:path w="3167354" h="6272212">
                <a:moveTo>
                  <a:pt x="0" y="0"/>
                </a:moveTo>
                <a:lnTo>
                  <a:pt x="3167354" y="0"/>
                </a:lnTo>
                <a:lnTo>
                  <a:pt x="3167354" y="6272212"/>
                </a:lnTo>
                <a:lnTo>
                  <a:pt x="0" y="6272212"/>
                </a:lnTo>
                <a:close/>
              </a:path>
            </a:pathLst>
          </a:custGeom>
          <a:effectLst>
            <a:outerShdw blurRad="393700" dist="38100" dir="2700000" algn="tl" rotWithShape="0">
              <a:prstClr val="black">
                <a:alpha val="40000"/>
              </a:prstClr>
            </a:outerShdw>
          </a:effectLst>
        </p:spPr>
      </p:pic>
      <p:sp>
        <p:nvSpPr>
          <p:cNvPr id="144" name="Freeform: Shape 143">
            <a:extLst>
              <a:ext uri="{FF2B5EF4-FFF2-40B4-BE49-F238E27FC236}">
                <a16:creationId xmlns:a16="http://schemas.microsoft.com/office/drawing/2014/main" id="{F69B8E38-66C5-D954-9683-A9E62BCF554A}"/>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sp>
        <p:nvSpPr>
          <p:cNvPr id="145" name="Rectangle 144">
            <a:extLst>
              <a:ext uri="{FF2B5EF4-FFF2-40B4-BE49-F238E27FC236}">
                <a16:creationId xmlns:a16="http://schemas.microsoft.com/office/drawing/2014/main" id="{D62D5C5D-9B31-CE52-B83F-D68479218835}"/>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noProof="0">
                <a:ln>
                  <a:noFill/>
                </a:ln>
                <a:solidFill>
                  <a:prstClr val="white"/>
                </a:solidFill>
                <a:effectLst/>
                <a:uLnTx/>
                <a:uFillTx/>
                <a:latin typeface="Segoe UI Semibold"/>
                <a:ea typeface="+mn-ea"/>
                <a:cs typeface="+mn-cs"/>
              </a:rPr>
              <a:t>Megan dirige une équipe de développement de produits</a:t>
            </a:r>
          </a:p>
        </p:txBody>
      </p:sp>
    </p:spTree>
    <p:extLst>
      <p:ext uri="{BB962C8B-B14F-4D97-AF65-F5344CB8AC3E}">
        <p14:creationId xmlns:p14="http://schemas.microsoft.com/office/powerpoint/2010/main" val="33267827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1808B0B9-4612-7E6A-213A-1AF19D8BF7DF}"/>
              </a:ext>
            </a:extLst>
          </p:cNvPr>
          <p:cNvSpPr>
            <a:spLocks noGrp="1"/>
          </p:cNvSpPr>
          <p:nvPr>
            <p:ph type="title"/>
          </p:nvPr>
        </p:nvSpPr>
        <p:spPr>
          <a:xfrm>
            <a:off x="588263" y="457200"/>
            <a:ext cx="11018520" cy="492443"/>
          </a:xfrm>
        </p:spPr>
        <p:txBody>
          <a:bodyPr/>
          <a:lstStyle/>
          <a:p>
            <a:r>
              <a:rPr lang="fr-FR">
                <a:gradFill flip="none" rotWithShape="1">
                  <a:gsLst>
                    <a:gs pos="50000">
                      <a:srgbClr val="8661C5"/>
                    </a:gs>
                    <a:gs pos="0">
                      <a:srgbClr val="3E76D4"/>
                    </a:gs>
                    <a:gs pos="100000">
                      <a:srgbClr val="C73ECC"/>
                    </a:gs>
                  </a:gsLst>
                  <a:lin ang="2700000" scaled="1"/>
                  <a:tileRect/>
                </a:gradFill>
                <a:cs typeface="+mn-cs"/>
              </a:rPr>
              <a:t>Le rythme et le volume de travail ne cessent d'augmenter</a:t>
            </a:r>
          </a:p>
        </p:txBody>
      </p:sp>
      <p:grpSp>
        <p:nvGrpSpPr>
          <p:cNvPr id="12" name="Group 11">
            <a:extLst>
              <a:ext uri="{FF2B5EF4-FFF2-40B4-BE49-F238E27FC236}">
                <a16:creationId xmlns:a16="http://schemas.microsoft.com/office/drawing/2014/main" id="{51F36D0D-537E-105F-E26C-AEA689B0DA36}"/>
              </a:ext>
              <a:ext uri="{C183D7F6-B498-43B3-948B-1728B52AA6E4}">
                <adec:decorative xmlns:adec="http://schemas.microsoft.com/office/drawing/2017/decorative" val="1"/>
              </a:ext>
            </a:extLst>
          </p:cNvPr>
          <p:cNvGrpSpPr/>
          <p:nvPr/>
        </p:nvGrpSpPr>
        <p:grpSpPr>
          <a:xfrm>
            <a:off x="4613738" y="2650044"/>
            <a:ext cx="3707476" cy="2443942"/>
            <a:chOff x="4613738" y="2586730"/>
            <a:chExt cx="3707476" cy="2443942"/>
          </a:xfrm>
        </p:grpSpPr>
        <p:cxnSp>
          <p:nvCxnSpPr>
            <p:cNvPr id="4" name="Straight Connector 3">
              <a:extLst>
                <a:ext uri="{FF2B5EF4-FFF2-40B4-BE49-F238E27FC236}">
                  <a16:creationId xmlns:a16="http://schemas.microsoft.com/office/drawing/2014/main" id="{43DE66E8-1462-6E4F-7195-214971EBB47B}"/>
                </a:ext>
              </a:extLst>
            </p:cNvPr>
            <p:cNvCxnSpPr/>
            <p:nvPr/>
          </p:nvCxnSpPr>
          <p:spPr>
            <a:xfrm>
              <a:off x="4613738"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2DE4310E-AC37-4058-08B2-DCB7430B0B2F}"/>
                </a:ext>
              </a:extLst>
            </p:cNvPr>
            <p:cNvCxnSpPr/>
            <p:nvPr/>
          </p:nvCxnSpPr>
          <p:spPr>
            <a:xfrm>
              <a:off x="8321214" y="2586730"/>
              <a:ext cx="0" cy="2443942"/>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0" name="TextBox 29">
            <a:extLst>
              <a:ext uri="{FF2B5EF4-FFF2-40B4-BE49-F238E27FC236}">
                <a16:creationId xmlns:a16="http://schemas.microsoft.com/office/drawing/2014/main" id="{C0379664-81C1-CBD7-9973-86872FA37828}"/>
              </a:ext>
            </a:extLst>
          </p:cNvPr>
          <p:cNvSpPr txBox="1"/>
          <p:nvPr/>
        </p:nvSpPr>
        <p:spPr>
          <a:xfrm>
            <a:off x="857250" y="2858977"/>
            <a:ext cx="2955778" cy="224676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6600" b="1" i="0" u="none" strike="noStrike" cap="none"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64</a:t>
            </a:r>
            <a:r>
              <a:rPr kumimoji="0" lang="fr-FR" sz="6600" b="1" i="0" u="none" strike="noStrike" cap="none"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mn-cs"/>
              </a:rPr>
              <a:t> %</a:t>
            </a:r>
          </a:p>
          <a:p>
            <a:pPr marL="0" marR="0" lvl="0" indent="0" algn="ctr" defTabSz="652943" rtl="0" eaLnBrk="1" fontAlgn="base"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black"/>
                </a:solidFill>
                <a:effectLst/>
                <a:uLnTx/>
                <a:uFillTx/>
                <a:latin typeface="Segoe UI Semibold"/>
                <a:ea typeface="+mn-ea"/>
                <a:cs typeface="Segoe UI" panose="020B0502040204020203" pitchFamily="34" charset="0"/>
              </a:rPr>
              <a:t>des salariés ne disposent pas de suffisamment de temps ou d'énergie pour faire leur travail</a:t>
            </a:r>
          </a:p>
        </p:txBody>
      </p:sp>
      <p:sp>
        <p:nvSpPr>
          <p:cNvPr id="32" name="TextBox 31">
            <a:extLst>
              <a:ext uri="{FF2B5EF4-FFF2-40B4-BE49-F238E27FC236}">
                <a16:creationId xmlns:a16="http://schemas.microsoft.com/office/drawing/2014/main" id="{D58D9903-5A44-CA3C-5C27-EA89AEA47BC7}"/>
              </a:ext>
            </a:extLst>
          </p:cNvPr>
          <p:cNvSpPr txBox="1"/>
          <p:nvPr/>
        </p:nvSpPr>
        <p:spPr>
          <a:xfrm>
            <a:off x="5434012" y="2858977"/>
            <a:ext cx="2066928"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6600" b="1" i="0" u="none" strike="noStrike" cap="none"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3 fois</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prstClr val="black"/>
                </a:solidFill>
                <a:effectLst/>
                <a:uLnTx/>
                <a:uFillTx/>
                <a:latin typeface="Segoe UI Semibold"/>
                <a:ea typeface="+mn-ea"/>
                <a:cs typeface="+mn-cs"/>
              </a:rPr>
              <a:t>plus de réunions qu'en 2020</a:t>
            </a:r>
          </a:p>
        </p:txBody>
      </p:sp>
      <p:sp>
        <p:nvSpPr>
          <p:cNvPr id="22" name="TextBox 21">
            <a:extLst>
              <a:ext uri="{FF2B5EF4-FFF2-40B4-BE49-F238E27FC236}">
                <a16:creationId xmlns:a16="http://schemas.microsoft.com/office/drawing/2014/main" id="{DC62CED8-31FC-793D-E4BE-F2CCAF5AC45C}"/>
              </a:ext>
            </a:extLst>
          </p:cNvPr>
          <p:cNvSpPr txBox="1"/>
          <p:nvPr/>
        </p:nvSpPr>
        <p:spPr>
          <a:xfrm>
            <a:off x="9286875" y="2858977"/>
            <a:ext cx="1685894" cy="1631216"/>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6600" b="1" i="0" u="none" strike="noStrike" cap="none" normalizeH="0" baseline="0" noProof="0">
                <a:ln>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Semibold" panose="020B0702040204020203" pitchFamily="34" charset="0"/>
              </a:rPr>
              <a:t>18</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a:ln>
                  <a:noFill/>
                </a:ln>
                <a:solidFill>
                  <a:prstClr val="black"/>
                </a:solidFill>
                <a:effectLst/>
                <a:uLnTx/>
                <a:uFillTx/>
                <a:latin typeface="Segoe UI Semibold"/>
                <a:ea typeface="+mn-ea"/>
                <a:cs typeface="+mn-cs"/>
              </a:rPr>
              <a:t>recherches</a:t>
            </a:r>
            <a:br>
              <a:rPr kumimoji="0" lang="fr-FR" sz="2000" b="0" i="0" u="none" strike="noStrike" cap="none" normalizeH="0" baseline="0" noProof="0">
                <a:ln>
                  <a:noFill/>
                </a:ln>
                <a:solidFill>
                  <a:prstClr val="black"/>
                </a:solidFill>
                <a:effectLst/>
                <a:uLnTx/>
                <a:uFillTx/>
                <a:latin typeface="Segoe UI Semibold"/>
                <a:ea typeface="+mn-ea"/>
                <a:cs typeface="+mn-cs"/>
              </a:rPr>
            </a:br>
            <a:r>
              <a:rPr kumimoji="0" lang="fr-FR" sz="2000" b="0" i="0" u="none" strike="noStrike" cap="none" normalizeH="0" baseline="0" noProof="0">
                <a:ln>
                  <a:noFill/>
                </a:ln>
                <a:solidFill>
                  <a:prstClr val="black"/>
                </a:solidFill>
                <a:effectLst/>
                <a:uLnTx/>
                <a:uFillTx/>
                <a:latin typeface="Segoe UI Semibold"/>
                <a:ea typeface="+mn-ea"/>
                <a:cs typeface="+mn-cs"/>
              </a:rPr>
              <a:t>par jour</a:t>
            </a:r>
          </a:p>
        </p:txBody>
      </p:sp>
      <p:sp>
        <p:nvSpPr>
          <p:cNvPr id="2" name="TextBox 1">
            <a:extLst>
              <a:ext uri="{FF2B5EF4-FFF2-40B4-BE49-F238E27FC236}">
                <a16:creationId xmlns:a16="http://schemas.microsoft.com/office/drawing/2014/main" id="{912EF1EC-9285-59BF-03E6-F7DAC9AAEBAB}"/>
              </a:ext>
            </a:extLst>
          </p:cNvPr>
          <p:cNvSpPr txBox="1"/>
          <p:nvPr/>
        </p:nvSpPr>
        <p:spPr>
          <a:xfrm>
            <a:off x="588262" y="6425814"/>
            <a:ext cx="2208203"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prstClr val="black"/>
                </a:solidFill>
                <a:effectLst/>
                <a:uLnTx/>
                <a:uFillTx/>
                <a:latin typeface="Segoe UI"/>
                <a:ea typeface="+mn-ea"/>
                <a:cs typeface="+mn-cs"/>
              </a:rPr>
              <a:t>Source : Rapport Work Trend Index 2023</a:t>
            </a:r>
          </a:p>
        </p:txBody>
      </p:sp>
    </p:spTree>
    <p:extLst>
      <p:ext uri="{BB962C8B-B14F-4D97-AF65-F5344CB8AC3E}">
        <p14:creationId xmlns:p14="http://schemas.microsoft.com/office/powerpoint/2010/main" val="60863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300"/>
                                  </p:stCondLst>
                                  <p:childTnLst>
                                    <p:animMotion origin="layout" path="M 3.54167E-6 4.44444E-6 L 3.54167E-6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300"/>
                                  </p:stCondLst>
                                  <p:childTnLst>
                                    <p:animMotion origin="layout" path="M 1.25E-6 1.85185E-6 L 1.25E-6 0.03541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grpId="1" nodeType="withEffect">
                                  <p:stCondLst>
                                    <p:cond delay="300"/>
                                  </p:stCondLst>
                                  <p:childTnLst>
                                    <p:animMotion origin="layout" path="M 6.25E-7 1.85185E-6 L 6.25E-7 0.03541 " pathEditMode="relative" rAng="0" ptsTypes="AA">
                                      <p:cBhvr>
                                        <p:cTn id="19" dur="7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nodeType="withEffect">
                                  <p:stCondLst>
                                    <p:cond delay="300"/>
                                  </p:stCondLst>
                                  <p:childTnLst>
                                    <p:animMotion origin="layout" path="M 3.54167E-6 -1.85185E-6 L 3.54167E-6 0.03542 " pathEditMode="relative" rAng="0" ptsTypes="AA">
                                      <p:cBhvr>
                                        <p:cTn id="24" dur="700" spd="-100000" fill="hold"/>
                                        <p:tgtEl>
                                          <p:spTgt spid="1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2" grpId="0"/>
      <p:bldP spid="32" grpId="1"/>
      <p:bldP spid="22" grpId="0"/>
      <p:bldP spid="2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348079" cy="1938992"/>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Microsoft 365</a:t>
            </a:r>
            <a:br>
              <a:rPr lang="fr-FR" sz="4200" dirty="0"/>
            </a:br>
            <a:r>
              <a:rPr lang="fr-FR" sz="4200" dirty="0"/>
              <a:t>L'IA pour les ventes</a:t>
            </a:r>
          </a:p>
        </p:txBody>
      </p:sp>
      <p:pic>
        <p:nvPicPr>
          <p:cNvPr id="2" name="Picture 2" descr="Microsoft Copilot logo">
            <a:extLst>
              <a:ext uri="{FF2B5EF4-FFF2-40B4-BE49-F238E27FC236}">
                <a16:creationId xmlns:a16="http://schemas.microsoft.com/office/drawing/2014/main" id="{654294A9-D25F-2197-A4E1-8CF6E950BC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62" t="13908" r="23734" b="37696"/>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5040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8CF109-18A4-FA8D-B694-397A1F9A3141}"/>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506BD760-E163-1529-2E1E-EE49AED02CE8}"/>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BC346AE6-44B2-3B40-8926-9A0835375359}"/>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fr-FR" sz="2400">
                <a:ln>
                  <a:noFill/>
                </a:ln>
                <a:solidFill>
                  <a:schemeClr val="bg1"/>
                </a:solidFill>
                <a:latin typeface="+mj-lt"/>
                <a:cs typeface="Segoe UI"/>
              </a:rPr>
              <a:t>Offrir à l'équipe commerciale un assistant IA</a:t>
            </a:r>
          </a:p>
        </p:txBody>
      </p:sp>
      <p:sp>
        <p:nvSpPr>
          <p:cNvPr id="10" name="TextBox 9">
            <a:extLst>
              <a:ext uri="{FF2B5EF4-FFF2-40B4-BE49-F238E27FC236}">
                <a16:creationId xmlns:a16="http://schemas.microsoft.com/office/drawing/2014/main" id="{CF8CE227-F419-167E-F8A1-CEE3B192C2BE}"/>
              </a:ext>
            </a:extLst>
          </p:cNvPr>
          <p:cNvSpPr txBox="1"/>
          <p:nvPr/>
        </p:nvSpPr>
        <p:spPr>
          <a:xfrm>
            <a:off x="2112865" y="2598003"/>
            <a:ext cx="7966269" cy="1785104"/>
          </a:xfrm>
          <a:prstGeom prst="rect">
            <a:avLst/>
          </a:prstGeom>
        </p:spPr>
        <p:txBody>
          <a:bodyPr wrap="square" lIns="0" tIns="0" rIns="0" bIns="0" anchor="ctr">
            <a:spAutoFit/>
          </a:bodyPr>
          <a:lstStyle/>
          <a:p>
            <a:pPr marL="0" marR="0" lvl="0" indent="0" algn="ctr" defTabSz="914400" rtl="0" eaLnBrk="1" fontAlgn="auto" latinLnBrk="0" hangingPunct="1">
              <a:lnSpc>
                <a:spcPct val="100000"/>
              </a:lnSpc>
              <a:spcBef>
                <a:spcPts val="3600"/>
              </a:spcBef>
              <a:spcAft>
                <a:spcPts val="0"/>
              </a:spcAft>
              <a:buClrTx/>
              <a:buSzTx/>
              <a:buFontTx/>
              <a:buNone/>
              <a:tabLst/>
              <a:defRPr/>
            </a:pPr>
            <a:r>
              <a:rPr kumimoji="0" lang="fr-FR" sz="6000"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86 % des </a:t>
            </a:r>
            <a:r>
              <a:rPr lang="fr-FR" sz="6000">
                <a:ln w="3175">
                  <a:noFill/>
                </a:ln>
                <a:gradFill>
                  <a:gsLst>
                    <a:gs pos="33000">
                      <a:srgbClr val="1F78D4"/>
                    </a:gs>
                    <a:gs pos="81000">
                      <a:srgbClr val="8678D6"/>
                    </a:gs>
                  </a:gsLst>
                  <a:lin ang="2700000" scaled="1"/>
                </a:gradFill>
                <a:latin typeface="Segoe UI Semibold"/>
              </a:rPr>
              <a:t>personnes</a:t>
            </a:r>
            <a:br>
              <a:rPr lang="fr-FR" sz="2800" b="0" i="0" u="none" strike="noStrike" cap="none" normalizeH="0" baseline="0" noProof="0" dirty="0">
                <a:ln w="3175">
                  <a:noFill/>
                </a:ln>
                <a:effectLst/>
                <a:uLnTx/>
                <a:uFillTx/>
                <a:latin typeface="Segoe UI Semibold"/>
                <a:ea typeface="+mj-lt"/>
                <a:cs typeface="Segoe UI" pitchFamily="34" charset="0"/>
              </a:rPr>
            </a:br>
            <a:r>
              <a:rPr kumimoji="0" lang="fr-FR" sz="2800" b="0" i="0" u="none" strike="noStrike" cap="none" normalizeH="0" baseline="0" noProof="0">
                <a:ln>
                  <a:noFill/>
                </a:ln>
                <a:solidFill>
                  <a:prstClr val="black"/>
                </a:solidFill>
                <a:effectLst/>
                <a:uLnTx/>
                <a:uFillTx/>
                <a:latin typeface="Segoe UI"/>
                <a:ea typeface="+mj-lt"/>
                <a:cs typeface="Segoe UI"/>
              </a:rPr>
              <a:t>se tournent vers l'IA pour trouver</a:t>
            </a:r>
            <a:br>
              <a:rPr lang="fr-FR" sz="2800" b="0" i="0" u="none" strike="noStrike" cap="none" normalizeH="0" baseline="0" noProof="0" dirty="0">
                <a:ln>
                  <a:noFill/>
                </a:ln>
                <a:effectLst/>
                <a:uLnTx/>
                <a:uFillTx/>
                <a:latin typeface="Segoe UI"/>
                <a:ea typeface="+mj-lt"/>
                <a:cs typeface="Segoe UI"/>
              </a:rPr>
            </a:br>
            <a:r>
              <a:rPr kumimoji="0" lang="fr-FR" sz="2800" b="0" i="0" u="none" strike="noStrike" cap="none" normalizeH="0" baseline="0" noProof="0">
                <a:ln>
                  <a:noFill/>
                </a:ln>
                <a:solidFill>
                  <a:prstClr val="black"/>
                </a:solidFill>
                <a:effectLst/>
                <a:uLnTx/>
                <a:uFillTx/>
                <a:latin typeface="Segoe UI"/>
                <a:ea typeface="+mj-lt"/>
                <a:cs typeface="Segoe UI"/>
              </a:rPr>
              <a:t>les bonnes informations</a:t>
            </a:r>
          </a:p>
        </p:txBody>
      </p:sp>
      <p:sp>
        <p:nvSpPr>
          <p:cNvPr id="11" name="TextBox 10">
            <a:extLst>
              <a:ext uri="{FF2B5EF4-FFF2-40B4-BE49-F238E27FC236}">
                <a16:creationId xmlns:a16="http://schemas.microsoft.com/office/drawing/2014/main" id="{9433A48A-9F06-7EC4-0F19-DBD34436B51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Tree>
    <p:extLst>
      <p:ext uri="{BB962C8B-B14F-4D97-AF65-F5344CB8AC3E}">
        <p14:creationId xmlns:p14="http://schemas.microsoft.com/office/powerpoint/2010/main" val="345487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300"/>
                                        <p:tgtEl>
                                          <p:spTgt spid="10"/>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8" name="Group 1047">
            <a:extLst>
              <a:ext uri="{FF2B5EF4-FFF2-40B4-BE49-F238E27FC236}">
                <a16:creationId xmlns:a16="http://schemas.microsoft.com/office/drawing/2014/main" id="{286D3C62-41E3-CB8F-F2BE-EE25388D5649}"/>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024" name="Group 1023">
              <a:extLst>
                <a:ext uri="{FF2B5EF4-FFF2-40B4-BE49-F238E27FC236}">
                  <a16:creationId xmlns:a16="http://schemas.microsoft.com/office/drawing/2014/main" id="{A8DE8D6A-5AC1-0EC4-C47C-8E9F9026D31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1025" name="Rectangle: Single Corner Rounded 1024">
                <a:extLst>
                  <a:ext uri="{FF2B5EF4-FFF2-40B4-BE49-F238E27FC236}">
                    <a16:creationId xmlns:a16="http://schemas.microsoft.com/office/drawing/2014/main" id="{70F5447B-5237-7636-D83A-7AAD870BBBAC}"/>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026" name="Group 1025">
                <a:extLst>
                  <a:ext uri="{FF2B5EF4-FFF2-40B4-BE49-F238E27FC236}">
                    <a16:creationId xmlns:a16="http://schemas.microsoft.com/office/drawing/2014/main" id="{FAEF51D7-ED86-FDCD-D686-A693965CE4E2}"/>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1027" name="Picture 1026">
                  <a:extLst>
                    <a:ext uri="{FF2B5EF4-FFF2-40B4-BE49-F238E27FC236}">
                      <a16:creationId xmlns:a16="http://schemas.microsoft.com/office/drawing/2014/main" id="{B06B8918-4FB9-DADC-0501-EA3301517ABE}"/>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1028" name="Rectangle: Top Corners Rounded 1027">
                  <a:extLst>
                    <a:ext uri="{FF2B5EF4-FFF2-40B4-BE49-F238E27FC236}">
                      <a16:creationId xmlns:a16="http://schemas.microsoft.com/office/drawing/2014/main" id="{6B619960-1A42-C5B3-D04E-E973A847A774}"/>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1032" name="Group 1031">
                  <a:extLst>
                    <a:ext uri="{FF2B5EF4-FFF2-40B4-BE49-F238E27FC236}">
                      <a16:creationId xmlns:a16="http://schemas.microsoft.com/office/drawing/2014/main" id="{AAB98876-7131-8FFB-CB56-61A093CBFED7}"/>
                    </a:ext>
                  </a:extLst>
                </p:cNvPr>
                <p:cNvGrpSpPr/>
                <p:nvPr/>
              </p:nvGrpSpPr>
              <p:grpSpPr>
                <a:xfrm>
                  <a:off x="-2" y="1103972"/>
                  <a:ext cx="12205140" cy="4806944"/>
                  <a:chOff x="-2" y="1103972"/>
                  <a:chExt cx="12205140" cy="4806944"/>
                </a:xfrm>
              </p:grpSpPr>
              <p:sp>
                <p:nvSpPr>
                  <p:cNvPr id="1044" name="Arrow: Bent 1043">
                    <a:extLst>
                      <a:ext uri="{FF2B5EF4-FFF2-40B4-BE49-F238E27FC236}">
                        <a16:creationId xmlns:a16="http://schemas.microsoft.com/office/drawing/2014/main" id="{686FFFFA-BE64-FDCD-0938-FCC7832A8B59}"/>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45" name="Arrow: Bent 1044">
                    <a:extLst>
                      <a:ext uri="{FF2B5EF4-FFF2-40B4-BE49-F238E27FC236}">
                        <a16:creationId xmlns:a16="http://schemas.microsoft.com/office/drawing/2014/main" id="{61C23973-2947-629A-8814-8CDD7E3EB32D}"/>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1033" name="Rectangle: Rounded Corners 6">
                  <a:extLst>
                    <a:ext uri="{FF2B5EF4-FFF2-40B4-BE49-F238E27FC236}">
                      <a16:creationId xmlns:a16="http://schemas.microsoft.com/office/drawing/2014/main" id="{05396E5B-5970-99AA-32A6-B0308D45D1E3}"/>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034" name="Straight Connector 1033">
                  <a:extLst>
                    <a:ext uri="{FF2B5EF4-FFF2-40B4-BE49-F238E27FC236}">
                      <a16:creationId xmlns:a16="http://schemas.microsoft.com/office/drawing/2014/main" id="{E0C90FDF-6705-AF3B-28E6-F20B47E48F95}"/>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3FE28D64-D2AD-3794-1E1F-736ADADA76C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349C6437-D676-B3CA-C75F-CE6A730C6D81}"/>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2AE3BC6B-7DC5-3254-AA5E-652047167C77}"/>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9D7EE95A-B9D9-913C-8837-65B437803167}"/>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A8FD98F9-FD9A-C3E8-DD16-F92D12180736}"/>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8126196B-275B-FD2D-8B22-6D73EE9A2D6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8AE8299-F276-A16C-86D9-E03A3F8A1827}"/>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B8F595D1-DD1B-4595-CB70-7672DE010B90}"/>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A0DAA22D-8F8C-6F3A-E491-F73E20BCB1C4}"/>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046" name="Straight Connector 1045">
              <a:extLst>
                <a:ext uri="{FF2B5EF4-FFF2-40B4-BE49-F238E27FC236}">
                  <a16:creationId xmlns:a16="http://schemas.microsoft.com/office/drawing/2014/main" id="{8308347A-B63B-58F1-0117-B6BCF7EC007A}"/>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7A9E5B2B-1806-E058-2B94-AE188C8B028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308035"/>
            <a:ext cx="10668622" cy="769441"/>
          </a:xfrm>
          <a:noFill/>
        </p:spPr>
        <p:txBody>
          <a:bodyPr wrap="square">
            <a:spAutoFit/>
          </a:bodyPr>
          <a:lstStyle/>
          <a:p>
            <a:pPr defTabSz="914400">
              <a:lnSpc>
                <a:spcPts val="3000"/>
              </a:lnSpc>
            </a:pPr>
            <a:r>
              <a:rPr lang="fr-FR" sz="3100">
                <a:gradFill flip="none" rotWithShape="1">
                  <a:gsLst>
                    <a:gs pos="50000">
                      <a:srgbClr val="8661C5"/>
                    </a:gs>
                    <a:gs pos="0">
                      <a:srgbClr val="3E76D4"/>
                    </a:gs>
                    <a:gs pos="100000">
                      <a:srgbClr val="C73ECC"/>
                    </a:gs>
                  </a:gsLst>
                  <a:lin ang="2700000" scaled="1"/>
                  <a:tileRect/>
                </a:gradFill>
                <a:cs typeface="+mn-cs"/>
              </a:rPr>
              <a:t>Proposer des présentations commerciales de meilleure qualité avec un assistant IA</a:t>
            </a: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595089" y="5743274"/>
              <a:ext cx="693723" cy="693723"/>
            </a:xfrm>
            <a:prstGeom prst="rect">
              <a:avLst/>
            </a:prstGeom>
          </p:spPr>
        </p:pic>
      </p:grpSp>
      <p:pic>
        <p:nvPicPr>
          <p:cNvPr id="35" name="Picture 2" descr="Microsoft Copilot logo">
            <a:extLst>
              <a:ext uri="{FF2B5EF4-FFF2-40B4-BE49-F238E27FC236}">
                <a16:creationId xmlns:a16="http://schemas.microsoft.com/office/drawing/2014/main" id="{08C667A8-ABE6-715A-3133-EDDC4532119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8B2524A7-8EC9-71B5-1371-B91904C88689}"/>
              </a:ext>
            </a:extLst>
          </p:cNvPr>
          <p:cNvSpPr txBox="1"/>
          <p:nvPr/>
        </p:nvSpPr>
        <p:spPr>
          <a:xfrm>
            <a:off x="514905" y="1524000"/>
            <a:ext cx="2881438" cy="2257028"/>
          </a:xfrm>
          <a:prstGeom prst="rect">
            <a:avLst/>
          </a:prstGeom>
          <a:noFill/>
        </p:spPr>
        <p:txBody>
          <a:bodyPr wrap="square" lIns="0" tIns="0" rIns="0" bIns="0" rtlCol="0" anchor="t">
            <a:spAutoFit/>
          </a:bodyPr>
          <a:lstStyle/>
          <a:p>
            <a:pPr marL="0" marR="0" lvl="0" indent="0" algn="l" defTabSz="914400" rtl="0" eaLnBrk="1" fontAlgn="auto" latinLnBrk="0" hangingPunct="1">
              <a:lnSpc>
                <a:spcPts val="1600"/>
              </a:lnSpc>
              <a:spcBef>
                <a:spcPts val="600"/>
              </a:spcBef>
              <a:spcAft>
                <a:spcPts val="0"/>
              </a:spcAft>
              <a:buClrTx/>
              <a:buSzTx/>
              <a:buFontTx/>
              <a:buNone/>
              <a:tabLst/>
              <a:defRPr/>
            </a:pPr>
            <a:r>
              <a:rPr kumimoji="0" lang="fr-FR" sz="1500" b="0" i="0" u="none" strike="noStrike" cap="none" normalizeH="0" baseline="0" noProof="0">
                <a:ln>
                  <a:noFill/>
                </a:ln>
                <a:solidFill>
                  <a:prstClr val="white"/>
                </a:solidFill>
                <a:effectLst/>
                <a:uLnTx/>
                <a:uFillTx/>
                <a:latin typeface="Segoe UI"/>
                <a:ea typeface="+mn-ea"/>
                <a:cs typeface="+mn-cs"/>
              </a:rPr>
              <a:t>De la réalisation de recherches sectorielles à la création de propositions, Copilot travaille aux côtés des équipes commerciales, gère des tâches administratives et les tâches de routine répétitives. En conséquence, les équipes peuvent gagner du temps et se concentrer sur le développement du pipeline et la conclusion de contrats. .</a:t>
            </a:r>
          </a:p>
        </p:txBody>
      </p:sp>
      <p:sp>
        <p:nvSpPr>
          <p:cNvPr id="88" name="TextBox 87">
            <a:extLst>
              <a:ext uri="{FF2B5EF4-FFF2-40B4-BE49-F238E27FC236}">
                <a16:creationId xmlns:a16="http://schemas.microsoft.com/office/drawing/2014/main" id="{6990989F-FEED-B3D8-8921-9EA18CAB7C38}"/>
              </a:ext>
            </a:extLst>
          </p:cNvPr>
          <p:cNvSpPr txBox="1"/>
          <p:nvPr/>
        </p:nvSpPr>
        <p:spPr>
          <a:xfrm>
            <a:off x="520171" y="4300203"/>
            <a:ext cx="2807380" cy="10464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86 % </a:t>
            </a:r>
            <a:r>
              <a:rPr kumimoji="0" lang="fr-FR" sz="32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des </a:t>
            </a:r>
            <a:r>
              <a:rPr lang="fr-FR" sz="3200" dirty="0">
                <a:ln w="3175">
                  <a:noFill/>
                </a:ln>
                <a:gradFill>
                  <a:gsLst>
                    <a:gs pos="33000">
                      <a:srgbClr val="1F78D4"/>
                    </a:gs>
                    <a:gs pos="81000">
                      <a:srgbClr val="8678D6"/>
                    </a:gs>
                  </a:gsLst>
                  <a:lin ang="2700000" scaled="1"/>
                </a:gradFill>
                <a:latin typeface="Segoe UI Semibold"/>
              </a:rPr>
              <a:t>personnes</a:t>
            </a:r>
            <a:endParaRPr kumimoji="0" lang="fr-FR" sz="32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9" name="TextBox 88">
            <a:extLst>
              <a:ext uri="{FF2B5EF4-FFF2-40B4-BE49-F238E27FC236}">
                <a16:creationId xmlns:a16="http://schemas.microsoft.com/office/drawing/2014/main" id="{798F02D7-1C51-37F7-9D38-45A1407EED1E}"/>
              </a:ext>
            </a:extLst>
          </p:cNvPr>
          <p:cNvSpPr txBox="1"/>
          <p:nvPr/>
        </p:nvSpPr>
        <p:spPr>
          <a:xfrm>
            <a:off x="514880" y="5437153"/>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fr-FR" sz="1400" b="0" i="0" u="none" strike="noStrike" cap="none" normalizeH="0" baseline="0" noProof="0">
                <a:ln>
                  <a:noFill/>
                </a:ln>
                <a:solidFill>
                  <a:prstClr val="black"/>
                </a:solidFill>
                <a:effectLst/>
                <a:uLnTx/>
                <a:uFillTx/>
                <a:latin typeface="Segoe UI"/>
                <a:ea typeface="DengXian"/>
                <a:cs typeface="Segoe UI"/>
              </a:rPr>
              <a:t>se tournent vers l'IA pour trouver les bonnes informations</a:t>
            </a:r>
          </a:p>
        </p:txBody>
      </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a:grpSpLocks/>
          </p:cNvGrpSpPr>
          <p:nvPr/>
        </p:nvGrpSpPr>
        <p:grpSpPr>
          <a:xfrm>
            <a:off x="4173992" y="1313320"/>
            <a:ext cx="534543" cy="534543"/>
            <a:chOff x="12648363" y="6739401"/>
            <a:chExt cx="534543" cy="534543"/>
          </a:xfrm>
        </p:grpSpPr>
        <p:sp>
          <p:nvSpPr>
            <p:cNvPr id="65" name="Rounded Rectangle 46">
              <a:hlinkClick r:id="rId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24341" y="6815379"/>
              <a:ext cx="382586" cy="382585"/>
            </a:xfrm>
            <a:prstGeom prst="rect">
              <a:avLst/>
            </a:prstGeom>
          </p:spPr>
        </p:pic>
      </p:grpSp>
      <p:sp>
        <p:nvSpPr>
          <p:cNvPr id="93" name="TextBox 92">
            <a:extLst>
              <a:ext uri="{FF2B5EF4-FFF2-40B4-BE49-F238E27FC236}">
                <a16:creationId xmlns:a16="http://schemas.microsoft.com/office/drawing/2014/main" id="{6D617EA9-A7AE-F327-9967-9B2816763DF5}"/>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Loop</a:t>
            </a:r>
          </a:p>
        </p:txBody>
      </p:sp>
      <p:sp>
        <p:nvSpPr>
          <p:cNvPr id="94" name="TextBox 93">
            <a:extLst>
              <a:ext uri="{FF2B5EF4-FFF2-40B4-BE49-F238E27FC236}">
                <a16:creationId xmlns:a16="http://schemas.microsoft.com/office/drawing/2014/main" id="{0BB17FDA-D33D-B06F-8BE6-E2FA34340E62}"/>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Affinez les objectifs et les composants de la session de découverte client à l'aide de </a:t>
            </a:r>
            <a:r>
              <a:rPr kumimoji="0" lang="fr-FR" sz="1100" b="0" i="0" u="none" strike="noStrike" cap="none" normalizeH="0" baseline="0" noProof="0" err="1">
                <a:ln>
                  <a:noFill/>
                </a:ln>
                <a:solidFill>
                  <a:prstClr val="black"/>
                </a:solidFill>
                <a:effectLst/>
                <a:uLnTx/>
                <a:uFillTx/>
                <a:latin typeface="Segoe UI"/>
                <a:ea typeface="+mn-ea"/>
                <a:cs typeface="+mn-cs"/>
              </a:rPr>
              <a:t>Copilot</a:t>
            </a:r>
            <a:r>
              <a:rPr kumimoji="0" lang="fr-FR" sz="1100" b="0" i="0" u="none" strike="noStrike" cap="none" normalizeH="0" baseline="0" noProof="0">
                <a:ln>
                  <a:noFill/>
                </a:ln>
                <a:solidFill>
                  <a:prstClr val="black"/>
                </a:solidFill>
                <a:effectLst/>
                <a:uLnTx/>
                <a:uFillTx/>
                <a:latin typeface="Segoe UI"/>
                <a:ea typeface="+mn-ea"/>
                <a:cs typeface="+mn-cs"/>
              </a:rPr>
              <a:t> dans Loop.</a:t>
            </a:r>
          </a:p>
        </p:txBody>
      </p:sp>
      <p:grpSp>
        <p:nvGrpSpPr>
          <p:cNvPr id="18" name="Group 17">
            <a:extLst>
              <a:ext uri="{FF2B5EF4-FFF2-40B4-BE49-F238E27FC236}">
                <a16:creationId xmlns:a16="http://schemas.microsoft.com/office/drawing/2014/main" id="{C8FF243B-370E-DE24-B65B-D0498D79936D}"/>
              </a:ext>
              <a:ext uri="{C183D7F6-B498-43B3-948B-1728B52AA6E4}">
                <adec:decorative xmlns:adec="http://schemas.microsoft.com/office/drawing/2017/decorative" val="1"/>
              </a:ext>
            </a:extLst>
          </p:cNvPr>
          <p:cNvGrpSpPr>
            <a:grpSpLocks/>
          </p:cNvGrpSpPr>
          <p:nvPr/>
        </p:nvGrpSpPr>
        <p:grpSpPr>
          <a:xfrm>
            <a:off x="4173992" y="2084475"/>
            <a:ext cx="534543" cy="534543"/>
            <a:chOff x="12778532" y="5665565"/>
            <a:chExt cx="534543" cy="534543"/>
          </a:xfrm>
        </p:grpSpPr>
        <p:sp>
          <p:nvSpPr>
            <p:cNvPr id="19" name="Rounded Rectangle 46">
              <a:hlinkClick r:id="rId12"/>
              <a:extLst>
                <a:ext uri="{FF2B5EF4-FFF2-40B4-BE49-F238E27FC236}">
                  <a16:creationId xmlns:a16="http://schemas.microsoft.com/office/drawing/2014/main" id="{2E16B87D-FA3D-9852-FC6B-9B674F1A4B25}"/>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 name="Picture 19" descr="A picture containing graphics, logo, symbol, electric blue&#10;&#10;Description automatically generated">
              <a:hlinkClick r:id="rId12"/>
              <a:extLst>
                <a:ext uri="{FF2B5EF4-FFF2-40B4-BE49-F238E27FC236}">
                  <a16:creationId xmlns:a16="http://schemas.microsoft.com/office/drawing/2014/main" id="{0CB9FDA1-FB53-F670-EF31-3E63524F8687}"/>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98" name="TextBox 97">
            <a:extLst>
              <a:ext uri="{FF2B5EF4-FFF2-40B4-BE49-F238E27FC236}">
                <a16:creationId xmlns:a16="http://schemas.microsoft.com/office/drawing/2014/main" id="{9315AD8C-A08A-5249-E83A-D9BA3E62D1B9}"/>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Bing Chat Enterprise</a:t>
            </a:r>
          </a:p>
        </p:txBody>
      </p:sp>
      <p:sp>
        <p:nvSpPr>
          <p:cNvPr id="99" name="TextBox 98">
            <a:extLst>
              <a:ext uri="{FF2B5EF4-FFF2-40B4-BE49-F238E27FC236}">
                <a16:creationId xmlns:a16="http://schemas.microsoft.com/office/drawing/2014/main" id="{0C8FDD98-034D-CA6D-6359-59CCDE710A8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Découvrez des informations sur le client à l'aide de Bing Chat Enterprise et résumez son rapport annuel pour connaître les objectifs, les risques et les informations financières liés à ce client.</a:t>
            </a:r>
          </a:p>
        </p:txBody>
      </p:sp>
      <p:grpSp>
        <p:nvGrpSpPr>
          <p:cNvPr id="52" name="Group 51">
            <a:extLst>
              <a:ext uri="{FF2B5EF4-FFF2-40B4-BE49-F238E27FC236}">
                <a16:creationId xmlns:a16="http://schemas.microsoft.com/office/drawing/2014/main" id="{82D86922-17D7-5B4A-E856-776F1F729810}"/>
              </a:ext>
              <a:ext uri="{C183D7F6-B498-43B3-948B-1728B52AA6E4}">
                <adec:decorative xmlns:adec="http://schemas.microsoft.com/office/drawing/2017/decorative" val="1"/>
              </a:ext>
            </a:extLst>
          </p:cNvPr>
          <p:cNvGrpSpPr>
            <a:grpSpLocks/>
          </p:cNvGrpSpPr>
          <p:nvPr/>
        </p:nvGrpSpPr>
        <p:grpSpPr>
          <a:xfrm>
            <a:off x="4173992" y="2855630"/>
            <a:ext cx="534543" cy="534543"/>
            <a:chOff x="10616632" y="8381781"/>
            <a:chExt cx="534543" cy="534543"/>
          </a:xfrm>
        </p:grpSpPr>
        <p:sp>
          <p:nvSpPr>
            <p:cNvPr id="68" name="Rounded Rectangle 46">
              <a:extLst>
                <a:ext uri="{FF2B5EF4-FFF2-40B4-BE49-F238E27FC236}">
                  <a16:creationId xmlns:a16="http://schemas.microsoft.com/office/drawing/2014/main" id="{F0CF12FD-89A9-7743-7C2D-184E287CD893}"/>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2" descr="Zip Co logo SVG free download, id: 101874 - Brandlogos.net">
              <a:hlinkClick r:id="rId14"/>
              <a:extLst>
                <a:ext uri="{FF2B5EF4-FFF2-40B4-BE49-F238E27FC236}">
                  <a16:creationId xmlns:a16="http://schemas.microsoft.com/office/drawing/2014/main" id="{EACC0D6B-B9D6-E2FD-945E-ADF0E358513B}"/>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B95EFE9E-3928-5485-3E74-548597084243}"/>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104" name="TextBox 103">
            <a:extLst>
              <a:ext uri="{FF2B5EF4-FFF2-40B4-BE49-F238E27FC236}">
                <a16:creationId xmlns:a16="http://schemas.microsoft.com/office/drawing/2014/main" id="{315F734E-2C78-031C-B9D9-81AC99CAD551}"/>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Avant une réunion avec le client, créez une liste à puces de notes à partir des derniers échanges d'e-mails pour comprendre les demandes à traiter.</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6"/>
              <a:extLst>
                <a:ext uri="{FF2B5EF4-FFF2-40B4-BE49-F238E27FC236}">
                  <a16:creationId xmlns:a16="http://schemas.microsoft.com/office/drawing/2014/main" id="{DF04E3E2-E395-834D-4E81-1742E65DA13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EBA32BEB-DA1D-E9C5-7C70-3BB9DFC326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109" name="TextBox 108">
            <a:extLst>
              <a:ext uri="{FF2B5EF4-FFF2-40B4-BE49-F238E27FC236}">
                <a16:creationId xmlns:a16="http://schemas.microsoft.com/office/drawing/2014/main" id="{8D5615CC-1A6E-DD7D-CB09-8A314B458795}"/>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Affinez une présentation commerciale en ajoutant une nouvelle diapositive avec les informations client tirées du résumé des e-mails et des visuels correspondant à son secteur d'activité.</a:t>
            </a:r>
          </a:p>
        </p:txBody>
      </p:sp>
      <p:grpSp>
        <p:nvGrpSpPr>
          <p:cNvPr id="21" name="Group 20">
            <a:extLst>
              <a:ext uri="{FF2B5EF4-FFF2-40B4-BE49-F238E27FC236}">
                <a16:creationId xmlns:a16="http://schemas.microsoft.com/office/drawing/2014/main" id="{1EEB2E5F-DF6B-402B-22A7-6FD6D46A5481}"/>
              </a:ext>
              <a:ext uri="{C183D7F6-B498-43B3-948B-1728B52AA6E4}">
                <adec:decorative xmlns:adec="http://schemas.microsoft.com/office/drawing/2017/decorative" val="1"/>
              </a:ext>
            </a:extLst>
          </p:cNvPr>
          <p:cNvGrpSpPr>
            <a:grpSpLocks/>
          </p:cNvGrpSpPr>
          <p:nvPr/>
        </p:nvGrpSpPr>
        <p:grpSpPr>
          <a:xfrm>
            <a:off x="4173992" y="4397940"/>
            <a:ext cx="534543" cy="534543"/>
            <a:chOff x="4236994" y="8381781"/>
            <a:chExt cx="534543" cy="534543"/>
          </a:xfrm>
        </p:grpSpPr>
        <p:sp>
          <p:nvSpPr>
            <p:cNvPr id="22" name="Rounded Rectangle 46">
              <a:extLst>
                <a:ext uri="{FF2B5EF4-FFF2-40B4-BE49-F238E27FC236}">
                  <a16:creationId xmlns:a16="http://schemas.microsoft.com/office/drawing/2014/main" id="{DC4B29A0-34B8-4F37-C233-80DBC780EC4D}"/>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6" descr="Microsoft Teams Logo, symbol, meaning, history, PNG">
              <a:hlinkClick r:id="rId18"/>
              <a:extLst>
                <a:ext uri="{FF2B5EF4-FFF2-40B4-BE49-F238E27FC236}">
                  <a16:creationId xmlns:a16="http://schemas.microsoft.com/office/drawing/2014/main" id="{ABF473A1-D6FD-9D78-84C3-191702809D2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5" name="TextBox 114">
            <a:extLst>
              <a:ext uri="{FF2B5EF4-FFF2-40B4-BE49-F238E27FC236}">
                <a16:creationId xmlns:a16="http://schemas.microsoft.com/office/drawing/2014/main" id="{52B88AFD-DB5A-27EA-E882-0DCA3D8DD70F}"/>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16" name="TextBox 115">
            <a:extLst>
              <a:ext uri="{FF2B5EF4-FFF2-40B4-BE49-F238E27FC236}">
                <a16:creationId xmlns:a16="http://schemas.microsoft.com/office/drawing/2014/main" id="{530BB891-74CC-0981-9EC6-E3810B817A11}"/>
              </a:ext>
              <a:ext uri="{C183D7F6-B498-43B3-948B-1728B52AA6E4}">
                <adec:decorative xmlns:adec="http://schemas.microsoft.com/office/drawing/2017/decorative" val="0"/>
              </a:ext>
            </a:extLst>
          </p:cNvPr>
          <p:cNvSpPr txBox="1"/>
          <p:nvPr/>
        </p:nvSpPr>
        <p:spPr>
          <a:xfrm>
            <a:off x="6756400" y="4411297"/>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Accordez toute votre attention au client lors de la réunion en chargeant Copilot de la prise de notes. Demandez à Copilot de résumer la réunion et de fournir des actions détaillées.</a:t>
            </a:r>
          </a:p>
        </p:txBody>
      </p:sp>
      <p:grpSp>
        <p:nvGrpSpPr>
          <p:cNvPr id="36" name="Group 35">
            <a:extLst>
              <a:ext uri="{FF2B5EF4-FFF2-40B4-BE49-F238E27FC236}">
                <a16:creationId xmlns:a16="http://schemas.microsoft.com/office/drawing/2014/main" id="{826386B5-8689-654E-4268-6EF782F55913}"/>
              </a:ext>
              <a:ext uri="{C183D7F6-B498-43B3-948B-1728B52AA6E4}">
                <adec:decorative xmlns:adec="http://schemas.microsoft.com/office/drawing/2017/decorative" val="1"/>
              </a:ext>
            </a:extLst>
          </p:cNvPr>
          <p:cNvGrpSpPr>
            <a:grpSpLocks/>
          </p:cNvGrpSpPr>
          <p:nvPr/>
        </p:nvGrpSpPr>
        <p:grpSpPr>
          <a:xfrm>
            <a:off x="4173992" y="5169093"/>
            <a:ext cx="534543" cy="534543"/>
            <a:chOff x="1047176" y="8381781"/>
            <a:chExt cx="534543" cy="534543"/>
          </a:xfrm>
        </p:grpSpPr>
        <p:sp>
          <p:nvSpPr>
            <p:cNvPr id="37" name="server_2" title="Icon of a server with a padlock in the lower right corner">
              <a:extLst>
                <a:ext uri="{FF2B5EF4-FFF2-40B4-BE49-F238E27FC236}">
                  <a16:creationId xmlns:a16="http://schemas.microsoft.com/office/drawing/2014/main" id="{4BA3F36A-DDD2-45C2-2817-6C6F0F9BED6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3" name="Rounded Rectangle 46">
              <a:extLst>
                <a:ext uri="{FF2B5EF4-FFF2-40B4-BE49-F238E27FC236}">
                  <a16:creationId xmlns:a16="http://schemas.microsoft.com/office/drawing/2014/main" id="{C302FED5-0ACD-EF67-FA47-FFFDD183897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Microsoft Word Logo - PNG and Vector - Logo Download">
              <a:hlinkClick r:id="rId20"/>
              <a:extLst>
                <a:ext uri="{FF2B5EF4-FFF2-40B4-BE49-F238E27FC236}">
                  <a16:creationId xmlns:a16="http://schemas.microsoft.com/office/drawing/2014/main" id="{39F3593C-C4B2-F5C7-E50B-115A255BA697}"/>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1E4178AD-8A5A-3506-BD75-D78BC2AE094F}"/>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121" name="TextBox 120">
            <a:extLst>
              <a:ext uri="{FF2B5EF4-FFF2-40B4-BE49-F238E27FC236}">
                <a16:creationId xmlns:a16="http://schemas.microsoft.com/office/drawing/2014/main" id="{CEC09FA9-F40A-83CD-C434-B0B61331B181}"/>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Rédigez la proposition finale en vous aidant de Copilot pour extraire du contenu de vos e-mails, des notes de la réunion et des présentations.</a:t>
            </a:r>
          </a:p>
        </p:txBody>
      </p:sp>
      <p:sp>
        <p:nvSpPr>
          <p:cNvPr id="122" name="TextBox 121">
            <a:extLst>
              <a:ext uri="{FF2B5EF4-FFF2-40B4-BE49-F238E27FC236}">
                <a16:creationId xmlns:a16="http://schemas.microsoft.com/office/drawing/2014/main" id="{1261F683-9333-4DDD-851F-08047FADF199}"/>
              </a:ext>
            </a:extLst>
          </p:cNvPr>
          <p:cNvSpPr txBox="1"/>
          <p:nvPr/>
        </p:nvSpPr>
        <p:spPr>
          <a:xfrm>
            <a:off x="4057374" y="6099761"/>
            <a:ext cx="2305752"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2">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light"/>
                <a:hlinkClick r:id="rId22">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22">
                <a:extLst>
                  <a:ext uri="{A12FA001-AC4F-418D-AE19-62706E023703}">
                    <ahyp:hlinkClr xmlns:ahyp="http://schemas.microsoft.com/office/drawing/2018/hyperlinkcolor" val="tx"/>
                  </a:ext>
                </a:extLst>
              </a:hlinkClick>
            </a:endParaRPr>
          </a:p>
        </p:txBody>
      </p:sp>
      <p:sp>
        <p:nvSpPr>
          <p:cNvPr id="123" name="TextBox 122">
            <a:extLst>
              <a:ext uri="{FF2B5EF4-FFF2-40B4-BE49-F238E27FC236}">
                <a16:creationId xmlns:a16="http://schemas.microsoft.com/office/drawing/2014/main" id="{A0B69C73-AC68-190F-3797-0F523351B290}"/>
              </a:ext>
            </a:extLst>
          </p:cNvPr>
          <p:cNvSpPr txBox="1"/>
          <p:nvPr/>
        </p:nvSpPr>
        <p:spPr>
          <a:xfrm>
            <a:off x="6647750" y="6099761"/>
            <a:ext cx="2305752"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23">
                  <a:extLst>
                    <a:ext uri="{A12FA001-AC4F-418D-AE19-62706E023703}">
                      <ahyp:hlinkClr xmlns:ahyp="http://schemas.microsoft.com/office/drawing/2018/hyperlinkcolor" val="tx"/>
                    </a:ext>
                  </a:extLst>
                </a:hlinkClick>
              </a:rPr>
              <a:t>Site d'adoption de </a:t>
            </a:r>
            <a:r>
              <a:rPr lang="fr-FR" sz="1100" dirty="0">
                <a:ln w="3175">
                  <a:noFill/>
                </a:ln>
                <a:solidFill>
                  <a:srgbClr val="8661C5"/>
                </a:solidFill>
                <a:latin typeface="Segoe UI Semibold"/>
                <a:cs typeface="Segoe UI"/>
                <a:hlinkClick r:id="rId23">
                  <a:extLst>
                    <a:ext uri="{A12FA001-AC4F-418D-AE19-62706E023703}">
                      <ahyp:hlinkClr xmlns:ahyp="http://schemas.microsoft.com/office/drawing/2018/hyperlinkcolor" val="tx"/>
                    </a:ext>
                  </a:extLst>
                </a:hlinkClick>
              </a:rPr>
              <a:t>Copilot pour </a:t>
            </a:r>
            <a:r>
              <a:rPr kumimoji="0" lang="fr-FR" sz="1100" b="0" i="0" u="none" strike="noStrike" cap="none" normalizeH="0" baseline="0" noProof="0" dirty="0">
                <a:ln w="3175">
                  <a:noFill/>
                </a:ln>
                <a:solidFill>
                  <a:srgbClr val="8661C5"/>
                </a:solidFill>
                <a:effectLst/>
                <a:uLnTx/>
                <a:uFillTx/>
                <a:latin typeface="Segoe UI Semibold"/>
                <a:cs typeface="Segoe UI"/>
                <a:hlinkClick r:id="rId23">
                  <a:extLst>
                    <a:ext uri="{A12FA001-AC4F-418D-AE19-62706E023703}">
                      <ahyp:hlinkClr xmlns:ahyp="http://schemas.microsoft.com/office/drawing/2018/hyperlinkcolor" val="tx"/>
                    </a:ext>
                  </a:extLst>
                </a:hlinkClick>
              </a:rPr>
              <a:t>Microsoft</a:t>
            </a:r>
            <a:r>
              <a:rPr lang="fr-FR" sz="1100" dirty="0">
                <a:ln w="3175">
                  <a:noFill/>
                </a:ln>
                <a:solidFill>
                  <a:srgbClr val="8661C5"/>
                </a:solidFill>
                <a:latin typeface="Segoe UI Semibold"/>
                <a:cs typeface="Segoe UI"/>
                <a:hlinkClick r:id="rId23">
                  <a:extLst>
                    <a:ext uri="{A12FA001-AC4F-418D-AE19-62706E023703}">
                      <ahyp:hlinkClr xmlns:ahyp="http://schemas.microsoft.com/office/drawing/2018/hyperlinkcolor" val="tx"/>
                    </a:ext>
                  </a:extLst>
                </a:hlinkClick>
              </a:rPr>
              <a:t> </a:t>
            </a:r>
            <a:r>
              <a:rPr kumimoji="0" lang="fr-FR" sz="1100" b="0" i="0" u="none" strike="noStrike" cap="none" normalizeH="0" baseline="0" noProof="0" dirty="0">
                <a:ln w="3175">
                  <a:noFill/>
                </a:ln>
                <a:solidFill>
                  <a:srgbClr val="8661C5"/>
                </a:solidFill>
                <a:effectLst/>
                <a:uLnTx/>
                <a:uFillTx/>
                <a:latin typeface="Segoe UI Semibold"/>
                <a:cs typeface="Segoe UI"/>
                <a:hlinkClick r:id="rId23">
                  <a:extLst>
                    <a:ext uri="{A12FA001-AC4F-418D-AE19-62706E023703}">
                      <ahyp:hlinkClr xmlns:ahyp="http://schemas.microsoft.com/office/drawing/2018/hyperlinkcolor" val="tx"/>
                    </a:ext>
                  </a:extLst>
                </a:hlinkClick>
              </a:rPr>
              <a:t>365</a:t>
            </a:r>
            <a:endParaRPr lang="fr-FR" sz="1100" b="0" i="0" u="none" strike="noStrike" cap="none" normalizeH="0" baseline="0" noProof="0" dirty="0">
              <a:ln w="3175">
                <a:noFill/>
              </a:ln>
              <a:solidFill>
                <a:srgbClr val="8661C5"/>
              </a:solidFill>
              <a:effectLst/>
              <a:uLnTx/>
              <a:uFillTx/>
              <a:latin typeface="Segoe UI Semibold"/>
              <a:cs typeface="Segoe UI"/>
            </a:endParaRPr>
          </a:p>
        </p:txBody>
      </p:sp>
      <p:sp>
        <p:nvSpPr>
          <p:cNvPr id="124" name="TextBox 123">
            <a:extLst>
              <a:ext uri="{FF2B5EF4-FFF2-40B4-BE49-F238E27FC236}">
                <a16:creationId xmlns:a16="http://schemas.microsoft.com/office/drawing/2014/main" id="{22693DB1-7662-AC35-A772-C02ED4913E40}"/>
              </a:ext>
            </a:extLst>
          </p:cNvPr>
          <p:cNvSpPr txBox="1"/>
          <p:nvPr/>
        </p:nvSpPr>
        <p:spPr>
          <a:xfrm>
            <a:off x="9238126" y="6099761"/>
            <a:ext cx="2305752"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4">
                  <a:extLst>
                    <a:ext uri="{A12FA001-AC4F-418D-AE19-62706E023703}">
                      <ahyp:hlinkClr xmlns:ahyp="http://schemas.microsoft.com/office/drawing/2018/hyperlinkcolor" val="tx"/>
                    </a:ext>
                  </a:extLst>
                </a:hlinkClick>
              </a:rPr>
              <a:t>Utilisation de Copilot</a:t>
            </a:r>
            <a:r>
              <a:rPr lang="fr-FR" sz="1100" dirty="0">
                <a:solidFill>
                  <a:srgbClr val="8661C5"/>
                </a:solidFill>
                <a:latin typeface="Segoe UI Semibold"/>
                <a:cs typeface="Segoe UI Semilight"/>
                <a:hlinkClick r:id="rId24">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24">
                <a:extLst>
                  <a:ext uri="{A12FA001-AC4F-418D-AE19-62706E023703}">
                    <ahyp:hlinkClr xmlns:ahyp="http://schemas.microsoft.com/office/drawing/2018/hyperlinkcolor" val="tx"/>
                  </a:ext>
                </a:extLst>
              </a:hlinkClick>
            </a:endParaRPr>
          </a:p>
        </p:txBody>
      </p:sp>
      <p:sp>
        <p:nvSpPr>
          <p:cNvPr id="127" name="TextBox 126">
            <a:extLst>
              <a:ext uri="{FF2B5EF4-FFF2-40B4-BE49-F238E27FC236}">
                <a16:creationId xmlns:a16="http://schemas.microsoft.com/office/drawing/2014/main" id="{A88E2E75-F3D9-B5A3-7468-EC3790305ED5}"/>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prstClr val="black"/>
                </a:solidFill>
                <a:effectLst/>
                <a:uLnTx/>
                <a:uFillTx/>
                <a:latin typeface="Segoe UI"/>
                <a:ea typeface="+mn-ea"/>
                <a:cs typeface="+mn-cs"/>
                <a:hlinkClick r:id="rId25">
                  <a:extLst>
                    <a:ext uri="{A12FA001-AC4F-418D-AE19-62706E023703}">
                      <ahyp:hlinkClr xmlns:ahyp="http://schemas.microsoft.com/office/drawing/2018/hyperlinkcolor" val="tx"/>
                    </a:ext>
                  </a:extLst>
                </a:hlinkClick>
              </a:rPr>
              <a:t>Microsoft WorkLab Work Trend Index, mai 2023</a:t>
            </a: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6"/>
              <a:extLst>
                <a:ext uri="{FF2B5EF4-FFF2-40B4-BE49-F238E27FC236}">
                  <a16:creationId xmlns:a16="http://schemas.microsoft.com/office/drawing/2014/main" id="{8F158F4A-0557-4EB3-75DA-835959493C89}"/>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21862" y="1838638"/>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20"/>
              <a:extLst>
                <a:ext uri="{FF2B5EF4-FFF2-40B4-BE49-F238E27FC236}">
                  <a16:creationId xmlns:a16="http://schemas.microsoft.com/office/drawing/2014/main" id="{DAD8B5CB-A2C5-5A1C-E8BB-28ECB76446C2}"/>
                </a:ext>
              </a:extLst>
            </p:cNvPr>
            <p:cNvPicPr>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6"/>
              <a:extLst>
                <a:ext uri="{FF2B5EF4-FFF2-40B4-BE49-F238E27FC236}">
                  <a16:creationId xmlns:a16="http://schemas.microsoft.com/office/drawing/2014/main" id="{5F19379A-147E-0335-8BD4-1F163318069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8"/>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4"/>
              <a:extLst>
                <a:ext uri="{FF2B5EF4-FFF2-40B4-BE49-F238E27FC236}">
                  <a16:creationId xmlns:a16="http://schemas.microsoft.com/office/drawing/2014/main" id="{7AFF613E-BE21-4995-D34C-15C1A4248D87}"/>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8"/>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8"/>
              <a:extLst>
                <a:ext uri="{FF2B5EF4-FFF2-40B4-BE49-F238E27FC236}">
                  <a16:creationId xmlns:a16="http://schemas.microsoft.com/office/drawing/2014/main" id="{DED28364-B60D-1697-AAE8-48872073519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12"/>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12"/>
              <a:extLst>
                <a:ext uri="{FF2B5EF4-FFF2-40B4-BE49-F238E27FC236}">
                  <a16:creationId xmlns:a16="http://schemas.microsoft.com/office/drawing/2014/main" id="{709545DF-9136-0108-A8F4-56F58FCE96A4}"/>
                </a:ext>
              </a:extLst>
            </p:cNvPr>
            <p:cNvPicPr>
              <a:picLocks noChangeAspect="1"/>
            </p:cNvPicPr>
            <p:nvPr/>
          </p:nvPicPr>
          <p:blipFill>
            <a:blip r:embed="rId13"/>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30"/>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30"/>
              <a:extLst>
                <a:ext uri="{FF2B5EF4-FFF2-40B4-BE49-F238E27FC236}">
                  <a16:creationId xmlns:a16="http://schemas.microsoft.com/office/drawing/2014/main" id="{69AB0380-4C15-A6BB-9634-4CC891FA94DD}"/>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073698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84885"/>
          </a:xfrm>
          <a:noFill/>
        </p:spPr>
        <p:txBody>
          <a:bodyPr wrap="square">
            <a:spAutoFit/>
          </a:bodyPr>
          <a:lstStyle/>
          <a:p>
            <a:pPr defTabSz="914400"/>
            <a:r>
              <a:rPr lang="fr-FR" sz="3100" spc="0">
                <a:gradFill flip="none" rotWithShape="1">
                  <a:gsLst>
                    <a:gs pos="50000">
                      <a:srgbClr val="8661C5"/>
                    </a:gs>
                    <a:gs pos="0">
                      <a:srgbClr val="3E76D4"/>
                    </a:gs>
                    <a:gs pos="100000">
                      <a:srgbClr val="C73ECC"/>
                    </a:gs>
                  </a:gsLst>
                  <a:lin ang="2700000" scaled="1"/>
                  <a:tileRect/>
                </a:gradFill>
                <a:cs typeface="+mn-cs"/>
              </a:rPr>
              <a:t>Proposer des présentations commerciales de meilleure qualité avec un assistant IA </a:t>
            </a:r>
          </a:p>
        </p:txBody>
      </p:sp>
      <p:pic>
        <p:nvPicPr>
          <p:cNvPr id="14" name="Picture 2" descr="Microsoft Copilot logo">
            <a:extLst>
              <a:ext uri="{FF2B5EF4-FFF2-40B4-BE49-F238E27FC236}">
                <a16:creationId xmlns:a16="http://schemas.microsoft.com/office/drawing/2014/main" id="{C384C9D7-80EF-8FE9-AC2D-8B6EDCC624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26B4D79D-4657-0D6B-CB57-3285B2289B04}"/>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9" name="Rectangle: Rounded Corners 6">
              <a:extLst>
                <a:ext uri="{FF2B5EF4-FFF2-40B4-BE49-F238E27FC236}">
                  <a16:creationId xmlns:a16="http://schemas.microsoft.com/office/drawing/2014/main" id="{2C52F2F9-FF92-008E-6F5B-BCE76EE48F73}"/>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13CD84D-2214-67E8-3AF2-A69047BDDB5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78DEDA43-A67A-B838-8F98-A278D78143A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3">
              <a:extLst>
                <a:ext uri="{FF2B5EF4-FFF2-40B4-BE49-F238E27FC236}">
                  <a16:creationId xmlns:a16="http://schemas.microsoft.com/office/drawing/2014/main" id="{DCBFF3F0-2652-B514-0CF1-4CC0C0E6F170}"/>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4" name="Rectangle: Rounded Corners 6">
              <a:extLst>
                <a:ext uri="{FF2B5EF4-FFF2-40B4-BE49-F238E27FC236}">
                  <a16:creationId xmlns:a16="http://schemas.microsoft.com/office/drawing/2014/main" id="{60D4D464-8DDF-1BBF-D97C-FDDDA06E3C69}"/>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586CF9-D850-F793-79C7-277CB438CB0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6">
              <a:extLst>
                <a:ext uri="{FF2B5EF4-FFF2-40B4-BE49-F238E27FC236}">
                  <a16:creationId xmlns:a16="http://schemas.microsoft.com/office/drawing/2014/main" id="{DD0947D8-8033-E103-8B18-1F30AF58CB2D}"/>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3">
              <a:extLst>
                <a:ext uri="{FF2B5EF4-FFF2-40B4-BE49-F238E27FC236}">
                  <a16:creationId xmlns:a16="http://schemas.microsoft.com/office/drawing/2014/main" id="{0E6CC2B9-8886-ECBD-88A2-D40A570C0AD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9" name="TextBox 28">
            <a:extLst>
              <a:ext uri="{FF2B5EF4-FFF2-40B4-BE49-F238E27FC236}">
                <a16:creationId xmlns:a16="http://schemas.microsoft.com/office/drawing/2014/main" id="{506C0D26-231A-9C7F-3382-D3453C874BFD}"/>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350" b="1" i="0" u="none" strike="noStrike" cap="none" normalizeH="0" noProof="0">
                <a:ln>
                  <a:noFill/>
                </a:ln>
                <a:solidFill>
                  <a:prstClr val="black"/>
                </a:solidFill>
                <a:effectLst/>
                <a:uLnTx/>
                <a:uFillTx/>
                <a:latin typeface="Segoe UI Semibold"/>
                <a:cs typeface="Segoe UI"/>
              </a:rPr>
              <a:t>Améliorer une session de découverte</a:t>
            </a:r>
          </a:p>
        </p:txBody>
      </p:sp>
      <p:sp>
        <p:nvSpPr>
          <p:cNvPr id="31" name="Text Placeholder 2">
            <a:extLst>
              <a:ext uri="{FF2B5EF4-FFF2-40B4-BE49-F238E27FC236}">
                <a16:creationId xmlns:a16="http://schemas.microsoft.com/office/drawing/2014/main" id="{754BB11F-CC53-BA75-B875-48959701B353}"/>
              </a:ext>
            </a:extLst>
          </p:cNvPr>
          <p:cNvSpPr txBox="1">
            <a:spLocks/>
          </p:cNvSpPr>
          <p:nvPr/>
        </p:nvSpPr>
        <p:spPr>
          <a:xfrm>
            <a:off x="754898"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fr-FR" sz="1050" dirty="0">
                <a:ln w="3175">
                  <a:noFill/>
                </a:ln>
                <a:solidFill>
                  <a:prstClr val="black"/>
                </a:solidFill>
                <a:latin typeface="Segoe UI"/>
                <a:cs typeface="Segoe UI"/>
              </a:rPr>
              <a:t>Aller sur </a:t>
            </a:r>
            <a:r>
              <a:rPr lang="fr-FR" sz="1050" dirty="0" err="1">
                <a:ln w="3175">
                  <a:noFill/>
                </a:ln>
                <a:solidFill>
                  <a:prstClr val="black"/>
                </a:solidFill>
                <a:latin typeface="Segoe UI"/>
                <a:cs typeface="Segoe UI"/>
              </a:rPr>
              <a:t>Copilot</a:t>
            </a:r>
            <a:r>
              <a:rPr kumimoji="0" lang="fr-FR" sz="1050" b="0" i="0" u="none" strike="noStrike" cap="none" normalizeH="0" noProof="0" dirty="0">
                <a:ln w="3175">
                  <a:noFill/>
                </a:ln>
                <a:solidFill>
                  <a:prstClr val="black"/>
                </a:solidFill>
                <a:effectLst/>
                <a:uLnTx/>
                <a:uFillTx/>
                <a:latin typeface="Segoe UI"/>
                <a:ea typeface="+mn-ea"/>
                <a:cs typeface="Segoe UI"/>
              </a:rPr>
              <a:t> dans Loop</a:t>
            </a:r>
          </a:p>
        </p:txBody>
      </p:sp>
      <p:grpSp>
        <p:nvGrpSpPr>
          <p:cNvPr id="3" name="Group 2" descr="Logo of Microsoft loop">
            <a:extLst>
              <a:ext uri="{FF2B5EF4-FFF2-40B4-BE49-F238E27FC236}">
                <a16:creationId xmlns:a16="http://schemas.microsoft.com/office/drawing/2014/main" id="{AD917FF0-CBD0-C449-84A4-432C725DC588}"/>
              </a:ext>
              <a:ext uri="{C183D7F6-B498-43B3-948B-1728B52AA6E4}">
                <adec:decorative xmlns:adec="http://schemas.microsoft.com/office/drawing/2017/decorative" val="0"/>
              </a:ext>
            </a:extLst>
          </p:cNvPr>
          <p:cNvGrpSpPr>
            <a:grpSpLocks/>
          </p:cNvGrpSpPr>
          <p:nvPr/>
        </p:nvGrpSpPr>
        <p:grpSpPr>
          <a:xfrm>
            <a:off x="3654857" y="1434677"/>
            <a:ext cx="534543" cy="534543"/>
            <a:chOff x="12648363" y="6739401"/>
            <a:chExt cx="534543" cy="534543"/>
          </a:xfrm>
        </p:grpSpPr>
        <p:sp>
          <p:nvSpPr>
            <p:cNvPr id="4" name="Rounded Rectangle 46">
              <a:hlinkClick r:id="rId4"/>
              <a:extLst>
                <a:ext uri="{FF2B5EF4-FFF2-40B4-BE49-F238E27FC236}">
                  <a16:creationId xmlns:a16="http://schemas.microsoft.com/office/drawing/2014/main" id="{E3DAB78F-F145-A10B-A0CE-C6EFA9A57876}"/>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 name="Graphic 4">
              <a:hlinkClick r:id="rId4"/>
              <a:extLst>
                <a:ext uri="{FF2B5EF4-FFF2-40B4-BE49-F238E27FC236}">
                  <a16:creationId xmlns:a16="http://schemas.microsoft.com/office/drawing/2014/main" id="{2D821C02-DA21-DAFA-99A2-884F53F161B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24341" y="6815380"/>
              <a:ext cx="382586" cy="382585"/>
            </a:xfrm>
            <a:prstGeom prst="rect">
              <a:avLst/>
            </a:prstGeom>
          </p:spPr>
        </p:pic>
      </p:grpSp>
      <p:sp>
        <p:nvSpPr>
          <p:cNvPr id="35" name="Rectangle: Rounded Corners 6">
            <a:extLst>
              <a:ext uri="{FF2B5EF4-FFF2-40B4-BE49-F238E27FC236}">
                <a16:creationId xmlns:a16="http://schemas.microsoft.com/office/drawing/2014/main" id="{29F098DC-0C7E-D11F-D531-3DDB75DEB50A}"/>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6" name="Title 1">
            <a:extLst>
              <a:ext uri="{FF2B5EF4-FFF2-40B4-BE49-F238E27FC236}">
                <a16:creationId xmlns:a16="http://schemas.microsoft.com/office/drawing/2014/main" id="{7B733D0E-D189-A28D-1A55-C7006BA4D8E8}"/>
              </a:ext>
            </a:extLst>
          </p:cNvPr>
          <p:cNvSpPr txBox="1">
            <a:spLocks/>
          </p:cNvSpPr>
          <p:nvPr/>
        </p:nvSpPr>
        <p:spPr>
          <a:xfrm>
            <a:off x="878319"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série de questions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pour une session de découverte du client axée sur les principaux cas d'utilisation du produit.</a:t>
            </a:r>
          </a:p>
        </p:txBody>
      </p:sp>
      <p:sp>
        <p:nvSpPr>
          <p:cNvPr id="37" name="TextBox 36">
            <a:extLst>
              <a:ext uri="{FF2B5EF4-FFF2-40B4-BE49-F238E27FC236}">
                <a16:creationId xmlns:a16="http://schemas.microsoft.com/office/drawing/2014/main" id="{9A848992-C607-CA4D-7EFE-021614937BF8}"/>
              </a:ext>
            </a:extLst>
          </p:cNvPr>
          <p:cNvSpPr txBox="1"/>
          <p:nvPr/>
        </p:nvSpPr>
        <p:spPr>
          <a:xfrm>
            <a:off x="4490013" y="1838368"/>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Découvrir les informations de l'entreprise</a:t>
            </a:r>
          </a:p>
        </p:txBody>
      </p:sp>
      <p:sp>
        <p:nvSpPr>
          <p:cNvPr id="38" name="Text Placeholder 2">
            <a:extLst>
              <a:ext uri="{FF2B5EF4-FFF2-40B4-BE49-F238E27FC236}">
                <a16:creationId xmlns:a16="http://schemas.microsoft.com/office/drawing/2014/main" id="{C5C4DF18-AFF0-DF5B-1B3A-B6AF3C38344E}"/>
              </a:ext>
            </a:extLst>
          </p:cNvPr>
          <p:cNvSpPr txBox="1">
            <a:spLocks/>
          </p:cNvSpPr>
          <p:nvPr/>
        </p:nvSpPr>
        <p:spPr>
          <a:xfrm>
            <a:off x="4490013" y="2279064"/>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lang="fr-FR" sz="1050" dirty="0">
                <a:ln w="3175">
                  <a:noFill/>
                </a:ln>
                <a:solidFill>
                  <a:prstClr val="black"/>
                </a:solidFill>
                <a:latin typeface="Segoe UI"/>
                <a:cs typeface="Segoe UI"/>
              </a:rPr>
              <a:t>Aller sur Bing</a:t>
            </a:r>
            <a:r>
              <a:rPr kumimoji="0" lang="fr-FR" sz="1050" b="0" i="0" u="none" strike="noStrike" cap="none" normalizeH="0" noProof="0" dirty="0">
                <a:ln w="3175">
                  <a:noFill/>
                </a:ln>
                <a:solidFill>
                  <a:prstClr val="black"/>
                </a:solidFill>
                <a:effectLst/>
                <a:uLnTx/>
                <a:uFillTx/>
                <a:latin typeface="Segoe UI"/>
                <a:ea typeface="+mn-ea"/>
                <a:cs typeface="Segoe UI"/>
              </a:rPr>
              <a:t> Chat Enterprise dans la barre latérale du navigateur Edge</a:t>
            </a:r>
          </a:p>
        </p:txBody>
      </p:sp>
      <p:grpSp>
        <p:nvGrpSpPr>
          <p:cNvPr id="7" name="Group 6" descr="Logo of Microsoft bing">
            <a:extLst>
              <a:ext uri="{FF2B5EF4-FFF2-40B4-BE49-F238E27FC236}">
                <a16:creationId xmlns:a16="http://schemas.microsoft.com/office/drawing/2014/main" id="{873EBBF2-4AE7-4DF5-C5B7-CEF1BEC3CB84}"/>
              </a:ext>
              <a:ext uri="{C183D7F6-B498-43B3-948B-1728B52AA6E4}">
                <adec:decorative xmlns:adec="http://schemas.microsoft.com/office/drawing/2017/decorative" val="0"/>
              </a:ext>
            </a:extLst>
          </p:cNvPr>
          <p:cNvGrpSpPr>
            <a:grpSpLocks/>
          </p:cNvGrpSpPr>
          <p:nvPr/>
        </p:nvGrpSpPr>
        <p:grpSpPr>
          <a:xfrm>
            <a:off x="7372687" y="1430406"/>
            <a:ext cx="534544" cy="534544"/>
            <a:chOff x="12778532" y="5665565"/>
            <a:chExt cx="534543" cy="534543"/>
          </a:xfrm>
        </p:grpSpPr>
        <p:sp>
          <p:nvSpPr>
            <p:cNvPr id="8" name="Rounded Rectangle 46">
              <a:hlinkClick r:id="rId7"/>
              <a:extLst>
                <a:ext uri="{FF2B5EF4-FFF2-40B4-BE49-F238E27FC236}">
                  <a16:creationId xmlns:a16="http://schemas.microsoft.com/office/drawing/2014/main" id="{0EFAABC5-23EA-002B-DE68-9B852E30353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0" name="Picture 9" descr="A picture containing graphics, logo, symbol, electric blue&#10;&#10;Description automatically generated">
              <a:hlinkClick r:id="rId7"/>
              <a:extLst>
                <a:ext uri="{FF2B5EF4-FFF2-40B4-BE49-F238E27FC236}">
                  <a16:creationId xmlns:a16="http://schemas.microsoft.com/office/drawing/2014/main" id="{9E413210-D2D1-EE24-73B1-D884417C43D7}"/>
                </a:ext>
              </a:extLst>
            </p:cNvPr>
            <p:cNvPicPr>
              <a:picLocks noChangeAspect="1"/>
            </p:cNvPicPr>
            <p:nvPr/>
          </p:nvPicPr>
          <p:blipFill>
            <a:blip r:embed="rId8"/>
            <a:stretch>
              <a:fillRect/>
            </a:stretch>
          </p:blipFill>
          <p:spPr>
            <a:xfrm>
              <a:off x="12870088" y="5761541"/>
              <a:ext cx="382583" cy="378191"/>
            </a:xfrm>
            <a:prstGeom prst="rect">
              <a:avLst/>
            </a:prstGeom>
          </p:spPr>
        </p:pic>
      </p:grpSp>
      <p:sp>
        <p:nvSpPr>
          <p:cNvPr id="45" name="Rectangle: Rounded Corners 6">
            <a:extLst>
              <a:ext uri="{FF2B5EF4-FFF2-40B4-BE49-F238E27FC236}">
                <a16:creationId xmlns:a16="http://schemas.microsoft.com/office/drawing/2014/main" id="{55A1A51C-C5B5-5338-71C6-3CAA71047AD3}"/>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Title 1">
            <a:extLst>
              <a:ext uri="{FF2B5EF4-FFF2-40B4-BE49-F238E27FC236}">
                <a16:creationId xmlns:a16="http://schemas.microsoft.com/office/drawing/2014/main" id="{95D065E1-D5CD-ABB9-AC49-D033D61932FD}"/>
              </a:ext>
            </a:extLst>
          </p:cNvPr>
          <p:cNvSpPr txBox="1">
            <a:spLocks/>
          </p:cNvSpPr>
          <p:nvPr/>
        </p:nvSpPr>
        <p:spPr>
          <a:xfrm>
            <a:off x="4613434"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le rapport annuel de Contoso, y compris les objectifs, les risques et les indicateurs financiers.</a:t>
            </a:r>
          </a:p>
        </p:txBody>
      </p:sp>
      <p:sp>
        <p:nvSpPr>
          <p:cNvPr id="47" name="TextBox 46">
            <a:extLst>
              <a:ext uri="{FF2B5EF4-FFF2-40B4-BE49-F238E27FC236}">
                <a16:creationId xmlns:a16="http://schemas.microsoft.com/office/drawing/2014/main" id="{B7B15BC3-6C08-3245-700A-79A8F7408F70}"/>
              </a:ext>
            </a:extLst>
          </p:cNvPr>
          <p:cNvSpPr txBox="1"/>
          <p:nvPr/>
        </p:nvSpPr>
        <p:spPr>
          <a:xfrm>
            <a:off x="8229191" y="1838368"/>
            <a:ext cx="2668654"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Trouver les demandes dans vos e-mails</a:t>
            </a:r>
          </a:p>
        </p:txBody>
      </p:sp>
      <p:sp>
        <p:nvSpPr>
          <p:cNvPr id="49" name="Text Placeholder 2">
            <a:extLst>
              <a:ext uri="{FF2B5EF4-FFF2-40B4-BE49-F238E27FC236}">
                <a16:creationId xmlns:a16="http://schemas.microsoft.com/office/drawing/2014/main" id="{ED4925DD-76F2-C751-2211-89ECC0A44847}"/>
              </a:ext>
            </a:extLst>
          </p:cNvPr>
          <p:cNvSpPr txBox="1">
            <a:spLocks/>
          </p:cNvSpPr>
          <p:nvPr/>
        </p:nvSpPr>
        <p:spPr>
          <a:xfrm>
            <a:off x="8229191" y="2279064"/>
            <a:ext cx="3148778"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de l'appli Microsoft 365 Chat dans Teams, demandez</a:t>
            </a:r>
          </a:p>
        </p:txBody>
      </p:sp>
      <p:grpSp>
        <p:nvGrpSpPr>
          <p:cNvPr id="40" name="Group 39" descr="Logo of Microsoft Copilot">
            <a:extLst>
              <a:ext uri="{FF2B5EF4-FFF2-40B4-BE49-F238E27FC236}">
                <a16:creationId xmlns:a16="http://schemas.microsoft.com/office/drawing/2014/main" id="{2F86FF01-4345-80A5-90A9-3D923B1B8116}"/>
              </a:ext>
            </a:extLst>
          </p:cNvPr>
          <p:cNvGrpSpPr>
            <a:grpSpLocks/>
          </p:cNvGrpSpPr>
          <p:nvPr/>
        </p:nvGrpSpPr>
        <p:grpSpPr>
          <a:xfrm>
            <a:off x="11118806" y="1412879"/>
            <a:ext cx="534543" cy="534543"/>
            <a:chOff x="3610465" y="1434675"/>
            <a:chExt cx="534543" cy="534543"/>
          </a:xfrm>
        </p:grpSpPr>
        <p:sp>
          <p:nvSpPr>
            <p:cNvPr id="42" name="Rounded Rectangle 46">
              <a:extLst>
                <a:ext uri="{FF2B5EF4-FFF2-40B4-BE49-F238E27FC236}">
                  <a16:creationId xmlns:a16="http://schemas.microsoft.com/office/drawing/2014/main" id="{9B7B5163-B3BF-51BC-5F20-01236A453CAF}"/>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9"/>
              <a:extLst>
                <a:ext uri="{FF2B5EF4-FFF2-40B4-BE49-F238E27FC236}">
                  <a16:creationId xmlns:a16="http://schemas.microsoft.com/office/drawing/2014/main" id="{48D1A364-A89E-A6BC-50CF-C2EC569BE45D}"/>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Rounded Corners 6">
            <a:extLst>
              <a:ext uri="{FF2B5EF4-FFF2-40B4-BE49-F238E27FC236}">
                <a16:creationId xmlns:a16="http://schemas.microsoft.com/office/drawing/2014/main" id="{1906065F-13B3-5931-1B95-E7358C8C382B}"/>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Title 1">
            <a:extLst>
              <a:ext uri="{FF2B5EF4-FFF2-40B4-BE49-F238E27FC236}">
                <a16:creationId xmlns:a16="http://schemas.microsoft.com/office/drawing/2014/main" id="{C9DB0AC6-2F7E-9AFF-0138-473832B77433}"/>
              </a:ext>
            </a:extLst>
          </p:cNvPr>
          <p:cNvSpPr txBox="1">
            <a:spLocks/>
          </p:cNvSpPr>
          <p:nvPr/>
        </p:nvSpPr>
        <p:spPr>
          <a:xfrm>
            <a:off x="8352613" y="2942199"/>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Fournir une liste à puces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de notes sur mes e-mails mentionnant Fabrikam au cours des deux dernières semaines.</a:t>
            </a:r>
          </a:p>
        </p:txBody>
      </p:sp>
      <p:sp>
        <p:nvSpPr>
          <p:cNvPr id="56" name="TextBox 55">
            <a:extLst>
              <a:ext uri="{FF2B5EF4-FFF2-40B4-BE49-F238E27FC236}">
                <a16:creationId xmlns:a16="http://schemas.microsoft.com/office/drawing/2014/main" id="{AE3EA9A2-FCD7-13F3-8A45-B4C7FAB8FD5E}"/>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Mettre à jour la présentation commerciale</a:t>
            </a:r>
          </a:p>
        </p:txBody>
      </p:sp>
      <p:sp>
        <p:nvSpPr>
          <p:cNvPr id="57" name="Text Placeholder 2">
            <a:extLst>
              <a:ext uri="{FF2B5EF4-FFF2-40B4-BE49-F238E27FC236}">
                <a16:creationId xmlns:a16="http://schemas.microsoft.com/office/drawing/2014/main" id="{97F3EB11-1066-41A2-E150-A756EFA0E72D}"/>
              </a:ext>
            </a:extLst>
          </p:cNvPr>
          <p:cNvSpPr txBox="1">
            <a:spLocks/>
          </p:cNvSpPr>
          <p:nvPr/>
        </p:nvSpPr>
        <p:spPr>
          <a:xfrm>
            <a:off x="754898" y="4871300"/>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dirty="0">
                <a:ln w="3175">
                  <a:noFill/>
                </a:ln>
                <a:solidFill>
                  <a:prstClr val="black"/>
                </a:solidFill>
                <a:effectLst/>
                <a:uLnTx/>
                <a:uFillTx/>
                <a:latin typeface="Segoe UI"/>
                <a:ea typeface="+mn-ea"/>
                <a:cs typeface="Segoe UI"/>
              </a:rPr>
              <a:t>Dans la présentation existante, </a:t>
            </a:r>
            <a:r>
              <a:rPr lang="fr-FR" sz="1050" dirty="0">
                <a:ln w="3175">
                  <a:noFill/>
                </a:ln>
                <a:solidFill>
                  <a:prstClr val="black"/>
                </a:solidFill>
                <a:latin typeface="Segoe UI"/>
                <a:cs typeface="Segoe UI"/>
              </a:rPr>
              <a:t>demandez</a:t>
            </a:r>
            <a:endParaRPr kumimoji="0" lang="fr-FR" sz="1050" b="0" i="0" u="none" strike="noStrike" cap="none" normalizeH="0" noProof="0" dirty="0">
              <a:ln w="3175">
                <a:noFill/>
              </a:ln>
              <a:solidFill>
                <a:prstClr val="black"/>
              </a:solidFill>
              <a:effectLst/>
              <a:uLnTx/>
              <a:uFillTx/>
              <a:latin typeface="Segoe UI"/>
              <a:ea typeface="+mn-ea"/>
              <a:cs typeface="Segoe UI" panose="020B0502040204020203" pitchFamily="34" charset="0"/>
            </a:endParaRPr>
          </a:p>
        </p:txBody>
      </p:sp>
      <p:grpSp>
        <p:nvGrpSpPr>
          <p:cNvPr id="72" name="Group 71" descr="Logo of Microsoft PowerPoint">
            <a:extLst>
              <a:ext uri="{FF2B5EF4-FFF2-40B4-BE49-F238E27FC236}">
                <a16:creationId xmlns:a16="http://schemas.microsoft.com/office/drawing/2014/main" id="{45A59C04-E1E6-4DD3-E259-9F0C75630E08}"/>
              </a:ext>
            </a:extLst>
          </p:cNvPr>
          <p:cNvGrpSpPr>
            <a:grpSpLocks/>
          </p:cNvGrpSpPr>
          <p:nvPr/>
        </p:nvGrpSpPr>
        <p:grpSpPr>
          <a:xfrm>
            <a:off x="3641326" y="4031175"/>
            <a:ext cx="534544" cy="534544"/>
            <a:chOff x="587375" y="1790700"/>
            <a:chExt cx="1371600" cy="1371600"/>
          </a:xfrm>
        </p:grpSpPr>
        <p:sp>
          <p:nvSpPr>
            <p:cNvPr id="76" name="Rounded Rectangle 46">
              <a:extLst>
                <a:ext uri="{FF2B5EF4-FFF2-40B4-BE49-F238E27FC236}">
                  <a16:creationId xmlns:a16="http://schemas.microsoft.com/office/drawing/2014/main" id="{23985D0A-4011-BB87-6F3C-66012610E546}"/>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7" name="Picture 2" descr="Microsoft PowerPoint Logo - PNG and Vector - Logo Download">
              <a:hlinkClick r:id="rId11"/>
              <a:extLst>
                <a:ext uri="{FF2B5EF4-FFF2-40B4-BE49-F238E27FC236}">
                  <a16:creationId xmlns:a16="http://schemas.microsoft.com/office/drawing/2014/main" id="{E38F82F9-6652-AF8C-964C-EDA135E319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1" name="Rectangle: Rounded Corners 6">
            <a:extLst>
              <a:ext uri="{FF2B5EF4-FFF2-40B4-BE49-F238E27FC236}">
                <a16:creationId xmlns:a16="http://schemas.microsoft.com/office/drawing/2014/main" id="{FD7B5BBE-B4B6-4520-CAD1-82022265D8B2}"/>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Title 1">
            <a:extLst>
              <a:ext uri="{FF2B5EF4-FFF2-40B4-BE49-F238E27FC236}">
                <a16:creationId xmlns:a16="http://schemas.microsoft.com/office/drawing/2014/main" id="{0427713B-B0B2-0F56-C717-C8451D4DA073}"/>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Ajouter une diapositive sur</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[copier le résumé des e-mails de Microsoft 365 Chat] et inclure une image adaptée au secteur médical.</a:t>
            </a:r>
          </a:p>
        </p:txBody>
      </p:sp>
      <p:sp>
        <p:nvSpPr>
          <p:cNvPr id="63" name="TextBox 62">
            <a:extLst>
              <a:ext uri="{FF2B5EF4-FFF2-40B4-BE49-F238E27FC236}">
                <a16:creationId xmlns:a16="http://schemas.microsoft.com/office/drawing/2014/main" id="{7E30452F-876F-3628-47F6-ADFA2963543C}"/>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Faire une synthèse de la réunion</a:t>
            </a:r>
          </a:p>
        </p:txBody>
      </p:sp>
      <p:sp>
        <p:nvSpPr>
          <p:cNvPr id="64" name="Text Placeholder 2">
            <a:extLst>
              <a:ext uri="{FF2B5EF4-FFF2-40B4-BE49-F238E27FC236}">
                <a16:creationId xmlns:a16="http://schemas.microsoft.com/office/drawing/2014/main" id="{8BCFE76E-C828-F500-6445-0B467488E2B3}"/>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de la synthèse de la réunion, demandez à Copilot dans Teams</a:t>
            </a:r>
          </a:p>
        </p:txBody>
      </p:sp>
      <p:grpSp>
        <p:nvGrpSpPr>
          <p:cNvPr id="58" name="Group 57" descr="Logo of Microsoft Teams">
            <a:extLst>
              <a:ext uri="{FF2B5EF4-FFF2-40B4-BE49-F238E27FC236}">
                <a16:creationId xmlns:a16="http://schemas.microsoft.com/office/drawing/2014/main" id="{BEBE0F6F-16E8-A978-86BD-0A29E28394A1}"/>
              </a:ext>
              <a:ext uri="{C183D7F6-B498-43B3-948B-1728B52AA6E4}">
                <adec:decorative xmlns:adec="http://schemas.microsoft.com/office/drawing/2017/decorative" val="0"/>
              </a:ext>
            </a:extLst>
          </p:cNvPr>
          <p:cNvGrpSpPr>
            <a:grpSpLocks/>
          </p:cNvGrpSpPr>
          <p:nvPr/>
        </p:nvGrpSpPr>
        <p:grpSpPr>
          <a:xfrm>
            <a:off x="7372337" y="4028484"/>
            <a:ext cx="534544" cy="534544"/>
            <a:chOff x="3125234" y="13590476"/>
            <a:chExt cx="659280" cy="659280"/>
          </a:xfrm>
        </p:grpSpPr>
        <p:sp>
          <p:nvSpPr>
            <p:cNvPr id="59" name="Rounded Rectangle 56">
              <a:extLst>
                <a:ext uri="{FF2B5EF4-FFF2-40B4-BE49-F238E27FC236}">
                  <a16:creationId xmlns:a16="http://schemas.microsoft.com/office/drawing/2014/main" id="{9966B966-54C0-6047-704C-1A8E13592E2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0" name="Graphic 59">
              <a:extLst>
                <a:ext uri="{FF2B5EF4-FFF2-40B4-BE49-F238E27FC236}">
                  <a16:creationId xmlns:a16="http://schemas.microsoft.com/office/drawing/2014/main" id="{E6C3AB40-9201-BC31-4253-D90E8B194BE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29606" y="13694555"/>
              <a:ext cx="451120" cy="451118"/>
            </a:xfrm>
            <a:prstGeom prst="rect">
              <a:avLst/>
            </a:prstGeom>
          </p:spPr>
        </p:pic>
      </p:grpSp>
      <p:sp>
        <p:nvSpPr>
          <p:cNvPr id="68" name="Rectangle: Rounded Corners 6">
            <a:extLst>
              <a:ext uri="{FF2B5EF4-FFF2-40B4-BE49-F238E27FC236}">
                <a16:creationId xmlns:a16="http://schemas.microsoft.com/office/drawing/2014/main" id="{D6F7FCEE-EB2B-3669-15DE-66F1C02836EA}"/>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Title 1">
            <a:extLst>
              <a:ext uri="{FF2B5EF4-FFF2-40B4-BE49-F238E27FC236}">
                <a16:creationId xmlns:a16="http://schemas.microsoft.com/office/drawing/2014/main" id="{02B7DB50-9D13-C875-21DF-DB097EAB8DB2}"/>
              </a:ext>
            </a:extLst>
          </p:cNvPr>
          <p:cNvSpPr txBox="1">
            <a:spLocks/>
          </p:cNvSpPr>
          <p:nvPr/>
        </p:nvSpPr>
        <p:spPr>
          <a:xfrm>
            <a:off x="4613434" y="5621319"/>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 la réunion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et lister les actions discutées ainsi que leur statut actuel.</a:t>
            </a:r>
          </a:p>
        </p:txBody>
      </p:sp>
      <p:sp>
        <p:nvSpPr>
          <p:cNvPr id="70" name="TextBox 69">
            <a:extLst>
              <a:ext uri="{FF2B5EF4-FFF2-40B4-BE49-F238E27FC236}">
                <a16:creationId xmlns:a16="http://schemas.microsoft.com/office/drawing/2014/main" id="{31A12B41-CFC3-3576-5B82-8C2E99382925}"/>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Créer la proposition</a:t>
            </a:r>
          </a:p>
        </p:txBody>
      </p:sp>
      <p:sp>
        <p:nvSpPr>
          <p:cNvPr id="71" name="Text Placeholder 2">
            <a:extLst>
              <a:ext uri="{FF2B5EF4-FFF2-40B4-BE49-F238E27FC236}">
                <a16:creationId xmlns:a16="http://schemas.microsoft.com/office/drawing/2014/main" id="{9071B72B-C8D0-0B00-CE6A-95F9493292C3}"/>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noProof="0" dirty="0">
                <a:ln w="3175">
                  <a:noFill/>
                </a:ln>
                <a:solidFill>
                  <a:prstClr val="black"/>
                </a:solidFill>
                <a:effectLst/>
                <a:uLnTx/>
                <a:uFillTx/>
                <a:latin typeface="Segoe UI"/>
                <a:ea typeface="+mn-ea"/>
                <a:cs typeface="Segoe UI"/>
              </a:rPr>
              <a:t>À partir d'un nouveau document,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endParaRPr lang="fr-FR" sz="1050" b="0" i="0" u="none" strike="noStrike" cap="none" normalizeH="0" noProof="0" dirty="0" err="1">
              <a:ln w="3175">
                <a:noFill/>
              </a:ln>
              <a:solidFill>
                <a:prstClr val="black"/>
              </a:solidFill>
              <a:effectLst/>
              <a:uLnTx/>
              <a:uFillTx/>
              <a:latin typeface="Segoe UI"/>
              <a:cs typeface="Segoe UI"/>
            </a:endParaRPr>
          </a:p>
        </p:txBody>
      </p:sp>
      <p:grpSp>
        <p:nvGrpSpPr>
          <p:cNvPr id="84" name="Group 83" descr="Logo of Microsoft Word">
            <a:extLst>
              <a:ext uri="{FF2B5EF4-FFF2-40B4-BE49-F238E27FC236}">
                <a16:creationId xmlns:a16="http://schemas.microsoft.com/office/drawing/2014/main" id="{DD8F540E-ADE9-702C-F2B1-CC1F5B9D2E38}"/>
              </a:ext>
              <a:ext uri="{C183D7F6-B498-43B3-948B-1728B52AA6E4}">
                <adec:decorative xmlns:adec="http://schemas.microsoft.com/office/drawing/2017/decorative" val="0"/>
              </a:ext>
            </a:extLst>
          </p:cNvPr>
          <p:cNvGrpSpPr>
            <a:grpSpLocks/>
          </p:cNvGrpSpPr>
          <p:nvPr/>
        </p:nvGrpSpPr>
        <p:grpSpPr>
          <a:xfrm>
            <a:off x="11118807" y="4026755"/>
            <a:ext cx="534543" cy="534543"/>
            <a:chOff x="5006422" y="10181153"/>
            <a:chExt cx="659280" cy="659280"/>
          </a:xfrm>
        </p:grpSpPr>
        <p:sp>
          <p:nvSpPr>
            <p:cNvPr id="88" name="Rounded Rectangle 46">
              <a:extLst>
                <a:ext uri="{FF2B5EF4-FFF2-40B4-BE49-F238E27FC236}">
                  <a16:creationId xmlns:a16="http://schemas.microsoft.com/office/drawing/2014/main" id="{7E26656D-975C-965E-4F52-CE943744183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45458FB4-B5D2-79D4-3CA2-2505862C5C9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6279" t="26853" r="22699" b="26853"/>
            <a:stretch/>
          </p:blipFill>
          <p:spPr>
            <a:xfrm>
              <a:off x="5112857" y="10308272"/>
              <a:ext cx="446412" cy="405040"/>
            </a:xfrm>
            <a:prstGeom prst="rect">
              <a:avLst/>
            </a:prstGeom>
          </p:spPr>
        </p:pic>
      </p:grpSp>
      <p:sp>
        <p:nvSpPr>
          <p:cNvPr id="78" name="Rectangle: Rounded Corners 6">
            <a:extLst>
              <a:ext uri="{FF2B5EF4-FFF2-40B4-BE49-F238E27FC236}">
                <a16:creationId xmlns:a16="http://schemas.microsoft.com/office/drawing/2014/main" id="{FE6D964C-7D63-A39A-0628-7C97AC2FE2CF}"/>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2" name="Title 1">
            <a:extLst>
              <a:ext uri="{FF2B5EF4-FFF2-40B4-BE49-F238E27FC236}">
                <a16:creationId xmlns:a16="http://schemas.microsoft.com/office/drawing/2014/main" id="{73EA53D6-2B78-E340-98FF-DE04EBC46241}"/>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proposition basée sur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Présentation commerciale de Contoso.pptx</a:t>
            </a:r>
            <a:r>
              <a:rPr kumimoji="0" lang="fr-FR" sz="1000" b="0" i="0" strike="noStrike" cap="none" spc="0" normalizeH="0" noProof="0">
                <a:ln w="3175">
                  <a:noFill/>
                </a:ln>
                <a:effectLst/>
                <a:uLnTx/>
                <a:uFillTx/>
                <a:latin typeface="Segoe UI"/>
                <a:ea typeface="+mn-ea"/>
                <a:cs typeface="Segoe UI" pitchFamily="34" charset="0"/>
              </a:rPr>
              <a:t>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et</a:t>
            </a:r>
            <a:r>
              <a:rPr kumimoji="0" lang="fr-FR" sz="1000" b="0" i="0" strike="noStrike" cap="none" spc="0" normalizeH="0" noProof="0">
                <a:ln w="3175">
                  <a:noFill/>
                </a:ln>
                <a:effectLst/>
                <a:uLnTx/>
                <a:uFillTx/>
                <a:latin typeface="Segoe UI"/>
                <a:ea typeface="+mn-ea"/>
                <a:cs typeface="Segoe UI" pitchFamily="34" charset="0"/>
              </a:rPr>
              <a:t>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Notes de réunion commerciale.docx.</a:t>
            </a:r>
          </a:p>
        </p:txBody>
      </p:sp>
    </p:spTree>
    <p:extLst>
      <p:ext uri="{BB962C8B-B14F-4D97-AF65-F5344CB8AC3E}">
        <p14:creationId xmlns:p14="http://schemas.microsoft.com/office/powerpoint/2010/main" val="250344320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202C65F-3341-DC8F-D825-3AC30F8A62D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51" name="Freeform: Shape 50">
              <a:extLst>
                <a:ext uri="{FF2B5EF4-FFF2-40B4-BE49-F238E27FC236}">
                  <a16:creationId xmlns:a16="http://schemas.microsoft.com/office/drawing/2014/main" id="{4186C0E1-14D3-06E1-03F3-8C39299F173D}"/>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nvGrpSpPr>
            <p:cNvPr id="37" name="Group 36">
              <a:extLst>
                <a:ext uri="{FF2B5EF4-FFF2-40B4-BE49-F238E27FC236}">
                  <a16:creationId xmlns:a16="http://schemas.microsoft.com/office/drawing/2014/main" id="{741105D2-D59F-F964-6B77-61D5492A2D0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36" name="Oval 35">
                <a:extLst>
                  <a:ext uri="{FF2B5EF4-FFF2-40B4-BE49-F238E27FC236}">
                    <a16:creationId xmlns:a16="http://schemas.microsoft.com/office/drawing/2014/main" id="{72C67526-0EBB-63FD-1988-CF420480197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35" name="Graphic 68">
                <a:extLst>
                  <a:ext uri="{FF2B5EF4-FFF2-40B4-BE49-F238E27FC236}">
                    <a16:creationId xmlns:a16="http://schemas.microsoft.com/office/drawing/2014/main" id="{8255C674-0BD6-06B6-C738-C1E3401CDD9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38" name="Group 37">
              <a:extLst>
                <a:ext uri="{FF2B5EF4-FFF2-40B4-BE49-F238E27FC236}">
                  <a16:creationId xmlns:a16="http://schemas.microsoft.com/office/drawing/2014/main" id="{DBB556C5-7888-D8BC-0E57-F99F9DD01CA5}"/>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39" name="Oval 38">
                <a:extLst>
                  <a:ext uri="{FF2B5EF4-FFF2-40B4-BE49-F238E27FC236}">
                    <a16:creationId xmlns:a16="http://schemas.microsoft.com/office/drawing/2014/main" id="{5A3C61C9-9F1C-0BAD-545E-CAD83BAB6EF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40" name="Graphic 68">
                <a:extLst>
                  <a:ext uri="{FF2B5EF4-FFF2-40B4-BE49-F238E27FC236}">
                    <a16:creationId xmlns:a16="http://schemas.microsoft.com/office/drawing/2014/main" id="{CFA32647-9FCA-0FD7-D14E-1DC9523DF6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3D435934-74D8-51E2-C41B-7C93B3A0765E}"/>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45" name="Oval 44">
                <a:extLst>
                  <a:ext uri="{FF2B5EF4-FFF2-40B4-BE49-F238E27FC236}">
                    <a16:creationId xmlns:a16="http://schemas.microsoft.com/office/drawing/2014/main" id="{E942539E-2659-A0B2-9435-755FCED6ABC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46" name="Graphic 68">
                <a:extLst>
                  <a:ext uri="{FF2B5EF4-FFF2-40B4-BE49-F238E27FC236}">
                    <a16:creationId xmlns:a16="http://schemas.microsoft.com/office/drawing/2014/main" id="{BB98AAB3-A4A3-6C2B-E1C5-5B41287CB19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0CF65879-686E-C1A1-D11A-AC7AF83A740E}"/>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48" name="Oval 47">
                <a:extLst>
                  <a:ext uri="{FF2B5EF4-FFF2-40B4-BE49-F238E27FC236}">
                    <a16:creationId xmlns:a16="http://schemas.microsoft.com/office/drawing/2014/main" id="{D6F6D3A7-3F76-7093-BA08-9629C69005A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49" name="Graphic 68">
                <a:extLst>
                  <a:ext uri="{FF2B5EF4-FFF2-40B4-BE49-F238E27FC236}">
                    <a16:creationId xmlns:a16="http://schemas.microsoft.com/office/drawing/2014/main" id="{4197A06B-89D6-2309-0801-EB24684DA89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sp>
          <p:nvSpPr>
            <p:cNvPr id="9" name="Rectangle: Rounded Corners 6">
              <a:extLst>
                <a:ext uri="{FF2B5EF4-FFF2-40B4-BE49-F238E27FC236}">
                  <a16:creationId xmlns:a16="http://schemas.microsoft.com/office/drawing/2014/main" id="{8B0213A2-89F9-34EE-E7FA-838C0FC99EE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D086AD7E-F711-1A85-A986-0E0BAC60188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4846AAAF-D466-D27D-6982-37F38A8D2BB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Rectangle: Rounded Corners 6">
              <a:extLst>
                <a:ext uri="{FF2B5EF4-FFF2-40B4-BE49-F238E27FC236}">
                  <a16:creationId xmlns:a16="http://schemas.microsoft.com/office/drawing/2014/main" id="{80C91159-6AF8-DD8E-4AA6-570BE8F5D44F}"/>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9" name="Rectangle: Rounded Corners 6">
              <a:extLst>
                <a:ext uri="{FF2B5EF4-FFF2-40B4-BE49-F238E27FC236}">
                  <a16:creationId xmlns:a16="http://schemas.microsoft.com/office/drawing/2014/main" id="{AF2ADA8C-11F2-95FD-376D-A3EA567D4BF7}"/>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5" name="Rectangle: Rounded Corners 6">
              <a:extLst>
                <a:ext uri="{FF2B5EF4-FFF2-40B4-BE49-F238E27FC236}">
                  <a16:creationId xmlns:a16="http://schemas.microsoft.com/office/drawing/2014/main" id="{5BF4796B-8617-1F86-BB2B-B8483B1AD19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0" name="Group 79">
              <a:extLst>
                <a:ext uri="{FF2B5EF4-FFF2-40B4-BE49-F238E27FC236}">
                  <a16:creationId xmlns:a16="http://schemas.microsoft.com/office/drawing/2014/main" id="{45AFA8BC-FD80-22F4-BF1E-5C0394FED32B}"/>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1" name="Oval 80">
                <a:extLst>
                  <a:ext uri="{FF2B5EF4-FFF2-40B4-BE49-F238E27FC236}">
                    <a16:creationId xmlns:a16="http://schemas.microsoft.com/office/drawing/2014/main" id="{B1313ABD-D7C6-6E19-976E-407B5DEF7C4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82" name="Graphic 68">
                <a:extLst>
                  <a:ext uri="{FF2B5EF4-FFF2-40B4-BE49-F238E27FC236}">
                    <a16:creationId xmlns:a16="http://schemas.microsoft.com/office/drawing/2014/main" id="{309BB0A3-FBAC-1D73-332B-E2457C9831DC}"/>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fr-FR" sz="3200" spc="0">
                <a:gradFill flip="none" rotWithShape="1">
                  <a:gsLst>
                    <a:gs pos="50000">
                      <a:srgbClr val="8661C5"/>
                    </a:gs>
                    <a:gs pos="0">
                      <a:srgbClr val="3E76D4"/>
                    </a:gs>
                    <a:gs pos="100000">
                      <a:srgbClr val="C73ECC"/>
                    </a:gs>
                  </a:gsLst>
                  <a:lin ang="2700000" scaled="1"/>
                  <a:tileRect/>
                </a:gradFill>
                <a:cs typeface="+mn-cs"/>
              </a:rPr>
              <a:t>Un jour dans le quotidien d'une chef de vente</a:t>
            </a:r>
          </a:p>
        </p:txBody>
      </p:sp>
      <p:pic>
        <p:nvPicPr>
          <p:cNvPr id="2" name="Picture 2" descr="Microsoft Copilot logo">
            <a:extLst>
              <a:ext uri="{FF2B5EF4-FFF2-40B4-BE49-F238E27FC236}">
                <a16:creationId xmlns:a16="http://schemas.microsoft.com/office/drawing/2014/main" id="{A525943C-DECB-B724-85C9-1E3825D47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34F62D5-AC0E-610B-ABD3-BD0CF16B9D9F}"/>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Segoe UI" pitchFamily="34" charset="0"/>
                <a:cs typeface="Segoe UI"/>
              </a:rPr>
              <a:t>08h00</a:t>
            </a:r>
          </a:p>
        </p:txBody>
      </p:sp>
      <p:sp>
        <p:nvSpPr>
          <p:cNvPr id="26" name="TextBox 25">
            <a:extLst>
              <a:ext uri="{FF2B5EF4-FFF2-40B4-BE49-F238E27FC236}">
                <a16:creationId xmlns:a16="http://schemas.microsoft.com/office/drawing/2014/main" id="{36C40E22-9029-8988-F017-9E661E26992C}"/>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Cassandra doit préparer son argumentaire à présenter à Contoso et elle résume les e-mails et les conversations de son client principal. </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TextBox 75">
            <a:extLst>
              <a:ext uri="{FF2B5EF4-FFF2-40B4-BE49-F238E27FC236}">
                <a16:creationId xmlns:a16="http://schemas.microsoft.com/office/drawing/2014/main" id="{13F562BD-53B6-676A-48BB-5D47812E7109}"/>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Microsoft 365 Chat</a:t>
            </a:r>
          </a:p>
        </p:txBody>
      </p:sp>
      <p:sp>
        <p:nvSpPr>
          <p:cNvPr id="7" name="Title 1">
            <a:extLst>
              <a:ext uri="{FF2B5EF4-FFF2-40B4-BE49-F238E27FC236}">
                <a16:creationId xmlns:a16="http://schemas.microsoft.com/office/drawing/2014/main" id="{B10C3D25-BA39-7911-272D-DDE65E23C640}"/>
              </a:ext>
            </a:extLst>
          </p:cNvPr>
          <p:cNvSpPr txBox="1">
            <a:spLocks/>
          </p:cNvSpPr>
          <p:nvPr/>
        </p:nvSpPr>
        <p:spPr>
          <a:xfrm>
            <a:off x="646864" y="3126504"/>
            <a:ext cx="2443118" cy="492443"/>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 l'ensemble des e-mails et des conversations Teams reçus de </a:t>
            </a:r>
            <a:r>
              <a:rPr kumimoji="0" lang="fr-FR" sz="800" b="0" i="0" u="none" strike="noStrike" cap="none" spc="0" normalizeH="0" noProof="0" err="1">
                <a:ln w="3175">
                  <a:noFill/>
                </a:ln>
                <a:solidFill>
                  <a:prstClr val="black"/>
                </a:solidFill>
                <a:effectLst/>
                <a:uLnTx/>
                <a:uFillTx/>
                <a:latin typeface="Segoe UI"/>
                <a:ea typeface="+mn-ea"/>
                <a:cs typeface="Segoe UI" pitchFamily="34" charset="0"/>
              </a:rPr>
              <a:t>Contoso</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 le mois dernier en mettant en évidence les principales demandes et les éléments en suspens.</a:t>
            </a:r>
          </a:p>
        </p:txBody>
      </p:sp>
      <p:sp>
        <p:nvSpPr>
          <p:cNvPr id="11" name="Rectangle: Rounded Corners 10">
            <a:extLst>
              <a:ext uri="{FF2B5EF4-FFF2-40B4-BE49-F238E27FC236}">
                <a16:creationId xmlns:a16="http://schemas.microsoft.com/office/drawing/2014/main" id="{CD42D79E-CB43-74B5-AAA4-D23437E365F4}"/>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08h15</a:t>
            </a:r>
          </a:p>
        </p:txBody>
      </p:sp>
      <p:sp>
        <p:nvSpPr>
          <p:cNvPr id="27" name="TextBox 26">
            <a:extLst>
              <a:ext uri="{FF2B5EF4-FFF2-40B4-BE49-F238E27FC236}">
                <a16:creationId xmlns:a16="http://schemas.microsoft.com/office/drawing/2014/main" id="{DB0F44FC-E2F4-64DB-336B-871FE2672E8F}"/>
              </a:ext>
            </a:extLst>
          </p:cNvPr>
          <p:cNvSpPr txBox="1"/>
          <p:nvPr/>
        </p:nvSpPr>
        <p:spPr>
          <a:xfrm>
            <a:off x="3417469" y="1587288"/>
            <a:ext cx="2598477"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Cassandra commande à Copilot de créer un message pour confirmer la réunion. </a:t>
            </a:r>
          </a:p>
        </p:txBody>
      </p:sp>
      <p:grpSp>
        <p:nvGrpSpPr>
          <p:cNvPr id="97" name="Group 96">
            <a:extLst>
              <a:ext uri="{FF2B5EF4-FFF2-40B4-BE49-F238E27FC236}">
                <a16:creationId xmlns:a16="http://schemas.microsoft.com/office/drawing/2014/main" id="{70FBE80E-AF26-9601-55E5-9A751EAA5C52}"/>
              </a:ext>
              <a:ext uri="{C183D7F6-B498-43B3-948B-1728B52AA6E4}">
                <adec:decorative xmlns:adec="http://schemas.microsoft.com/office/drawing/2017/decorative" val="1"/>
              </a:ext>
            </a:extLst>
          </p:cNvPr>
          <p:cNvGrpSpPr/>
          <p:nvPr/>
        </p:nvGrpSpPr>
        <p:grpSpPr>
          <a:xfrm>
            <a:off x="3417469" y="2375244"/>
            <a:ext cx="534543" cy="534543"/>
            <a:chOff x="12716387" y="5818028"/>
            <a:chExt cx="534543" cy="534543"/>
          </a:xfrm>
        </p:grpSpPr>
        <p:sp>
          <p:nvSpPr>
            <p:cNvPr id="101" name="Rounded Rectangle 46">
              <a:hlinkClick r:id="rId6"/>
              <a:extLst>
                <a:ext uri="{FF2B5EF4-FFF2-40B4-BE49-F238E27FC236}">
                  <a16:creationId xmlns:a16="http://schemas.microsoft.com/office/drawing/2014/main" id="{7ABDDF93-274E-A921-076B-7205FC7F56CC}"/>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05" name="Graphic 104">
              <a:extLst>
                <a:ext uri="{FF2B5EF4-FFF2-40B4-BE49-F238E27FC236}">
                  <a16:creationId xmlns:a16="http://schemas.microsoft.com/office/drawing/2014/main" id="{778511BB-BE70-132B-EF11-C053F25DD9A1}"/>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0075" t="20075" r="20075" b="20075"/>
            <a:stretch/>
          </p:blipFill>
          <p:spPr>
            <a:xfrm>
              <a:off x="12734356" y="5882542"/>
              <a:ext cx="415190" cy="415188"/>
            </a:xfrm>
            <a:prstGeom prst="rect">
              <a:avLst/>
            </a:prstGeom>
          </p:spPr>
        </p:pic>
      </p:grpSp>
      <p:sp>
        <p:nvSpPr>
          <p:cNvPr id="112" name="TextBox 111">
            <a:extLst>
              <a:ext uri="{FF2B5EF4-FFF2-40B4-BE49-F238E27FC236}">
                <a16:creationId xmlns:a16="http://schemas.microsoft.com/office/drawing/2014/main" id="{6B944B8F-3643-99FC-5CFA-8396101C83D7}"/>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Outlook</a:t>
            </a:r>
          </a:p>
        </p:txBody>
      </p:sp>
      <p:sp>
        <p:nvSpPr>
          <p:cNvPr id="20" name="Title 1">
            <a:extLst>
              <a:ext uri="{FF2B5EF4-FFF2-40B4-BE49-F238E27FC236}">
                <a16:creationId xmlns:a16="http://schemas.microsoft.com/office/drawing/2014/main" id="{D8A72A5A-982D-850A-F05A-2E215CDFBF7C}"/>
              </a:ext>
            </a:extLst>
          </p:cNvPr>
          <p:cNvSpPr txBox="1">
            <a:spLocks/>
          </p:cNvSpPr>
          <p:nvPr/>
        </p:nvSpPr>
        <p:spPr>
          <a:xfrm>
            <a:off x="3476070" y="3060182"/>
            <a:ext cx="2443118" cy="57708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ts val="9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Rédiger un e-mail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pour confirmer la réunion de cet après-midi. Souligner à quel point nous sommes heureux de présenter les dernières mises à jour des produits et les nouveaux tarifs. Utiliser un ton formel et écrire un e-mail concis.</a:t>
            </a:r>
          </a:p>
        </p:txBody>
      </p:sp>
      <p:sp>
        <p:nvSpPr>
          <p:cNvPr id="14" name="Rectangle: Rounded Corners 13">
            <a:extLst>
              <a:ext uri="{FF2B5EF4-FFF2-40B4-BE49-F238E27FC236}">
                <a16:creationId xmlns:a16="http://schemas.microsoft.com/office/drawing/2014/main" id="{44C43A32-A271-70F6-4D06-120B3D7609A8}"/>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09h00</a:t>
            </a:r>
          </a:p>
        </p:txBody>
      </p:sp>
      <p:sp>
        <p:nvSpPr>
          <p:cNvPr id="28" name="TextBox 27">
            <a:extLst>
              <a:ext uri="{FF2B5EF4-FFF2-40B4-BE49-F238E27FC236}">
                <a16:creationId xmlns:a16="http://schemas.microsoft.com/office/drawing/2014/main" id="{C4806922-3203-D2DD-A733-F3D52AC71E6D}"/>
              </a:ext>
            </a:extLst>
          </p:cNvPr>
          <p:cNvSpPr txBox="1"/>
          <p:nvPr/>
        </p:nvSpPr>
        <p:spPr>
          <a:xfrm>
            <a:off x="6246676"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Cassandra a reçu les dernières données financières envoyées par sa responsable de la planification des affaires. Elle utilise Copilot pour créer des graphiques époustouflants qui illustrent la valeur de l'offre.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p:nvPr/>
        </p:nvGrpSpPr>
        <p:grpSpPr>
          <a:xfrm>
            <a:off x="6246676"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9"/>
              <a:extLst>
                <a:ext uri="{FF2B5EF4-FFF2-40B4-BE49-F238E27FC236}">
                  <a16:creationId xmlns:a16="http://schemas.microsoft.com/office/drawing/2014/main" id="{FA3CCB9F-DBFB-B66B-66B4-2F230BD5320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8" name="TextBox 107">
            <a:extLst>
              <a:ext uri="{FF2B5EF4-FFF2-40B4-BE49-F238E27FC236}">
                <a16:creationId xmlns:a16="http://schemas.microsoft.com/office/drawing/2014/main" id="{9081899C-7579-8BBC-C9AC-749C198BF8F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Excel</a:t>
            </a:r>
          </a:p>
        </p:txBody>
      </p:sp>
      <p:sp>
        <p:nvSpPr>
          <p:cNvPr id="58" name="Title 1">
            <a:extLst>
              <a:ext uri="{FF2B5EF4-FFF2-40B4-BE49-F238E27FC236}">
                <a16:creationId xmlns:a16="http://schemas.microsoft.com/office/drawing/2014/main" id="{8FC99839-84B9-6734-1824-CF0D85D7F054}"/>
              </a:ext>
            </a:extLst>
          </p:cNvPr>
          <p:cNvSpPr txBox="1">
            <a:spLocks/>
          </p:cNvSpPr>
          <p:nvPr/>
        </p:nvSpPr>
        <p:spPr>
          <a:xfrm>
            <a:off x="6305277" y="3255444"/>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Afficher toutes les informations tirées des données.</a:t>
            </a:r>
          </a:p>
        </p:txBody>
      </p:sp>
      <p:sp>
        <p:nvSpPr>
          <p:cNvPr id="15" name="Rectangle: Rounded Corners 14">
            <a:extLst>
              <a:ext uri="{FF2B5EF4-FFF2-40B4-BE49-F238E27FC236}">
                <a16:creationId xmlns:a16="http://schemas.microsoft.com/office/drawing/2014/main" id="{275A0418-1B3C-C3EF-FA1E-C5E230B821B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11h00</a:t>
            </a:r>
          </a:p>
        </p:txBody>
      </p:sp>
      <p:sp>
        <p:nvSpPr>
          <p:cNvPr id="29" name="TextBox 28">
            <a:extLst>
              <a:ext uri="{FF2B5EF4-FFF2-40B4-BE49-F238E27FC236}">
                <a16:creationId xmlns:a16="http://schemas.microsoft.com/office/drawing/2014/main" id="{BAF3371D-CDE1-B128-85FD-FF5E858B5480}"/>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Cassandra met la touche finale à sa présentation en ajoutant une diapositive basée sur le résumé du rapport annuel qu'elle a fait rédiger par Copilot.</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11"/>
              <a:extLst>
                <a:ext uri="{FF2B5EF4-FFF2-40B4-BE49-F238E27FC236}">
                  <a16:creationId xmlns:a16="http://schemas.microsoft.com/office/drawing/2014/main" id="{6753667C-EA86-17A8-F20E-919F63EAEED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TextBox 73">
            <a:extLst>
              <a:ext uri="{FF2B5EF4-FFF2-40B4-BE49-F238E27FC236}">
                <a16:creationId xmlns:a16="http://schemas.microsoft.com/office/drawing/2014/main" id="{3760460A-47F0-E662-E87D-8D4529FB8386}"/>
              </a:ext>
              <a:ext uri="{C183D7F6-B498-43B3-948B-1728B52AA6E4}">
                <adec:decorative xmlns:adec="http://schemas.microsoft.com/office/drawing/2017/decorative" val="0"/>
              </a:ext>
            </a:extLst>
          </p:cNvPr>
          <p:cNvSpPr txBox="1"/>
          <p:nvPr/>
        </p:nvSpPr>
        <p:spPr>
          <a:xfrm>
            <a:off x="6897018" y="5178706"/>
            <a:ext cx="1726779"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PowerPoint</a:t>
            </a:r>
          </a:p>
        </p:txBody>
      </p:sp>
      <p:sp>
        <p:nvSpPr>
          <p:cNvPr id="79" name="Title 1">
            <a:extLst>
              <a:ext uri="{FF2B5EF4-FFF2-40B4-BE49-F238E27FC236}">
                <a16:creationId xmlns:a16="http://schemas.microsoft.com/office/drawing/2014/main" id="{1A9FE261-3D98-5DF4-DB71-815B3E4FC6FA}"/>
              </a:ext>
            </a:extLst>
          </p:cNvPr>
          <p:cNvSpPr txBox="1">
            <a:spLocks/>
          </p:cNvSpPr>
          <p:nvPr/>
        </p:nvSpPr>
        <p:spPr>
          <a:xfrm>
            <a:off x="6315091"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Ajouter une diapositive</a:t>
            </a:r>
            <a:r>
              <a:rPr kumimoji="0" lang="fr-FR" sz="800" b="1" i="0" u="none" strike="noStrike" cap="none" spc="0" normalizeH="0" noProof="0">
                <a:ln w="3175">
                  <a:noFill/>
                </a:ln>
                <a:solidFill>
                  <a:prstClr val="black"/>
                </a:solidFill>
                <a:effectLst/>
                <a:uLnTx/>
                <a:uFillTx/>
                <a:latin typeface="Segoe UI"/>
                <a:ea typeface="+mn-ea"/>
                <a:cs typeface="Segoe UI" pitchFamily="34" charset="0"/>
              </a:rPr>
              <a:t>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sur la base de [copier le résumé du rapport annuel]</a:t>
            </a:r>
          </a:p>
        </p:txBody>
      </p:sp>
      <p:sp>
        <p:nvSpPr>
          <p:cNvPr id="13" name="Rectangle: Rounded Corners 12">
            <a:extLst>
              <a:ext uri="{FF2B5EF4-FFF2-40B4-BE49-F238E27FC236}">
                <a16:creationId xmlns:a16="http://schemas.microsoft.com/office/drawing/2014/main" id="{7FACD4E1-5AB8-B5DB-3992-ED47CD027D49}"/>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14h00</a:t>
            </a:r>
          </a:p>
        </p:txBody>
      </p:sp>
      <p:sp>
        <p:nvSpPr>
          <p:cNvPr id="30" name="TextBox 29">
            <a:extLst>
              <a:ext uri="{FF2B5EF4-FFF2-40B4-BE49-F238E27FC236}">
                <a16:creationId xmlns:a16="http://schemas.microsoft.com/office/drawing/2014/main" id="{AF9B5CBD-0698-BF25-70CB-6A257556ECD2}"/>
              </a:ext>
            </a:extLst>
          </p:cNvPr>
          <p:cNvSpPr txBox="1"/>
          <p:nvPr/>
        </p:nvSpPr>
        <p:spPr>
          <a:xfrm>
            <a:off x="3417469"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C'est l'heure de l'argumentaire. Cassandra peut se concentrer sur sa présentation, sachant que Copilot prend des notes. Elle commande à Copilot de faire la liste des questions posées afin de s'assurer que tout est bien traité pendant l'appel.</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13"/>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AFEBBC28-F714-4CA2-76C1-AD92E676AD7B}"/>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73" name="Title 1">
            <a:extLst>
              <a:ext uri="{FF2B5EF4-FFF2-40B4-BE49-F238E27FC236}">
                <a16:creationId xmlns:a16="http://schemas.microsoft.com/office/drawing/2014/main" id="{9A3C749F-326A-BE50-0430-F2AA1BF82E38}"/>
              </a:ext>
            </a:extLst>
          </p:cNvPr>
          <p:cNvSpPr txBox="1">
            <a:spLocks/>
          </p:cNvSpPr>
          <p:nvPr/>
        </p:nvSpPr>
        <p:spPr>
          <a:xfrm>
            <a:off x="3480977" y="5823006"/>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Quelles questions posées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pendant la réunion sont restées sans réponse ?</a:t>
            </a:r>
          </a:p>
        </p:txBody>
      </p:sp>
      <p:sp>
        <p:nvSpPr>
          <p:cNvPr id="6" name="Rectangle: Rounded Corners 5">
            <a:extLst>
              <a:ext uri="{FF2B5EF4-FFF2-40B4-BE49-F238E27FC236}">
                <a16:creationId xmlns:a16="http://schemas.microsoft.com/office/drawing/2014/main" id="{B6C1D59C-6389-9BB3-B77C-1E90B7FA330D}"/>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16h00</a:t>
            </a:r>
          </a:p>
        </p:txBody>
      </p:sp>
      <p:sp>
        <p:nvSpPr>
          <p:cNvPr id="31" name="TextBox 30">
            <a:extLst>
              <a:ext uri="{FF2B5EF4-FFF2-40B4-BE49-F238E27FC236}">
                <a16:creationId xmlns:a16="http://schemas.microsoft.com/office/drawing/2014/main" id="{BC9BF66F-D48C-C152-205A-5518425D4833}"/>
              </a:ext>
            </a:extLst>
          </p:cNvPr>
          <p:cNvSpPr txBox="1"/>
          <p:nvPr/>
        </p:nvSpPr>
        <p:spPr>
          <a:xfrm>
            <a:off x="588263" y="4075061"/>
            <a:ext cx="259847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Cassandra a manqué quelques conversations pendant la journée. Elle constate que son équipe a discuté du lancement d'un nouveau produit et commande à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Copilot</a:t>
            </a:r>
            <a:r>
              <a:rPr kumimoji="0" lang="fr-FR" sz="1000" b="0" i="0" u="none" strike="noStrike" cap="none" normalizeH="0" noProof="0">
                <a:ln>
                  <a:noFill/>
                </a:ln>
                <a:solidFill>
                  <a:prstClr val="black"/>
                </a:solidFill>
                <a:effectLst/>
                <a:uLnTx/>
                <a:uFillTx/>
                <a:latin typeface="Segoe UI"/>
                <a:ea typeface="+mn-ea"/>
                <a:cs typeface="Segoe UI Semibold"/>
              </a:rPr>
              <a:t> de résumer la conversation afin de rattraper rapidement son retard. </a:t>
            </a:r>
          </a:p>
        </p:txBody>
      </p:sp>
      <p:grpSp>
        <p:nvGrpSpPr>
          <p:cNvPr id="113" name="Group 112">
            <a:extLst>
              <a:ext uri="{FF2B5EF4-FFF2-40B4-BE49-F238E27FC236}">
                <a16:creationId xmlns:a16="http://schemas.microsoft.com/office/drawing/2014/main" id="{9076A5B6-D034-44BD-EBFF-1CF9E30EF430}"/>
              </a:ext>
              <a:ext uri="{C183D7F6-B498-43B3-948B-1728B52AA6E4}">
                <adec:decorative xmlns:adec="http://schemas.microsoft.com/office/drawing/2017/decorative" val="1"/>
              </a:ext>
            </a:extLst>
          </p:cNvPr>
          <p:cNvGrpSpPr/>
          <p:nvPr/>
        </p:nvGrpSpPr>
        <p:grpSpPr>
          <a:xfrm>
            <a:off x="588263" y="5003768"/>
            <a:ext cx="534543" cy="534543"/>
            <a:chOff x="4236994" y="8381781"/>
            <a:chExt cx="534543" cy="534543"/>
          </a:xfrm>
        </p:grpSpPr>
        <p:sp>
          <p:nvSpPr>
            <p:cNvPr id="114" name="Rounded Rectangle 46">
              <a:extLst>
                <a:ext uri="{FF2B5EF4-FFF2-40B4-BE49-F238E27FC236}">
                  <a16:creationId xmlns:a16="http://schemas.microsoft.com/office/drawing/2014/main" id="{767722FB-7B2A-8D3A-6B1F-AB00ADC3E85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15" name="Picture 6" descr="Microsoft Teams Logo, symbol, meaning, history, PNG">
              <a:hlinkClick r:id="rId13"/>
              <a:extLst>
                <a:ext uri="{FF2B5EF4-FFF2-40B4-BE49-F238E27FC236}">
                  <a16:creationId xmlns:a16="http://schemas.microsoft.com/office/drawing/2014/main" id="{CC0B84BA-6869-4D70-8298-01FF6273373B}"/>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787FEB34-577C-DB46-D64B-6FE6127AAFBB}"/>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64" name="Title 1">
            <a:extLst>
              <a:ext uri="{FF2B5EF4-FFF2-40B4-BE49-F238E27FC236}">
                <a16:creationId xmlns:a16="http://schemas.microsoft.com/office/drawing/2014/main" id="{CF5464CF-1D69-E237-8826-958FF54ADC17}"/>
              </a:ext>
            </a:extLst>
          </p:cNvPr>
          <p:cNvSpPr txBox="1">
            <a:spLocks/>
          </p:cNvSpPr>
          <p:nvPr/>
        </p:nvSpPr>
        <p:spPr>
          <a:xfrm>
            <a:off x="646864" y="5825888"/>
            <a:ext cx="2443118" cy="246221"/>
          </a:xfrm>
          <a:prstGeom prst="rect">
            <a:avLst/>
          </a:prstGeom>
        </p:spPr>
        <p:txBody>
          <a:bodyPr vert="horz" wrap="square" lIns="0" tIns="0" rIns="0" bIns="0" rtlCol="0" anchor="t">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cette conversation</a:t>
            </a:r>
            <a:r>
              <a:rPr kumimoji="0" lang="fr-FR" sz="800" b="1" i="0" u="none" strike="noStrike" cap="none" spc="0" normalizeH="0" noProof="0">
                <a:ln w="3175">
                  <a:noFill/>
                </a:ln>
                <a:solidFill>
                  <a:prstClr val="black"/>
                </a:solidFill>
                <a:effectLst/>
                <a:uLnTx/>
                <a:uFillTx/>
                <a:latin typeface="Segoe UI"/>
                <a:ea typeface="+mn-ea"/>
                <a:cs typeface="Segoe UI" pitchFamily="34" charset="0"/>
              </a:rPr>
              <a:t>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en veillant à y inclure les points clés et les personnes qui les ont soulevés.</a:t>
            </a:r>
          </a:p>
        </p:txBody>
      </p:sp>
      <p:pic>
        <p:nvPicPr>
          <p:cNvPr id="83" name="Picture 82" descr="Portrait of Cassandra">
            <a:extLst>
              <a:ext uri="{FF2B5EF4-FFF2-40B4-BE49-F238E27FC236}">
                <a16:creationId xmlns:a16="http://schemas.microsoft.com/office/drawing/2014/main" id="{A015F063-0302-17AA-DFB8-C166368F183E}"/>
              </a:ext>
            </a:extLst>
          </p:cNvPr>
          <p:cNvPicPr>
            <a:picLocks noChangeAspect="1"/>
          </p:cNvPicPr>
          <p:nvPr/>
        </p:nvPicPr>
        <p:blipFill rotWithShape="1">
          <a:blip r:embed="rId15">
            <a:extLst>
              <a:ext uri="{28A0092B-C50C-407E-A947-70E740481C1C}">
                <a14:useLocalDpi xmlns:a14="http://schemas.microsoft.com/office/drawing/2010/main" val="0"/>
              </a:ext>
            </a:extLst>
          </a:blip>
          <a:srcRect l="50101" t="16196" r="29491"/>
          <a:stretch/>
        </p:blipFill>
        <p:spPr>
          <a:xfrm>
            <a:off x="9831217" y="1536529"/>
            <a:ext cx="1951142" cy="5321471"/>
          </a:xfrm>
          <a:prstGeom prst="rect">
            <a:avLst/>
          </a:prstGeom>
        </p:spPr>
      </p:pic>
      <p:sp>
        <p:nvSpPr>
          <p:cNvPr id="89" name="Freeform: Shape 88">
            <a:extLst>
              <a:ext uri="{FF2B5EF4-FFF2-40B4-BE49-F238E27FC236}">
                <a16:creationId xmlns:a16="http://schemas.microsoft.com/office/drawing/2014/main" id="{14FD2890-8F23-CFC2-EECD-C147D7AECAC3}"/>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sp>
        <p:nvSpPr>
          <p:cNvPr id="93" name="Rectangle 92">
            <a:extLst>
              <a:ext uri="{FF2B5EF4-FFF2-40B4-BE49-F238E27FC236}">
                <a16:creationId xmlns:a16="http://schemas.microsoft.com/office/drawing/2014/main" id="{44A4250A-4381-2EB4-0EDC-0D6A31493148}"/>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noProof="0">
                <a:ln>
                  <a:noFill/>
                </a:ln>
                <a:solidFill>
                  <a:prstClr val="white"/>
                </a:solidFill>
                <a:effectLst/>
                <a:uLnTx/>
                <a:uFillTx/>
                <a:latin typeface="Segoe UI Semibold"/>
                <a:ea typeface="+mn-ea"/>
                <a:cs typeface="+mn-cs"/>
              </a:rPr>
              <a:t>Cassandra est chef de vente chez Contoso</a:t>
            </a:r>
          </a:p>
        </p:txBody>
      </p:sp>
    </p:spTree>
    <p:extLst>
      <p:ext uri="{BB962C8B-B14F-4D97-AF65-F5344CB8AC3E}">
        <p14:creationId xmlns:p14="http://schemas.microsoft.com/office/powerpoint/2010/main" val="19581504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4" y="2459504"/>
            <a:ext cx="5420650" cy="1938992"/>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a:t>
            </a:r>
            <a:r>
              <a:rPr lang="fr-FR" sz="4200" dirty="0">
                <a:gradFill flip="none" rotWithShape="1">
                  <a:gsLst>
                    <a:gs pos="50000">
                      <a:srgbClr val="8661C5"/>
                    </a:gs>
                    <a:gs pos="0">
                      <a:srgbClr val="3E76D4"/>
                    </a:gs>
                    <a:gs pos="100000">
                      <a:srgbClr val="C73ECC"/>
                    </a:gs>
                  </a:gsLst>
                  <a:lin ang="2700000" scaled="1"/>
                  <a:tileRect/>
                </a:gradFill>
                <a:latin typeface="Segoe UI Semibold"/>
              </a:rPr>
              <a:t>Microsoft 365 </a:t>
            </a:r>
            <a:br>
              <a:rPr lang="fr-FR" sz="4200" dirty="0">
                <a:gradFill flip="none" rotWithShape="1">
                  <a:gsLst>
                    <a:gs pos="50000">
                      <a:srgbClr val="8661C5"/>
                    </a:gs>
                    <a:gs pos="0">
                      <a:srgbClr val="3E76D4"/>
                    </a:gs>
                    <a:gs pos="100000">
                      <a:srgbClr val="C73ECC"/>
                    </a:gs>
                  </a:gsLst>
                  <a:lin ang="2700000" scaled="1"/>
                  <a:tileRect/>
                </a:gradFill>
                <a:latin typeface="Segoe UI Semibold"/>
              </a:rPr>
            </a:br>
            <a:r>
              <a:rPr lang="fr-FR" sz="4200" dirty="0"/>
              <a:t>L'IA pour le marketing</a:t>
            </a:r>
          </a:p>
        </p:txBody>
      </p:sp>
      <p:pic>
        <p:nvPicPr>
          <p:cNvPr id="2" name="Picture 2" descr="Microsoft Copilot logo">
            <a:extLst>
              <a:ext uri="{FF2B5EF4-FFF2-40B4-BE49-F238E27FC236}">
                <a16:creationId xmlns:a16="http://schemas.microsoft.com/office/drawing/2014/main" id="{47DB4199-7EF2-1894-5387-B4BD7BDE2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659" t="22908" r="11867" b="19274"/>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03885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3E18-1DF5-1345-6FB1-A22E8CF3B374}"/>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CDFF2152-5DFB-EE9B-B6CD-B68AAABB6000}"/>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56BC5527-CD6C-E821-E9DE-F5A9322B3BC6}"/>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fr-FR" sz="2400">
                <a:ln>
                  <a:noFill/>
                </a:ln>
                <a:solidFill>
                  <a:schemeClr val="bg1"/>
                </a:solidFill>
                <a:latin typeface="+mj-lt"/>
                <a:cs typeface="Segoe UI"/>
              </a:rPr>
              <a:t>Personne n'a besoin de partir de zéro</a:t>
            </a:r>
          </a:p>
        </p:txBody>
      </p:sp>
      <p:sp>
        <p:nvSpPr>
          <p:cNvPr id="4" name="TextBox 3">
            <a:extLst>
              <a:ext uri="{FF2B5EF4-FFF2-40B4-BE49-F238E27FC236}">
                <a16:creationId xmlns:a16="http://schemas.microsoft.com/office/drawing/2014/main" id="{3E2F63C6-0A45-AC29-CF06-D228B0518C9F}"/>
              </a:ext>
            </a:extLst>
          </p:cNvPr>
          <p:cNvSpPr txBox="1"/>
          <p:nvPr/>
        </p:nvSpPr>
        <p:spPr>
          <a:xfrm>
            <a:off x="2112865" y="2931977"/>
            <a:ext cx="7966269" cy="1338828"/>
          </a:xfrm>
          <a:prstGeom prst="rect">
            <a:avLst/>
          </a:prstGeom>
        </p:spPr>
        <p:txBody>
          <a:bodyPr wrap="square" lIns="0" tIns="0" rIns="0" bIns="0" anchor="ctr">
            <a:spAutoFit/>
          </a:bodyPr>
          <a:lstStyle/>
          <a:p>
            <a:pPr algn="ctr">
              <a:spcBef>
                <a:spcPts val="3600"/>
              </a:spcBef>
              <a:defRPr/>
            </a:pPr>
            <a:r>
              <a:rPr lang="fr-FR" sz="6000">
                <a:ln w="3175">
                  <a:noFill/>
                </a:ln>
                <a:gradFill>
                  <a:gsLst>
                    <a:gs pos="33000">
                      <a:srgbClr val="1F78D4"/>
                    </a:gs>
                    <a:gs pos="81000">
                      <a:srgbClr val="8678D6"/>
                    </a:gs>
                  </a:gsLst>
                  <a:lin ang="2700000" scaled="1"/>
                </a:gradFill>
                <a:latin typeface="Segoe UI Semibold"/>
                <a:ea typeface="+mn-ea"/>
                <a:cs typeface="+mn-cs"/>
              </a:rPr>
              <a:t>73 </a:t>
            </a:r>
            <a:r>
              <a:rPr kumimoji="0" lang="fr-FR" sz="6000"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des </a:t>
            </a:r>
            <a:r>
              <a:rPr lang="fr-FR" sz="6000">
                <a:ln w="3175">
                  <a:noFill/>
                </a:ln>
                <a:gradFill>
                  <a:gsLst>
                    <a:gs pos="33000">
                      <a:srgbClr val="1F78D4"/>
                    </a:gs>
                    <a:gs pos="81000">
                      <a:srgbClr val="8678D6"/>
                    </a:gs>
                  </a:gsLst>
                  <a:lin ang="2700000" scaled="1"/>
                </a:gradFill>
                <a:latin typeface="Segoe UI Semibold"/>
              </a:rPr>
              <a:t>personnes</a:t>
            </a:r>
            <a:br>
              <a:rPr lang="fr-FR" dirty="0"/>
            </a:br>
            <a:r>
              <a:rPr kumimoji="0" lang="fr-FR" sz="2700" b="0" i="0" u="none" strike="noStrike" cap="none" normalizeH="0" baseline="0" noProof="0">
                <a:ln>
                  <a:noFill/>
                </a:ln>
                <a:solidFill>
                  <a:prstClr val="black"/>
                </a:solidFill>
                <a:effectLst/>
                <a:uLnTx/>
                <a:uFillTx/>
                <a:latin typeface="Segoe UI"/>
                <a:ea typeface="+mj-lt"/>
                <a:cs typeface="Segoe UI"/>
              </a:rPr>
              <a:t>se sentent </a:t>
            </a:r>
            <a:r>
              <a:rPr lang="fr-FR" sz="2700">
                <a:solidFill>
                  <a:prstClr val="black"/>
                </a:solidFill>
                <a:latin typeface="Segoe UI"/>
                <a:ea typeface="+mj-lt"/>
                <a:cs typeface="Segoe UI"/>
              </a:rPr>
              <a:t>à l'aise d'utiliser l'IA pour du travail créatif</a:t>
            </a:r>
          </a:p>
        </p:txBody>
      </p:sp>
      <p:sp>
        <p:nvSpPr>
          <p:cNvPr id="7" name="TextBox 6">
            <a:extLst>
              <a:ext uri="{FF2B5EF4-FFF2-40B4-BE49-F238E27FC236}">
                <a16:creationId xmlns:a16="http://schemas.microsoft.com/office/drawing/2014/main" id="{18E6A1D0-10B8-1C7A-C13F-6E969C009126}"/>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Tree>
    <p:extLst>
      <p:ext uri="{BB962C8B-B14F-4D97-AF65-F5344CB8AC3E}">
        <p14:creationId xmlns:p14="http://schemas.microsoft.com/office/powerpoint/2010/main" val="28405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5248A115-E826-5085-2A7F-90D76DAA34DC}"/>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124" name="Group 123">
              <a:extLst>
                <a:ext uri="{FF2B5EF4-FFF2-40B4-BE49-F238E27FC236}">
                  <a16:creationId xmlns:a16="http://schemas.microsoft.com/office/drawing/2014/main" id="{C3DA62A7-3730-AD04-3962-54FC036F240F}"/>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5" name="Rectangle: Single Corner Rounded 54">
                <a:extLst>
                  <a:ext uri="{FF2B5EF4-FFF2-40B4-BE49-F238E27FC236}">
                    <a16:creationId xmlns:a16="http://schemas.microsoft.com/office/drawing/2014/main" id="{5222704A-38E9-E1DC-EAD1-3AFFD86DE34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123" name="Group 122">
                <a:extLst>
                  <a:ext uri="{FF2B5EF4-FFF2-40B4-BE49-F238E27FC236}">
                    <a16:creationId xmlns:a16="http://schemas.microsoft.com/office/drawing/2014/main" id="{E154F2BD-D5BC-A00C-3E37-910331F3AA07}"/>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53" name="Picture 52">
                  <a:extLst>
                    <a:ext uri="{FF2B5EF4-FFF2-40B4-BE49-F238E27FC236}">
                      <a16:creationId xmlns:a16="http://schemas.microsoft.com/office/drawing/2014/main" id="{20EA3E61-4CC5-A5B8-04FA-EA5E4767CBC3}"/>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56" name="Rectangle: Top Corners Rounded 55">
                  <a:extLst>
                    <a:ext uri="{FF2B5EF4-FFF2-40B4-BE49-F238E27FC236}">
                      <a16:creationId xmlns:a16="http://schemas.microsoft.com/office/drawing/2014/main" id="{4FD35B47-94D2-4C32-2A14-368E35F43007}"/>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DED5E704-8A69-E536-7D01-4F6CB19FBDE8}"/>
                    </a:ext>
                  </a:extLst>
                </p:cNvPr>
                <p:cNvGrpSpPr/>
                <p:nvPr/>
              </p:nvGrpSpPr>
              <p:grpSpPr>
                <a:xfrm>
                  <a:off x="-2" y="1103972"/>
                  <a:ext cx="12205140" cy="4806944"/>
                  <a:chOff x="-2" y="1103972"/>
                  <a:chExt cx="12205140" cy="4806944"/>
                </a:xfrm>
              </p:grpSpPr>
              <p:sp>
                <p:nvSpPr>
                  <p:cNvPr id="77" name="Arrow: Bent 76">
                    <a:extLst>
                      <a:ext uri="{FF2B5EF4-FFF2-40B4-BE49-F238E27FC236}">
                        <a16:creationId xmlns:a16="http://schemas.microsoft.com/office/drawing/2014/main" id="{E33BF40B-95C5-868E-A856-FAB89049F167}"/>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Arrow: Bent 77">
                    <a:extLst>
                      <a:ext uri="{FF2B5EF4-FFF2-40B4-BE49-F238E27FC236}">
                        <a16:creationId xmlns:a16="http://schemas.microsoft.com/office/drawing/2014/main" id="{A86D2EE7-078B-4656-BEA3-59B68BAFC8E9}"/>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58" name="Rectangle: Rounded Corners 6">
                  <a:extLst>
                    <a:ext uri="{FF2B5EF4-FFF2-40B4-BE49-F238E27FC236}">
                      <a16:creationId xmlns:a16="http://schemas.microsoft.com/office/drawing/2014/main" id="{20E2639F-BEC2-B4DD-4451-92BB2BB12CF7}"/>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7" name="Straight Connector 66">
                  <a:extLst>
                    <a:ext uri="{FF2B5EF4-FFF2-40B4-BE49-F238E27FC236}">
                      <a16:creationId xmlns:a16="http://schemas.microsoft.com/office/drawing/2014/main" id="{31F453C0-C7A8-5B88-4200-015184D4C457}"/>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F2E38D-B911-9B59-BBBB-663B167236E1}"/>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EF1F735-4E9D-F5EB-B96B-07E73873226D}"/>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76A28BA-BBC1-D41C-5A10-14AD23AB0BEE}"/>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E3F0D55-1427-6A74-765F-306BA1D82965}"/>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6B29C2-1139-DF12-99CF-91CD4D81460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17090B-9ABC-922F-4D63-DE2BE57DD3A8}"/>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C702C7-3A37-00C4-B308-E46A7798F3D8}"/>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7852EBB-31A3-8FAE-1510-F6D7AB0795DC}"/>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529D0AB-91A5-F4DF-CD6F-286DD2D05362}"/>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121" name="Straight Connector 120">
              <a:extLst>
                <a:ext uri="{FF2B5EF4-FFF2-40B4-BE49-F238E27FC236}">
                  <a16:creationId xmlns:a16="http://schemas.microsoft.com/office/drawing/2014/main" id="{E5B77CAC-573C-FC69-D851-1AE9746CA640}"/>
                </a:ext>
                <a:ext uri="{C183D7F6-B498-43B3-948B-1728B52AA6E4}">
                  <adec:decorative xmlns:adec="http://schemas.microsoft.com/office/drawing/2017/decorative" val="1"/>
                </a:ext>
              </a:extLst>
            </p:cNvPr>
            <p:cNvCxnSpPr>
              <a:cxnSpLocks/>
            </p:cNvCxnSpPr>
            <p:nvPr/>
          </p:nvCxnSpPr>
          <p:spPr>
            <a:xfrm>
              <a:off x="763919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B97A8A9-BCA6-B0C5-3ED0-046E52E16B21}"/>
                </a:ext>
                <a:ext uri="{C183D7F6-B498-43B3-948B-1728B52AA6E4}">
                  <adec:decorative xmlns:adec="http://schemas.microsoft.com/office/drawing/2017/decorative" val="1"/>
                </a:ext>
              </a:extLst>
            </p:cNvPr>
            <p:cNvCxnSpPr>
              <a:cxnSpLocks/>
            </p:cNvCxnSpPr>
            <p:nvPr/>
          </p:nvCxnSpPr>
          <p:spPr>
            <a:xfrm>
              <a:off x="10172982"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fr-FR" sz="3200">
                <a:gradFill flip="none" rotWithShape="1">
                  <a:gsLst>
                    <a:gs pos="50000">
                      <a:srgbClr val="8661C5"/>
                    </a:gs>
                    <a:gs pos="0">
                      <a:srgbClr val="3E76D4"/>
                    </a:gs>
                    <a:gs pos="100000">
                      <a:srgbClr val="C73ECC"/>
                    </a:gs>
                  </a:gsLst>
                  <a:lin ang="2700000" scaled="1"/>
                  <a:tileRect/>
                </a:gradFill>
                <a:cs typeface="+mn-cs"/>
              </a:rPr>
              <a:t>Créer un argumentaire marketing en un temps record</a:t>
            </a:r>
          </a:p>
        </p:txBody>
      </p:sp>
      <p:pic>
        <p:nvPicPr>
          <p:cNvPr id="12" name="Picture 2" descr="Microsoft Copilot logo">
            <a:extLst>
              <a:ext uri="{FF2B5EF4-FFF2-40B4-BE49-F238E27FC236}">
                <a16:creationId xmlns:a16="http://schemas.microsoft.com/office/drawing/2014/main" id="{AFC6726F-8D8A-F5C0-DD85-721A1B7451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B457D16C-C53A-D400-CC26-60589A62F2E2}"/>
              </a:ext>
            </a:extLst>
          </p:cNvPr>
          <p:cNvSpPr txBox="1"/>
          <p:nvPr/>
        </p:nvSpPr>
        <p:spPr>
          <a:xfrm>
            <a:off x="588963" y="1524000"/>
            <a:ext cx="2814637" cy="2308324"/>
          </a:xfrm>
          <a:prstGeom prst="rect">
            <a:avLst/>
          </a:prstGeom>
          <a:noFill/>
        </p:spPr>
        <p:txBody>
          <a:bodyPr wrap="square" lIns="0" tIns="0" rIns="0" bIns="0" rtlCol="0" anchor="t">
            <a:spAutoFit/>
          </a:bodyPr>
          <a:lstStyle/>
          <a:p>
            <a:pPr marL="0" marR="0" lvl="0" indent="0" algn="l" defTabSz="914400" rtl="0" eaLnBrk="1" fontAlgn="base" latinLnBrk="0" hangingPunct="1">
              <a:lnSpc>
                <a:spcPts val="1800"/>
              </a:lnSpc>
              <a:spcBef>
                <a:spcPts val="600"/>
              </a:spcBef>
              <a:spcAft>
                <a:spcPts val="0"/>
              </a:spcAft>
              <a:buClrTx/>
              <a:buSzTx/>
              <a:buFontTx/>
              <a:buNone/>
              <a:tabLst/>
              <a:defRPr/>
            </a:pPr>
            <a:r>
              <a:rPr kumimoji="0" lang="fr-FR" sz="1600" b="0" i="0" u="none" strike="noStrike" cap="none" normalizeH="0" baseline="0" noProof="0">
                <a:ln>
                  <a:noFill/>
                </a:ln>
                <a:solidFill>
                  <a:prstClr val="white"/>
                </a:solidFill>
                <a:effectLst/>
                <a:uLnTx/>
                <a:uFillTx/>
                <a:latin typeface="Segoe UI"/>
                <a:ea typeface="+mn-ea"/>
                <a:cs typeface="+mn-cs"/>
              </a:rPr>
              <a:t>De l'élaboration de plans marketing stratégiques à la collaboration avec d'autres équipes en passant par la composition de copies, Copilot travaille aux côtés des équipes marketing pour leur permettre de se concentrer sur la transformation des idées en sources de revenus qualifiées. ​</a:t>
            </a:r>
          </a:p>
        </p:txBody>
      </p:sp>
      <p:grpSp>
        <p:nvGrpSpPr>
          <p:cNvPr id="18" name="Group 17">
            <a:extLst>
              <a:ext uri="{FF2B5EF4-FFF2-40B4-BE49-F238E27FC236}">
                <a16:creationId xmlns:a16="http://schemas.microsoft.com/office/drawing/2014/main" id="{EA75DD64-883C-8750-831F-3680D4A9A230}"/>
              </a:ext>
              <a:ext uri="{C183D7F6-B498-43B3-948B-1728B52AA6E4}">
                <adec:decorative xmlns:adec="http://schemas.microsoft.com/office/drawing/2017/decorative" val="1"/>
              </a:ext>
            </a:extLst>
          </p:cNvPr>
          <p:cNvGrpSpPr>
            <a:grpSpLocks/>
          </p:cNvGrpSpPr>
          <p:nvPr/>
        </p:nvGrpSpPr>
        <p:grpSpPr>
          <a:xfrm>
            <a:off x="4173992" y="1313320"/>
            <a:ext cx="534543" cy="534543"/>
            <a:chOff x="12778532" y="5665565"/>
            <a:chExt cx="534543" cy="534543"/>
          </a:xfrm>
        </p:grpSpPr>
        <p:sp>
          <p:nvSpPr>
            <p:cNvPr id="19" name="Rounded Rectangle 46">
              <a:hlinkClick r:id="rId6"/>
              <a:extLst>
                <a:ext uri="{FF2B5EF4-FFF2-40B4-BE49-F238E27FC236}">
                  <a16:creationId xmlns:a16="http://schemas.microsoft.com/office/drawing/2014/main" id="{0BC8EE56-6457-80EF-D354-54D2899EF9A4}"/>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2" descr="A picture containing graphics, logo, symbol, electric blue&#10;&#10;Description automatically generated">
              <a:hlinkClick r:id="rId6"/>
              <a:extLst>
                <a:ext uri="{FF2B5EF4-FFF2-40B4-BE49-F238E27FC236}">
                  <a16:creationId xmlns:a16="http://schemas.microsoft.com/office/drawing/2014/main" id="{85A06128-B1EA-BBB6-976C-30E2BBD40A27}"/>
                </a:ext>
              </a:extLst>
            </p:cNvPr>
            <p:cNvPicPr>
              <a:picLocks noChangeAspect="1"/>
            </p:cNvPicPr>
            <p:nvPr/>
          </p:nvPicPr>
          <p:blipFill>
            <a:blip r:embed="rId7"/>
            <a:stretch>
              <a:fillRect/>
            </a:stretch>
          </p:blipFill>
          <p:spPr>
            <a:xfrm>
              <a:off x="12870088" y="5768479"/>
              <a:ext cx="382583" cy="371252"/>
            </a:xfrm>
            <a:prstGeom prst="rect">
              <a:avLst/>
            </a:prstGeom>
          </p:spPr>
        </p:pic>
      </p:grpSp>
      <p:sp>
        <p:nvSpPr>
          <p:cNvPr id="85" name="TextBox 84">
            <a:extLst>
              <a:ext uri="{FF2B5EF4-FFF2-40B4-BE49-F238E27FC236}">
                <a16:creationId xmlns:a16="http://schemas.microsoft.com/office/drawing/2014/main" id="{099B3905-7EC1-AD19-BC29-83D17923BF1E}"/>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Bing Chat Enterprise</a:t>
            </a:r>
          </a:p>
        </p:txBody>
      </p:sp>
      <p:sp>
        <p:nvSpPr>
          <p:cNvPr id="86" name="TextBox 85">
            <a:extLst>
              <a:ext uri="{FF2B5EF4-FFF2-40B4-BE49-F238E27FC236}">
                <a16:creationId xmlns:a16="http://schemas.microsoft.com/office/drawing/2014/main" id="{7885ACFF-E554-4A07-2F72-FFB76D0BA631}"/>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Utilisez Bing Chat Enterprise pour découvrir des données issues d'études de marché et comprendre les principales offres de la concurrence sur chaque marché ciblé.</a:t>
            </a:r>
          </a:p>
        </p:txBody>
      </p:sp>
      <p:grpSp>
        <p:nvGrpSpPr>
          <p:cNvPr id="32" name="Group 31">
            <a:extLst>
              <a:ext uri="{FF2B5EF4-FFF2-40B4-BE49-F238E27FC236}">
                <a16:creationId xmlns:a16="http://schemas.microsoft.com/office/drawing/2014/main" id="{46567ABD-EE3E-F973-DC4F-A85704CF760B}"/>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35" name="Rounded Rectangle 46">
              <a:extLst>
                <a:ext uri="{FF2B5EF4-FFF2-40B4-BE49-F238E27FC236}">
                  <a16:creationId xmlns:a16="http://schemas.microsoft.com/office/drawing/2014/main" id="{92505A31-4336-0BAB-67B0-6848377AF63C}"/>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8" descr="Microsoft Excel Logo - PNG and Vector - Logo Download">
              <a:hlinkClick r:id="rId8"/>
              <a:extLst>
                <a:ext uri="{FF2B5EF4-FFF2-40B4-BE49-F238E27FC236}">
                  <a16:creationId xmlns:a16="http://schemas.microsoft.com/office/drawing/2014/main" id="{A9FF715B-CB8F-DA56-DCA1-43A53A6932DE}"/>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0" name="TextBox 89">
            <a:extLst>
              <a:ext uri="{FF2B5EF4-FFF2-40B4-BE49-F238E27FC236}">
                <a16:creationId xmlns:a16="http://schemas.microsoft.com/office/drawing/2014/main" id="{F62B9145-0DD5-F1A8-B54F-C904D98719DB}"/>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Excel</a:t>
            </a:r>
          </a:p>
        </p:txBody>
      </p:sp>
      <p:sp>
        <p:nvSpPr>
          <p:cNvPr id="91" name="TextBox 90">
            <a:extLst>
              <a:ext uri="{FF2B5EF4-FFF2-40B4-BE49-F238E27FC236}">
                <a16:creationId xmlns:a16="http://schemas.microsoft.com/office/drawing/2014/main" id="{00433390-517A-1182-BFE4-EC040548BEEC}"/>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Découvrez les tendances et les valeurs aberrantes dans la dernière étude de marché pour identifier les marchés à cibler pour des promotions. </a:t>
            </a:r>
          </a:p>
        </p:txBody>
      </p:sp>
      <p:grpSp>
        <p:nvGrpSpPr>
          <p:cNvPr id="47" name="Group 46">
            <a:extLst>
              <a:ext uri="{FF2B5EF4-FFF2-40B4-BE49-F238E27FC236}">
                <a16:creationId xmlns:a16="http://schemas.microsoft.com/office/drawing/2014/main" id="{EBD1ACF0-A3D7-CEEE-5793-E75679F1B514}"/>
              </a:ext>
              <a:ext uri="{C183D7F6-B498-43B3-948B-1728B52AA6E4}">
                <adec:decorative xmlns:adec="http://schemas.microsoft.com/office/drawing/2017/decorative" val="1"/>
              </a:ext>
            </a:extLst>
          </p:cNvPr>
          <p:cNvGrpSpPr>
            <a:grpSpLocks/>
          </p:cNvGrpSpPr>
          <p:nvPr/>
        </p:nvGrpSpPr>
        <p:grpSpPr>
          <a:xfrm>
            <a:off x="4173992" y="2855630"/>
            <a:ext cx="534543" cy="534543"/>
            <a:chOff x="1047176" y="8381781"/>
            <a:chExt cx="534543" cy="534543"/>
          </a:xfrm>
        </p:grpSpPr>
        <p:sp>
          <p:nvSpPr>
            <p:cNvPr id="49" name="server_2" title="Icon of a server with a padlock in the lower right corner">
              <a:extLst>
                <a:ext uri="{FF2B5EF4-FFF2-40B4-BE49-F238E27FC236}">
                  <a16:creationId xmlns:a16="http://schemas.microsoft.com/office/drawing/2014/main" id="{D8327EDC-073F-C508-1E3A-317C4DF18F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0" name="Rounded Rectangle 46">
              <a:extLst>
                <a:ext uri="{FF2B5EF4-FFF2-40B4-BE49-F238E27FC236}">
                  <a16:creationId xmlns:a16="http://schemas.microsoft.com/office/drawing/2014/main" id="{65180C12-70E9-6A2C-1470-5B66416D0B7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10" descr="Microsoft Word Logo - PNG and Vector - Logo Download">
              <a:hlinkClick r:id="rId10"/>
              <a:extLst>
                <a:ext uri="{FF2B5EF4-FFF2-40B4-BE49-F238E27FC236}">
                  <a16:creationId xmlns:a16="http://schemas.microsoft.com/office/drawing/2014/main" id="{9F56BE5A-CAA6-F7A5-54E3-19D50EADB52F}"/>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TextBox 94">
            <a:extLst>
              <a:ext uri="{FF2B5EF4-FFF2-40B4-BE49-F238E27FC236}">
                <a16:creationId xmlns:a16="http://schemas.microsoft.com/office/drawing/2014/main" id="{C9BC299E-8F69-D4B9-A367-C5FF7E343375}"/>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96" name="TextBox 95">
            <a:extLst>
              <a:ext uri="{FF2B5EF4-FFF2-40B4-BE49-F238E27FC236}">
                <a16:creationId xmlns:a16="http://schemas.microsoft.com/office/drawing/2014/main" id="{C166612E-190F-571F-4995-9CB610CB8B0B}"/>
              </a:ext>
              <a:ext uri="{C183D7F6-B498-43B3-948B-1728B52AA6E4}">
                <adec:decorative xmlns:adec="http://schemas.microsoft.com/office/drawing/2017/decorative" val="0"/>
              </a:ext>
            </a:extLst>
          </p:cNvPr>
          <p:cNvSpPr txBox="1"/>
          <p:nvPr/>
        </p:nvSpPr>
        <p:spPr>
          <a:xfrm>
            <a:off x="6756400" y="3038262"/>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Commandez à Copilot de rédiger un plan de promotion ciblé avec des suggestions de slogans.</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2"/>
              <a:extLst>
                <a:ext uri="{FF2B5EF4-FFF2-40B4-BE49-F238E27FC236}">
                  <a16:creationId xmlns:a16="http://schemas.microsoft.com/office/drawing/2014/main" id="{DF04E3E2-E395-834D-4E81-1742E65DA13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A62E2E83-7653-45CA-B4D3-02734C5141A8}"/>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101" name="TextBox 100">
            <a:extLst>
              <a:ext uri="{FF2B5EF4-FFF2-40B4-BE49-F238E27FC236}">
                <a16:creationId xmlns:a16="http://schemas.microsoft.com/office/drawing/2014/main" id="{893B49E0-36CD-CD50-8090-360D5D2132E2}"/>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 argumentaire pour le produit à l'aide de la documentation de conception de l'équipe d'ingénierie. </a:t>
            </a:r>
          </a:p>
        </p:txBody>
      </p:sp>
      <p:grpSp>
        <p:nvGrpSpPr>
          <p:cNvPr id="1024" name="Group 1023">
            <a:extLst>
              <a:ext uri="{FF2B5EF4-FFF2-40B4-BE49-F238E27FC236}">
                <a16:creationId xmlns:a16="http://schemas.microsoft.com/office/drawing/2014/main" id="{4F9D16AE-AFC3-A046-9A27-FFA44E0928C4}"/>
              </a:ext>
              <a:ext uri="{C183D7F6-B498-43B3-948B-1728B52AA6E4}">
                <adec:decorative xmlns:adec="http://schemas.microsoft.com/office/drawing/2017/decorative" val="1"/>
              </a:ext>
            </a:extLst>
          </p:cNvPr>
          <p:cNvGrpSpPr>
            <a:grpSpLocks/>
          </p:cNvGrpSpPr>
          <p:nvPr/>
        </p:nvGrpSpPr>
        <p:grpSpPr>
          <a:xfrm>
            <a:off x="4173992" y="4397940"/>
            <a:ext cx="534543" cy="534543"/>
            <a:chOff x="12716387" y="5818028"/>
            <a:chExt cx="534543" cy="534543"/>
          </a:xfrm>
        </p:grpSpPr>
        <p:sp>
          <p:nvSpPr>
            <p:cNvPr id="1025" name="Rounded Rectangle 46">
              <a:hlinkClick r:id="rId14"/>
              <a:extLst>
                <a:ext uri="{FF2B5EF4-FFF2-40B4-BE49-F238E27FC236}">
                  <a16:creationId xmlns:a16="http://schemas.microsoft.com/office/drawing/2014/main" id="{C13A6CC3-F990-16FA-2C24-F97E6596835F}"/>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Graphic 1025">
              <a:extLst>
                <a:ext uri="{FF2B5EF4-FFF2-40B4-BE49-F238E27FC236}">
                  <a16:creationId xmlns:a16="http://schemas.microsoft.com/office/drawing/2014/main" id="{57FF81C4-B505-EFFB-4EB8-0AAC76C90E96}"/>
                </a:ext>
                <a:ext uri="{C183D7F6-B498-43B3-948B-1728B52AA6E4}">
                  <adec:decorative xmlns:adec="http://schemas.microsoft.com/office/drawing/2017/decorative" val="1"/>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24743" t="23563" r="22168" b="22190"/>
            <a:stretch/>
          </p:blipFill>
          <p:spPr>
            <a:xfrm>
              <a:off x="12799509" y="5897137"/>
              <a:ext cx="368300" cy="376326"/>
            </a:xfrm>
            <a:prstGeom prst="rect">
              <a:avLst/>
            </a:prstGeom>
          </p:spPr>
        </p:pic>
      </p:grpSp>
      <p:sp>
        <p:nvSpPr>
          <p:cNvPr id="105" name="TextBox 104">
            <a:extLst>
              <a:ext uri="{FF2B5EF4-FFF2-40B4-BE49-F238E27FC236}">
                <a16:creationId xmlns:a16="http://schemas.microsoft.com/office/drawing/2014/main" id="{D519E61B-68E3-EB18-9E71-6C5FA7D9829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Outlook</a:t>
            </a:r>
          </a:p>
        </p:txBody>
      </p:sp>
      <p:sp>
        <p:nvSpPr>
          <p:cNvPr id="106" name="TextBox 105">
            <a:extLst>
              <a:ext uri="{FF2B5EF4-FFF2-40B4-BE49-F238E27FC236}">
                <a16:creationId xmlns:a16="http://schemas.microsoft.com/office/drawing/2014/main" id="{1DA1B568-3696-6911-3613-7FD310E7BE52}"/>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 e-mail promotionnel avec le slogan du produit et certains éléments du plan promotionnel.</a:t>
            </a:r>
          </a:p>
        </p:txBody>
      </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a:grpSpLocks/>
          </p:cNvGrpSpPr>
          <p:nvPr/>
        </p:nvGrpSpPr>
        <p:grpSpPr>
          <a:xfrm>
            <a:off x="4173992" y="5169093"/>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17"/>
              <a:extLst>
                <a:ext uri="{FF2B5EF4-FFF2-40B4-BE49-F238E27FC236}">
                  <a16:creationId xmlns:a16="http://schemas.microsoft.com/office/drawing/2014/main" id="{7AFF613E-BE21-4995-D34C-15C1A4248D87}"/>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396C4A0D-AC62-644C-8A85-F82E8936F8F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115" name="TextBox 114">
            <a:extLst>
              <a:ext uri="{FF2B5EF4-FFF2-40B4-BE49-F238E27FC236}">
                <a16:creationId xmlns:a16="http://schemas.microsoft.com/office/drawing/2014/main" id="{84A6ECA4-8477-58F6-882E-BD8A6D076FDB}"/>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Commander à Copilot de créer une série de messages sur les réseaux sociaux à partir du contenu marketing.</a:t>
            </a:r>
          </a:p>
        </p:txBody>
      </p:sp>
      <p:sp>
        <p:nvSpPr>
          <p:cNvPr id="116" name="TextBox 115">
            <a:extLst>
              <a:ext uri="{FF2B5EF4-FFF2-40B4-BE49-F238E27FC236}">
                <a16:creationId xmlns:a16="http://schemas.microsoft.com/office/drawing/2014/main" id="{641C179F-0920-C3EB-6467-06140B149112}"/>
              </a:ext>
            </a:extLst>
          </p:cNvPr>
          <p:cNvSpPr txBox="1"/>
          <p:nvPr/>
        </p:nvSpPr>
        <p:spPr>
          <a:xfrm>
            <a:off x="5473700" y="6099761"/>
            <a:ext cx="2051476"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19">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light"/>
                <a:hlinkClick r:id="rId19">
                  <a:extLst>
                    <a:ext uri="{A12FA001-AC4F-418D-AE19-62706E023703}">
                      <ahyp:hlinkClr xmlns:ahyp="http://schemas.microsoft.com/office/drawing/2018/hyperlinkcolor" val="tx"/>
                    </a:ext>
                  </a:extLst>
                </a:hlinkClick>
              </a:rPr>
              <a:t> pour Microsoft 365</a:t>
            </a:r>
            <a:endParaRPr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endParaRPr>
          </a:p>
        </p:txBody>
      </p:sp>
      <p:sp>
        <p:nvSpPr>
          <p:cNvPr id="117" name="TextBox 116">
            <a:extLst>
              <a:ext uri="{FF2B5EF4-FFF2-40B4-BE49-F238E27FC236}">
                <a16:creationId xmlns:a16="http://schemas.microsoft.com/office/drawing/2014/main" id="{82E5E4B1-ED0F-C1E1-691D-19F876C38902}"/>
              </a:ext>
            </a:extLst>
          </p:cNvPr>
          <p:cNvSpPr txBox="1"/>
          <p:nvPr/>
        </p:nvSpPr>
        <p:spPr>
          <a:xfrm>
            <a:off x="7753212" y="6099761"/>
            <a:ext cx="2305752"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20">
                  <a:extLst>
                    <a:ext uri="{A12FA001-AC4F-418D-AE19-62706E023703}">
                      <ahyp:hlinkClr xmlns:ahyp="http://schemas.microsoft.com/office/drawing/2018/hyperlinkcolor" val="tx"/>
                    </a:ext>
                  </a:extLst>
                </a:hlinkClick>
              </a:rPr>
              <a:t>Site d'adoption de </a:t>
            </a:r>
            <a:r>
              <a:rPr lang="fr-FR" sz="1100" dirty="0">
                <a:ln w="3175">
                  <a:noFill/>
                </a:ln>
                <a:solidFill>
                  <a:srgbClr val="8661C5"/>
                </a:solidFill>
                <a:latin typeface="Segoe UI Semibold"/>
                <a:cs typeface="Segoe UI"/>
                <a:hlinkClick r:id="rId20">
                  <a:extLst>
                    <a:ext uri="{A12FA001-AC4F-418D-AE19-62706E023703}">
                      <ahyp:hlinkClr xmlns:ahyp="http://schemas.microsoft.com/office/drawing/2018/hyperlinkcolor" val="tx"/>
                    </a:ext>
                  </a:extLst>
                </a:hlinkClick>
              </a:rPr>
              <a:t>Copilot pour </a:t>
            </a:r>
            <a:r>
              <a:rPr kumimoji="0" lang="fr-FR" sz="1100" b="0" i="0" u="none" strike="noStrike" cap="none" normalizeH="0" baseline="0" noProof="0" dirty="0">
                <a:ln w="3175">
                  <a:noFill/>
                </a:ln>
                <a:solidFill>
                  <a:srgbClr val="8661C5"/>
                </a:solidFill>
                <a:effectLst/>
                <a:uLnTx/>
                <a:uFillTx/>
                <a:latin typeface="Segoe UI Semibold"/>
                <a:cs typeface="Segoe UI"/>
                <a:hlinkClick r:id="rId20">
                  <a:extLst>
                    <a:ext uri="{A12FA001-AC4F-418D-AE19-62706E023703}">
                      <ahyp:hlinkClr xmlns:ahyp="http://schemas.microsoft.com/office/drawing/2018/hyperlinkcolor" val="tx"/>
                    </a:ext>
                  </a:extLst>
                </a:hlinkClick>
              </a:rPr>
              <a:t>Microsoft</a:t>
            </a:r>
            <a:r>
              <a:rPr lang="fr-FR" sz="1100" dirty="0">
                <a:ln w="3175">
                  <a:noFill/>
                </a:ln>
                <a:solidFill>
                  <a:srgbClr val="8661C5"/>
                </a:solidFill>
                <a:latin typeface="Segoe UI Semibold"/>
                <a:cs typeface="Segoe UI"/>
                <a:hlinkClick r:id="rId20">
                  <a:extLst>
                    <a:ext uri="{A12FA001-AC4F-418D-AE19-62706E023703}">
                      <ahyp:hlinkClr xmlns:ahyp="http://schemas.microsoft.com/office/drawing/2018/hyperlinkcolor" val="tx"/>
                    </a:ext>
                  </a:extLst>
                </a:hlinkClick>
              </a:rPr>
              <a:t> </a:t>
            </a:r>
            <a:r>
              <a:rPr kumimoji="0" lang="fr-FR" sz="1100" b="0" i="0" u="none" strike="noStrike" cap="none" normalizeH="0" baseline="0" noProof="0" dirty="0">
                <a:ln w="3175">
                  <a:noFill/>
                </a:ln>
                <a:solidFill>
                  <a:srgbClr val="8661C5"/>
                </a:solidFill>
                <a:effectLst/>
                <a:uLnTx/>
                <a:uFillTx/>
                <a:latin typeface="Segoe UI Semibold"/>
                <a:cs typeface="Segoe UI"/>
                <a:hlinkClick r:id="rId20">
                  <a:extLst>
                    <a:ext uri="{A12FA001-AC4F-418D-AE19-62706E023703}">
                      <ahyp:hlinkClr xmlns:ahyp="http://schemas.microsoft.com/office/drawing/2018/hyperlinkcolor" val="tx"/>
                    </a:ext>
                  </a:extLst>
                </a:hlinkClick>
              </a:rPr>
              <a:t>365</a:t>
            </a:r>
            <a:endParaRPr lang="fr-FR" sz="1100" b="0" i="0" u="none" strike="noStrike" cap="none" normalizeH="0" baseline="0" noProof="0" dirty="0">
              <a:ln w="3175">
                <a:noFill/>
              </a:ln>
              <a:solidFill>
                <a:srgbClr val="8661C5"/>
              </a:solidFill>
              <a:effectLst/>
              <a:uLnTx/>
              <a:uFillTx/>
              <a:latin typeface="Segoe UI Semibold"/>
              <a:cs typeface="Segoe UI"/>
            </a:endParaRPr>
          </a:p>
        </p:txBody>
      </p:sp>
      <p:sp>
        <p:nvSpPr>
          <p:cNvPr id="118" name="TextBox 117">
            <a:extLst>
              <a:ext uri="{FF2B5EF4-FFF2-40B4-BE49-F238E27FC236}">
                <a16:creationId xmlns:a16="http://schemas.microsoft.com/office/drawing/2014/main" id="{EE8B7482-2184-2401-B809-0A14A26F72CD}"/>
              </a:ext>
            </a:extLst>
          </p:cNvPr>
          <p:cNvSpPr txBox="1"/>
          <p:nvPr/>
        </p:nvSpPr>
        <p:spPr>
          <a:xfrm>
            <a:off x="10287000" y="6015122"/>
            <a:ext cx="1256878" cy="507831"/>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1">
                  <a:extLst>
                    <a:ext uri="{A12FA001-AC4F-418D-AE19-62706E023703}">
                      <ahyp:hlinkClr xmlns:ahyp="http://schemas.microsoft.com/office/drawing/2018/hyperlinkcolor" val="tx"/>
                    </a:ext>
                  </a:extLst>
                </a:hlinkClick>
              </a:rPr>
              <a:t>Utilisation de Copilot</a:t>
            </a:r>
            <a:r>
              <a:rPr lang="fr-FR" sz="1100" dirty="0">
                <a:solidFill>
                  <a:srgbClr val="8661C5"/>
                </a:solidFill>
                <a:latin typeface="Segoe UI Semibold"/>
                <a:cs typeface="Segoe UI Semilight"/>
                <a:hlinkClick r:id="rId21">
                  <a:extLst>
                    <a:ext uri="{A12FA001-AC4F-418D-AE19-62706E023703}">
                      <ahyp:hlinkClr xmlns:ahyp="http://schemas.microsoft.com/office/drawing/2018/hyperlinkcolor" val="tx"/>
                    </a:ext>
                  </a:extLst>
                </a:hlinkClick>
              </a:rPr>
              <a:t> pour Microsoft 365</a:t>
            </a:r>
            <a:endParaRPr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endParaRPr>
          </a:p>
        </p:txBody>
      </p:sp>
      <p:sp>
        <p:nvSpPr>
          <p:cNvPr id="119" name="TextBox 118">
            <a:extLst>
              <a:ext uri="{FF2B5EF4-FFF2-40B4-BE49-F238E27FC236}">
                <a16:creationId xmlns:a16="http://schemas.microsoft.com/office/drawing/2014/main" id="{9AAE94E3-73F8-6FC4-3057-39D5226303FC}"/>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srgbClr val="463668"/>
                </a:solidFill>
                <a:effectLst/>
                <a:uLnTx/>
                <a:uFillTx/>
                <a:latin typeface="Segoe UI"/>
                <a:ea typeface="+mn-ea"/>
                <a:cs typeface="+mn-cs"/>
                <a:hlinkClick r:id="rId22">
                  <a:extLst>
                    <a:ext uri="{A12FA001-AC4F-418D-AE19-62706E023703}">
                      <ahyp:hlinkClr xmlns:ahyp="http://schemas.microsoft.com/office/drawing/2018/hyperlinkcolor" val="tx"/>
                    </a:ext>
                  </a:extLst>
                </a:hlinkClick>
              </a:rPr>
              <a:t>Microsoft WorkLab Work Trend Index, mai 2023</a:t>
            </a:r>
          </a:p>
        </p:txBody>
      </p:sp>
      <p:sp>
        <p:nvSpPr>
          <p:cNvPr id="120" name="Title 37">
            <a:extLst>
              <a:ext uri="{FF2B5EF4-FFF2-40B4-BE49-F238E27FC236}">
                <a16:creationId xmlns:a16="http://schemas.microsoft.com/office/drawing/2014/main" id="{F2CE863C-84E2-1FE9-69A0-79EE341F6BFC}"/>
              </a:ext>
            </a:extLst>
          </p:cNvPr>
          <p:cNvSpPr txBox="1">
            <a:spLocks/>
          </p:cNvSpPr>
          <p:nvPr/>
        </p:nvSpPr>
        <p:spPr>
          <a:xfrm>
            <a:off x="4140200" y="6115804"/>
            <a:ext cx="1231900" cy="306467"/>
          </a:xfrm>
          <a:prstGeom prst="roundRect">
            <a:avLst>
              <a:gd name="adj" fmla="val 16848"/>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b="0" i="0" u="none" strike="noStrike" cap="none" spc="0" normalizeH="0" baseline="0">
                <a:ln>
                  <a:noFill/>
                </a:ln>
                <a:gradFill>
                  <a:gsLst>
                    <a:gs pos="0">
                      <a:srgbClr val="FFFFFF"/>
                    </a:gs>
                    <a:gs pos="100000">
                      <a:srgbClr val="FFFFFF"/>
                    </a:gs>
                  </a:gsLst>
                  <a:lin ang="5400000" scaled="0"/>
                </a:gradFill>
                <a:effectLst/>
                <a:uLnTx/>
                <a:uFillTx/>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0" i="0" u="none" strike="noStrike" cap="none" normalizeH="0" baseline="0" noProof="0">
                <a:ln>
                  <a:noFill/>
                </a:ln>
                <a:solidFill>
                  <a:prstClr val="white"/>
                </a:solidFill>
                <a:effectLst/>
                <a:uLnTx/>
                <a:uFillTx/>
                <a:latin typeface="Segoe UI Semibold"/>
                <a:ea typeface="+mn-ea"/>
                <a:cs typeface="Segoe UI" pitchFamily="34" charset="0"/>
              </a:rPr>
              <a:t>Plus d'infos</a:t>
            </a: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8"/>
              <a:extLst>
                <a:ext uri="{FF2B5EF4-FFF2-40B4-BE49-F238E27FC236}">
                  <a16:creationId xmlns:a16="http://schemas.microsoft.com/office/drawing/2014/main" id="{8F158F4A-0557-4EB3-75DA-835959493C89}"/>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0"/>
              <a:extLst>
                <a:ext uri="{FF2B5EF4-FFF2-40B4-BE49-F238E27FC236}">
                  <a16:creationId xmlns:a16="http://schemas.microsoft.com/office/drawing/2014/main" id="{DAD8B5CB-A2C5-5A1C-E8BB-28ECB76446C2}"/>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2"/>
              <a:extLst>
                <a:ext uri="{FF2B5EF4-FFF2-40B4-BE49-F238E27FC236}">
                  <a16:creationId xmlns:a16="http://schemas.microsoft.com/office/drawing/2014/main" id="{5F19379A-147E-0335-8BD4-1F163318069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23"/>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4"/>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6"/>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6"/>
              <a:extLst>
                <a:ext uri="{FF2B5EF4-FFF2-40B4-BE49-F238E27FC236}">
                  <a16:creationId xmlns:a16="http://schemas.microsoft.com/office/drawing/2014/main" id="{709545DF-9136-0108-A8F4-56F58FCE96A4}"/>
                </a:ext>
              </a:extLst>
            </p:cNvPr>
            <p:cNvPicPr>
              <a:picLocks noChangeAspect="1"/>
            </p:cNvPicPr>
            <p:nvPr/>
          </p:nvPicPr>
          <p:blipFill>
            <a:blip r:embed="rId7"/>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5" name="TextBox 4">
            <a:extLst>
              <a:ext uri="{FF2B5EF4-FFF2-40B4-BE49-F238E27FC236}">
                <a16:creationId xmlns:a16="http://schemas.microsoft.com/office/drawing/2014/main" id="{4D47009A-34C2-561B-563D-5E203D32BD8F}"/>
              </a:ext>
            </a:extLst>
          </p:cNvPr>
          <p:cNvSpPr txBox="1"/>
          <p:nvPr/>
        </p:nvSpPr>
        <p:spPr>
          <a:xfrm>
            <a:off x="159374" y="4265892"/>
            <a:ext cx="3255724" cy="1538883"/>
          </a:xfrm>
          <a:prstGeom prst="rect">
            <a:avLst/>
          </a:prstGeom>
        </p:spPr>
        <p:txBody>
          <a:bodyPr wrap="square" lIns="0" tIns="0" rIns="0" bIns="0" anchor="ctr">
            <a:spAutoFit/>
          </a:bodyPr>
          <a:lstStyle/>
          <a:p>
            <a:pPr algn="ctr">
              <a:spcBef>
                <a:spcPts val="3600"/>
              </a:spcBef>
              <a:defRPr/>
            </a:pPr>
            <a:r>
              <a:rPr lang="fr-FR" sz="3600" dirty="0">
                <a:ln w="3175">
                  <a:noFill/>
                </a:ln>
                <a:gradFill>
                  <a:gsLst>
                    <a:gs pos="33000">
                      <a:srgbClr val="1F78D4"/>
                    </a:gs>
                    <a:gs pos="81000">
                      <a:srgbClr val="8678D6"/>
                    </a:gs>
                  </a:gsLst>
                  <a:lin ang="2700000" scaled="1"/>
                </a:gradFill>
                <a:latin typeface="Segoe UI Semibold"/>
                <a:ea typeface="+mn-ea"/>
                <a:cs typeface="+mn-cs"/>
              </a:rPr>
              <a:t>73 </a:t>
            </a:r>
            <a:r>
              <a:rPr kumimoji="0" lang="fr-FR" sz="36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 des </a:t>
            </a:r>
            <a:r>
              <a:rPr lang="fr-FR" sz="3600" dirty="0">
                <a:ln w="3175">
                  <a:noFill/>
                </a:ln>
                <a:gradFill>
                  <a:gsLst>
                    <a:gs pos="33000">
                      <a:srgbClr val="1F78D4"/>
                    </a:gs>
                    <a:gs pos="81000">
                      <a:srgbClr val="8678D6"/>
                    </a:gs>
                  </a:gsLst>
                  <a:lin ang="2700000" scaled="1"/>
                </a:gradFill>
                <a:latin typeface="Segoe UI Semibold"/>
              </a:rPr>
              <a:t>personnes</a:t>
            </a:r>
            <a:br>
              <a:rPr lang="fr-FR" sz="1400" b="0" i="0" u="none" strike="noStrike" cap="none" normalizeH="0" baseline="0" noProof="0" dirty="0">
                <a:ln w="3175">
                  <a:noFill/>
                </a:ln>
                <a:effectLst/>
                <a:uLnTx/>
                <a:uFillTx/>
                <a:latin typeface="Segoe UI Semibold"/>
                <a:ea typeface="+mj-lt"/>
                <a:cs typeface="Segoe UI" pitchFamily="34" charset="0"/>
              </a:rPr>
            </a:br>
            <a:r>
              <a:rPr kumimoji="0" lang="fr-FR" sz="1400" b="0" i="0" u="none" strike="noStrike" cap="none" normalizeH="0" baseline="0" noProof="0" dirty="0">
                <a:ln>
                  <a:noFill/>
                </a:ln>
                <a:solidFill>
                  <a:prstClr val="black"/>
                </a:solidFill>
                <a:effectLst/>
                <a:uLnTx/>
                <a:uFillTx/>
                <a:latin typeface="Segoe UI"/>
                <a:ea typeface="+mj-lt"/>
                <a:cs typeface="Segoe UI"/>
              </a:rPr>
              <a:t>se sentent </a:t>
            </a:r>
            <a:r>
              <a:rPr lang="fr-FR" sz="1400" dirty="0">
                <a:solidFill>
                  <a:prstClr val="black"/>
                </a:solidFill>
                <a:latin typeface="Segoe UI"/>
                <a:ea typeface="+mj-lt"/>
                <a:cs typeface="Segoe UI"/>
              </a:rPr>
              <a:t>à l'aise d'utiliser l’IA </a:t>
            </a:r>
            <a:br>
              <a:rPr lang="fr-FR" sz="1400" dirty="0">
                <a:latin typeface="Segoe UI"/>
                <a:ea typeface="+mj-lt"/>
                <a:cs typeface="Segoe UI"/>
              </a:rPr>
            </a:br>
            <a:r>
              <a:rPr lang="fr-FR" sz="1400" dirty="0">
                <a:solidFill>
                  <a:prstClr val="black"/>
                </a:solidFill>
                <a:latin typeface="Segoe UI"/>
                <a:ea typeface="+mj-lt"/>
                <a:cs typeface="Segoe UI"/>
              </a:rPr>
              <a:t>pour du travail créatif</a:t>
            </a:r>
          </a:p>
        </p:txBody>
      </p:sp>
    </p:spTree>
    <p:extLst>
      <p:ext uri="{BB962C8B-B14F-4D97-AF65-F5344CB8AC3E}">
        <p14:creationId xmlns:p14="http://schemas.microsoft.com/office/powerpoint/2010/main" val="1248149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fr-FR" sz="3200">
                <a:gradFill flip="none" rotWithShape="1">
                  <a:gsLst>
                    <a:gs pos="50000">
                      <a:srgbClr val="8661C5"/>
                    </a:gs>
                    <a:gs pos="0">
                      <a:srgbClr val="3E76D4"/>
                    </a:gs>
                    <a:gs pos="100000">
                      <a:srgbClr val="C73ECC"/>
                    </a:gs>
                  </a:gsLst>
                  <a:lin ang="2700000" scaled="1"/>
                  <a:tileRect/>
                </a:gradFill>
                <a:cs typeface="+mn-cs"/>
              </a:rPr>
              <a:t>Créer un argumentaire marketing en un temps record </a:t>
            </a:r>
          </a:p>
        </p:txBody>
      </p:sp>
      <p:pic>
        <p:nvPicPr>
          <p:cNvPr id="2" name="Picture 2" descr="Microsoft Copilot logo">
            <a:extLst>
              <a:ext uri="{FF2B5EF4-FFF2-40B4-BE49-F238E27FC236}">
                <a16:creationId xmlns:a16="http://schemas.microsoft.com/office/drawing/2014/main" id="{BCE18766-2253-7BE3-BD09-F91C0E4CFA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5E83F56-7E93-22A8-F314-079284EDFCB8}"/>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5" name="Rectangle: Rounded Corners 6">
              <a:extLst>
                <a:ext uri="{FF2B5EF4-FFF2-40B4-BE49-F238E27FC236}">
                  <a16:creationId xmlns:a16="http://schemas.microsoft.com/office/drawing/2014/main" id="{65CF0D95-E888-6178-8669-9FADC5010DF0}"/>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Rounded Corners 6">
              <a:extLst>
                <a:ext uri="{FF2B5EF4-FFF2-40B4-BE49-F238E27FC236}">
                  <a16:creationId xmlns:a16="http://schemas.microsoft.com/office/drawing/2014/main" id="{0B999341-8A71-5E66-7AD8-BBA627D99D26}"/>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6">
              <a:extLst>
                <a:ext uri="{FF2B5EF4-FFF2-40B4-BE49-F238E27FC236}">
                  <a16:creationId xmlns:a16="http://schemas.microsoft.com/office/drawing/2014/main" id="{1F38D617-E191-1F76-7E42-585EC3AC7367}"/>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3">
              <a:extLst>
                <a:ext uri="{FF2B5EF4-FFF2-40B4-BE49-F238E27FC236}">
                  <a16:creationId xmlns:a16="http://schemas.microsoft.com/office/drawing/2014/main" id="{9B604777-A2A3-6237-4BFF-44745EF0722D}"/>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3" name="Rectangle: Rounded Corners 6">
              <a:extLst>
                <a:ext uri="{FF2B5EF4-FFF2-40B4-BE49-F238E27FC236}">
                  <a16:creationId xmlns:a16="http://schemas.microsoft.com/office/drawing/2014/main" id="{CD23488D-540D-FFDA-813D-45263CCCBD4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BFE58DFC-45BA-1EB4-16E7-A1DCF7A1E85D}"/>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7A4E09E8-235A-B968-DD3D-1B2DA7954ADB}"/>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AEF32C34-30FF-5B41-BF96-2ADE9D8DDF27}"/>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28" name="TextBox 27">
            <a:extLst>
              <a:ext uri="{FF2B5EF4-FFF2-40B4-BE49-F238E27FC236}">
                <a16:creationId xmlns:a16="http://schemas.microsoft.com/office/drawing/2014/main" id="{A3D50D4F-84CC-1F3E-9D9A-506A6D0B95B2}"/>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a:rPr>
              <a:t>Découvrir les études de marché</a:t>
            </a:r>
          </a:p>
        </p:txBody>
      </p:sp>
      <p:sp>
        <p:nvSpPr>
          <p:cNvPr id="31" name="Text Placeholder 2">
            <a:extLst>
              <a:ext uri="{FF2B5EF4-FFF2-40B4-BE49-F238E27FC236}">
                <a16:creationId xmlns:a16="http://schemas.microsoft.com/office/drawing/2014/main" id="{987F05FF-981B-92B3-F741-0E1A957DE4E1}"/>
              </a:ext>
            </a:extLst>
          </p:cNvPr>
          <p:cNvSpPr txBox="1">
            <a:spLocks/>
          </p:cNvSpPr>
          <p:nvPr/>
        </p:nvSpPr>
        <p:spPr>
          <a:xfrm>
            <a:off x="754898"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Dans la barre latérale d'Edge, demandez </a:t>
            </a:r>
          </a:p>
        </p:txBody>
      </p:sp>
      <p:grpSp>
        <p:nvGrpSpPr>
          <p:cNvPr id="43" name="Group 42" descr="Bing logo">
            <a:extLst>
              <a:ext uri="{FF2B5EF4-FFF2-40B4-BE49-F238E27FC236}">
                <a16:creationId xmlns:a16="http://schemas.microsoft.com/office/drawing/2014/main" id="{26E3330D-07A6-BA8F-6084-4979584F2CDC}"/>
              </a:ext>
              <a:ext uri="{C183D7F6-B498-43B3-948B-1728B52AA6E4}">
                <adec:decorative xmlns:adec="http://schemas.microsoft.com/office/drawing/2017/decorative" val="0"/>
              </a:ext>
            </a:extLst>
          </p:cNvPr>
          <p:cNvGrpSpPr>
            <a:grpSpLocks/>
          </p:cNvGrpSpPr>
          <p:nvPr/>
        </p:nvGrpSpPr>
        <p:grpSpPr>
          <a:xfrm>
            <a:off x="3610468" y="1434678"/>
            <a:ext cx="534543" cy="534543"/>
            <a:chOff x="12778532" y="5665565"/>
            <a:chExt cx="534543" cy="534543"/>
          </a:xfrm>
        </p:grpSpPr>
        <p:sp>
          <p:nvSpPr>
            <p:cNvPr id="44" name="Rounded Rectangle 46">
              <a:hlinkClick r:id="rId4"/>
              <a:extLst>
                <a:ext uri="{FF2B5EF4-FFF2-40B4-BE49-F238E27FC236}">
                  <a16:creationId xmlns:a16="http://schemas.microsoft.com/office/drawing/2014/main" id="{C36440D6-3608-4EB0-08E5-A1C77561EC3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44" descr="A picture containing graphics, logo, symbol, electric blue&#10;&#10;Description automatically generated">
              <a:hlinkClick r:id="rId4"/>
              <a:extLst>
                <a:ext uri="{FF2B5EF4-FFF2-40B4-BE49-F238E27FC236}">
                  <a16:creationId xmlns:a16="http://schemas.microsoft.com/office/drawing/2014/main" id="{42754B5F-8516-4FE0-E926-6A425D15EBA5}"/>
                </a:ext>
              </a:extLst>
            </p:cNvPr>
            <p:cNvPicPr>
              <a:picLocks noChangeAspect="1"/>
            </p:cNvPicPr>
            <p:nvPr/>
          </p:nvPicPr>
          <p:blipFill>
            <a:blip r:embed="rId5"/>
            <a:stretch>
              <a:fillRect/>
            </a:stretch>
          </p:blipFill>
          <p:spPr>
            <a:xfrm>
              <a:off x="12870088" y="5768479"/>
              <a:ext cx="382583" cy="371252"/>
            </a:xfrm>
            <a:prstGeom prst="rect">
              <a:avLst/>
            </a:prstGeom>
          </p:spPr>
        </p:pic>
      </p:grpSp>
      <p:sp>
        <p:nvSpPr>
          <p:cNvPr id="38" name="Rectangle: Rounded Corners 6">
            <a:extLst>
              <a:ext uri="{FF2B5EF4-FFF2-40B4-BE49-F238E27FC236}">
                <a16:creationId xmlns:a16="http://schemas.microsoft.com/office/drawing/2014/main" id="{156A81FA-E6A1-4E39-8707-09CF51509CE9}"/>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9" name="Title 1">
            <a:extLst>
              <a:ext uri="{FF2B5EF4-FFF2-40B4-BE49-F238E27FC236}">
                <a16:creationId xmlns:a16="http://schemas.microsoft.com/office/drawing/2014/main" id="{C8A0EA60-8561-051A-5769-3E65650B5F95}"/>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Me donner les dernières informations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sur les cinq principaux marchés pour les nouveaux widgets et les principaux concurrents sur ces marchés, avec une description de leurs produits.</a:t>
            </a:r>
          </a:p>
        </p:txBody>
      </p:sp>
      <p:sp>
        <p:nvSpPr>
          <p:cNvPr id="41" name="TextBox 40">
            <a:extLst>
              <a:ext uri="{FF2B5EF4-FFF2-40B4-BE49-F238E27FC236}">
                <a16:creationId xmlns:a16="http://schemas.microsoft.com/office/drawing/2014/main" id="{E629EFBD-E9DF-2FA3-9798-73A72F7D89B9}"/>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Découvrir les tendances du marché</a:t>
            </a:r>
          </a:p>
        </p:txBody>
      </p:sp>
      <p:sp>
        <p:nvSpPr>
          <p:cNvPr id="42" name="Text Placeholder 2">
            <a:extLst>
              <a:ext uri="{FF2B5EF4-FFF2-40B4-BE49-F238E27FC236}">
                <a16:creationId xmlns:a16="http://schemas.microsoft.com/office/drawing/2014/main" id="{8F3FE453-7765-D583-CAF7-940C1DCA41FB}"/>
              </a:ext>
            </a:extLst>
          </p:cNvPr>
          <p:cNvSpPr txBox="1">
            <a:spLocks/>
          </p:cNvSpPr>
          <p:nvPr/>
        </p:nvSpPr>
        <p:spPr>
          <a:xfrm>
            <a:off x="4490013"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Sélectionnez </a:t>
            </a:r>
            <a:r>
              <a:rPr lang="fr-FR" sz="1050" dirty="0">
                <a:ln w="3175">
                  <a:noFill/>
                </a:ln>
                <a:solidFill>
                  <a:prstClr val="black"/>
                </a:solidFill>
                <a:latin typeface="Segoe UI"/>
                <a:cs typeface="Segoe UI"/>
              </a:rPr>
              <a:t>le prompt Show</a:t>
            </a:r>
            <a:r>
              <a:rPr kumimoji="0" lang="fr-FR" sz="1050" b="0" i="0" u="none" strike="noStrike" cap="none" normalizeH="0" baseline="0" noProof="0" dirty="0">
                <a:ln w="3175">
                  <a:noFill/>
                </a:ln>
                <a:solidFill>
                  <a:prstClr val="black"/>
                </a:solidFill>
                <a:effectLst/>
                <a:uLnTx/>
                <a:uFillTx/>
                <a:latin typeface="Segoe UI"/>
                <a:ea typeface="+mn-ea"/>
                <a:cs typeface="Segoe UI"/>
              </a:rPr>
              <a:t> data insights (Afficher les informations tirées des données)</a:t>
            </a:r>
            <a:br>
              <a:rPr lang="fr-FR" sz="1050" b="0" i="0" u="none" strike="noStrike" cap="none" normalizeH="0" baseline="0" noProof="0" dirty="0">
                <a:ln w="3175">
                  <a:noFill/>
                </a:ln>
                <a:effectLst/>
                <a:uLnTx/>
                <a:uFillTx/>
                <a:latin typeface="Segoe UI"/>
                <a:cs typeface="Segoe UI" panose="020B0502040204020203" pitchFamily="34" charset="0"/>
              </a:rPr>
            </a:br>
            <a:r>
              <a:rPr kumimoji="0" lang="fr-FR" sz="1050" b="0" i="0" u="none" strike="noStrike" cap="none" normalizeH="0" baseline="0" noProof="0" dirty="0">
                <a:ln w="3175">
                  <a:noFill/>
                </a:ln>
                <a:solidFill>
                  <a:prstClr val="black"/>
                </a:solidFill>
                <a:effectLst/>
                <a:uLnTx/>
                <a:uFillTx/>
                <a:latin typeface="Segoe UI"/>
                <a:ea typeface="+mn-ea"/>
                <a:cs typeface="Segoe UI"/>
              </a:rPr>
              <a:t>dans </a:t>
            </a:r>
            <a:r>
              <a:rPr kumimoji="0" lang="fr-FR" sz="1050" b="0" i="0" u="none" strike="noStrike" cap="none" normalizeH="0" baseline="0" noProof="0" dirty="0" err="1">
                <a:ln w="3175">
                  <a:noFill/>
                </a:ln>
                <a:solidFill>
                  <a:prstClr val="black"/>
                </a:solidFill>
                <a:effectLst/>
                <a:uLnTx/>
                <a:uFillTx/>
                <a:latin typeface="Segoe UI"/>
                <a:ea typeface="+mn-ea"/>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Excel</a:t>
            </a:r>
          </a:p>
        </p:txBody>
      </p:sp>
      <p:grpSp>
        <p:nvGrpSpPr>
          <p:cNvPr id="80" name="Group 79" descr="Microsoft Excel logo">
            <a:extLst>
              <a:ext uri="{FF2B5EF4-FFF2-40B4-BE49-F238E27FC236}">
                <a16:creationId xmlns:a16="http://schemas.microsoft.com/office/drawing/2014/main" id="{0E1866B8-BEEC-BF23-7978-9C9326A66729}"/>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81" name="Rounded Rectangle 46">
              <a:extLst>
                <a:ext uri="{FF2B5EF4-FFF2-40B4-BE49-F238E27FC236}">
                  <a16:creationId xmlns:a16="http://schemas.microsoft.com/office/drawing/2014/main" id="{41C62BAD-B4F9-B648-5218-42D7A10EF7A1}"/>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8" descr="Microsoft Excel Logo - PNG and Vector - Logo Download">
              <a:hlinkClick r:id="rId6"/>
              <a:extLst>
                <a:ext uri="{FF2B5EF4-FFF2-40B4-BE49-F238E27FC236}">
                  <a16:creationId xmlns:a16="http://schemas.microsoft.com/office/drawing/2014/main" id="{863ADBEE-3DE3-ECAB-1AE6-DA729430AB92}"/>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Rectangle: Rounded Corners 6">
            <a:extLst>
              <a:ext uri="{FF2B5EF4-FFF2-40B4-BE49-F238E27FC236}">
                <a16:creationId xmlns:a16="http://schemas.microsoft.com/office/drawing/2014/main" id="{8AE234A8-1FB1-4D72-5AF5-00DDA7D151DC}"/>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Title 1">
            <a:extLst>
              <a:ext uri="{FF2B5EF4-FFF2-40B4-BE49-F238E27FC236}">
                <a16:creationId xmlns:a16="http://schemas.microsoft.com/office/drawing/2014/main" id="{ECDAD904-80DD-9A21-597C-2DF3F595B4E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Afficher les informations tirées des données.</a:t>
            </a:r>
          </a:p>
        </p:txBody>
      </p:sp>
      <p:sp>
        <p:nvSpPr>
          <p:cNvPr id="48" name="TextBox 47">
            <a:extLst>
              <a:ext uri="{FF2B5EF4-FFF2-40B4-BE49-F238E27FC236}">
                <a16:creationId xmlns:a16="http://schemas.microsoft.com/office/drawing/2014/main" id="{CFADC257-69AD-3FFE-86CE-BAEC99BE797D}"/>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un plan promotionnel</a:t>
            </a:r>
          </a:p>
        </p:txBody>
      </p:sp>
      <p:sp>
        <p:nvSpPr>
          <p:cNvPr id="49" name="Text Placeholder 2">
            <a:extLst>
              <a:ext uri="{FF2B5EF4-FFF2-40B4-BE49-F238E27FC236}">
                <a16:creationId xmlns:a16="http://schemas.microsoft.com/office/drawing/2014/main" id="{1B8863FF-5E35-469A-8D98-B32140E73173}"/>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Word</a:t>
            </a:r>
          </a:p>
        </p:txBody>
      </p:sp>
      <p:grpSp>
        <p:nvGrpSpPr>
          <p:cNvPr id="71" name="Group 70" descr="Microsoft Word Logo">
            <a:extLst>
              <a:ext uri="{FF2B5EF4-FFF2-40B4-BE49-F238E27FC236}">
                <a16:creationId xmlns:a16="http://schemas.microsoft.com/office/drawing/2014/main" id="{66376A04-21EE-4578-6C8D-9DD1537DEBF0}"/>
              </a:ext>
              <a:ext uri="{C183D7F6-B498-43B3-948B-1728B52AA6E4}">
                <adec:decorative xmlns:adec="http://schemas.microsoft.com/office/drawing/2017/decorative" val="0"/>
              </a:ext>
            </a:extLst>
          </p:cNvPr>
          <p:cNvGrpSpPr>
            <a:grpSpLocks/>
          </p:cNvGrpSpPr>
          <p:nvPr/>
        </p:nvGrpSpPr>
        <p:grpSpPr>
          <a:xfrm>
            <a:off x="11118806" y="1412879"/>
            <a:ext cx="534543" cy="534543"/>
            <a:chOff x="5006422" y="10181153"/>
            <a:chExt cx="659280" cy="659280"/>
          </a:xfrm>
        </p:grpSpPr>
        <p:sp>
          <p:nvSpPr>
            <p:cNvPr id="72" name="Rounded Rectangle 46">
              <a:extLst>
                <a:ext uri="{FF2B5EF4-FFF2-40B4-BE49-F238E27FC236}">
                  <a16:creationId xmlns:a16="http://schemas.microsoft.com/office/drawing/2014/main" id="{69DD377B-8AC9-CD5C-C73D-F96E7FDCA7BA}"/>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6" name="Graphic 75">
              <a:extLst>
                <a:ext uri="{FF2B5EF4-FFF2-40B4-BE49-F238E27FC236}">
                  <a16:creationId xmlns:a16="http://schemas.microsoft.com/office/drawing/2014/main" id="{B6C69506-6290-0A2B-9A52-13A1E53A075C}"/>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6279" t="26853" r="22699" b="26853"/>
            <a:stretch/>
          </p:blipFill>
          <p:spPr>
            <a:xfrm>
              <a:off x="5112857" y="10308272"/>
              <a:ext cx="446412" cy="405040"/>
            </a:xfrm>
            <a:prstGeom prst="rect">
              <a:avLst/>
            </a:prstGeom>
          </p:spPr>
        </p:pic>
      </p:grpSp>
      <p:sp>
        <p:nvSpPr>
          <p:cNvPr id="53" name="Rectangle: Rounded Corners 6">
            <a:extLst>
              <a:ext uri="{FF2B5EF4-FFF2-40B4-BE49-F238E27FC236}">
                <a16:creationId xmlns:a16="http://schemas.microsoft.com/office/drawing/2014/main" id="{455F131C-4D16-2C8A-3AF8-28C7761C5349}"/>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Title 1">
            <a:extLst>
              <a:ext uri="{FF2B5EF4-FFF2-40B4-BE49-F238E27FC236}">
                <a16:creationId xmlns:a16="http://schemas.microsoft.com/office/drawing/2014/main" id="{04D85D8B-1B8F-086E-7897-1747AB9CDAE5}"/>
              </a:ext>
            </a:extLst>
          </p:cNvPr>
          <p:cNvSpPr txBox="1">
            <a:spLocks/>
          </p:cNvSpPr>
          <p:nvPr/>
        </p:nvSpPr>
        <p:spPr>
          <a:xfrm>
            <a:off x="8352613"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 plan de promotion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pour le marché des widgets et inclure 10 slogans possibles qui seraient adaptés aux marchés d'Amérique latine. </a:t>
            </a:r>
          </a:p>
        </p:txBody>
      </p:sp>
      <p:sp>
        <p:nvSpPr>
          <p:cNvPr id="55" name="TextBox 54">
            <a:extLst>
              <a:ext uri="{FF2B5EF4-FFF2-40B4-BE49-F238E27FC236}">
                <a16:creationId xmlns:a16="http://schemas.microsoft.com/office/drawing/2014/main" id="{F9F2D5D8-8845-1A6A-D6BA-8E5884BFD514}"/>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un argumentaire</a:t>
            </a:r>
          </a:p>
        </p:txBody>
      </p:sp>
      <p:sp>
        <p:nvSpPr>
          <p:cNvPr id="56" name="Text Placeholder 2">
            <a:extLst>
              <a:ext uri="{FF2B5EF4-FFF2-40B4-BE49-F238E27FC236}">
                <a16:creationId xmlns:a16="http://schemas.microsoft.com/office/drawing/2014/main" id="{11247FF9-3F54-6A37-F70F-52EC3A097C1F}"/>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Dans un nouveau fichier PowerPoint, sélectionnez l'option par défaut, Create presentation from file (Créer une présentation à partir d’un fichier)</a:t>
            </a:r>
          </a:p>
        </p:txBody>
      </p:sp>
      <p:grpSp>
        <p:nvGrpSpPr>
          <p:cNvPr id="57" name="Group 56" descr="Microsoft PowerPoint Logo">
            <a:extLst>
              <a:ext uri="{FF2B5EF4-FFF2-40B4-BE49-F238E27FC236}">
                <a16:creationId xmlns:a16="http://schemas.microsoft.com/office/drawing/2014/main" id="{D1F01C74-794B-4998-7405-1E685C37C3A6}"/>
              </a:ext>
            </a:extLst>
          </p:cNvPr>
          <p:cNvGrpSpPr>
            <a:grpSpLocks/>
          </p:cNvGrpSpPr>
          <p:nvPr/>
        </p:nvGrpSpPr>
        <p:grpSpPr>
          <a:xfrm>
            <a:off x="3641326" y="4031175"/>
            <a:ext cx="534544" cy="534544"/>
            <a:chOff x="587375" y="1790700"/>
            <a:chExt cx="1371600" cy="1371600"/>
          </a:xfrm>
        </p:grpSpPr>
        <p:sp>
          <p:nvSpPr>
            <p:cNvPr id="58" name="Rounded Rectangle 46">
              <a:extLst>
                <a:ext uri="{FF2B5EF4-FFF2-40B4-BE49-F238E27FC236}">
                  <a16:creationId xmlns:a16="http://schemas.microsoft.com/office/drawing/2014/main" id="{5CA1E563-E389-16D6-F0DE-B4B59AB813AD}"/>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Microsoft PowerPoint Logo - PNG and Vector - Logo Download">
              <a:hlinkClick r:id="rId10"/>
              <a:extLst>
                <a:ext uri="{FF2B5EF4-FFF2-40B4-BE49-F238E27FC236}">
                  <a16:creationId xmlns:a16="http://schemas.microsoft.com/office/drawing/2014/main" id="{692DDE28-E3DF-701F-2612-991C1EF81BA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Rectangle: Rounded Corners 6">
            <a:extLst>
              <a:ext uri="{FF2B5EF4-FFF2-40B4-BE49-F238E27FC236}">
                <a16:creationId xmlns:a16="http://schemas.microsoft.com/office/drawing/2014/main" id="{246EBA70-B9AB-2FCD-C3A6-050BFC0BC8F5}"/>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1" name="Title 1">
            <a:extLst>
              <a:ext uri="{FF2B5EF4-FFF2-40B4-BE49-F238E27FC236}">
                <a16:creationId xmlns:a16="http://schemas.microsoft.com/office/drawing/2014/main" id="{0E232A32-67F4-9E80-CCF1-8DED30CAAAE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présentation à partir de</a:t>
            </a:r>
            <a:r>
              <a:rPr lang="fr-FR" sz="1000" spc="0">
                <a:solidFill>
                  <a:prstClr val="black"/>
                </a:solidFill>
                <a:latin typeface="Segoe UI"/>
                <a:ea typeface="+mn-ea"/>
                <a:cs typeface="Segoe UI" pitchFamily="34" charset="0"/>
              </a:rPr>
              <a:t> [lien vers le document Word Document de conception de widgets Contoso.docx]</a:t>
            </a:r>
          </a:p>
        </p:txBody>
      </p:sp>
      <p:sp>
        <p:nvSpPr>
          <p:cNvPr id="62" name="TextBox 61">
            <a:extLst>
              <a:ext uri="{FF2B5EF4-FFF2-40B4-BE49-F238E27FC236}">
                <a16:creationId xmlns:a16="http://schemas.microsoft.com/office/drawing/2014/main" id="{15F1E534-6058-8D45-F235-575FBEAD1FD8}"/>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une lettre de proposition</a:t>
            </a:r>
          </a:p>
        </p:txBody>
      </p:sp>
      <p:sp>
        <p:nvSpPr>
          <p:cNvPr id="63" name="Text Placeholder 2">
            <a:extLst>
              <a:ext uri="{FF2B5EF4-FFF2-40B4-BE49-F238E27FC236}">
                <a16:creationId xmlns:a16="http://schemas.microsoft.com/office/drawing/2014/main" id="{B7910D5E-7216-D7EA-EB5F-C1588985E858}"/>
              </a:ext>
            </a:extLst>
          </p:cNvPr>
          <p:cNvSpPr txBox="1">
            <a:spLocks/>
          </p:cNvSpPr>
          <p:nvPr/>
        </p:nvSpPr>
        <p:spPr>
          <a:xfrm>
            <a:off x="4490013"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À partir d'un nouvel e-mail,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Outlook</a:t>
            </a:r>
          </a:p>
        </p:txBody>
      </p:sp>
      <p:grpSp>
        <p:nvGrpSpPr>
          <p:cNvPr id="89" name="Group 88" descr="Microsoft Outlook logo">
            <a:extLst>
              <a:ext uri="{FF2B5EF4-FFF2-40B4-BE49-F238E27FC236}">
                <a16:creationId xmlns:a16="http://schemas.microsoft.com/office/drawing/2014/main" id="{90E67702-DEB1-19C3-B7BB-F40E29D7B0B8}"/>
              </a:ext>
              <a:ext uri="{C183D7F6-B498-43B3-948B-1728B52AA6E4}">
                <adec:decorative xmlns:adec="http://schemas.microsoft.com/office/drawing/2017/decorative" val="0"/>
              </a:ext>
            </a:extLst>
          </p:cNvPr>
          <p:cNvGrpSpPr>
            <a:grpSpLocks/>
          </p:cNvGrpSpPr>
          <p:nvPr/>
        </p:nvGrpSpPr>
        <p:grpSpPr>
          <a:xfrm>
            <a:off x="7372338" y="4028485"/>
            <a:ext cx="534544" cy="534544"/>
            <a:chOff x="11090271" y="6937563"/>
            <a:chExt cx="534544" cy="534544"/>
          </a:xfrm>
        </p:grpSpPr>
        <p:sp>
          <p:nvSpPr>
            <p:cNvPr id="92" name="Rounded Rectangle 64">
              <a:extLst>
                <a:ext uri="{FF2B5EF4-FFF2-40B4-BE49-F238E27FC236}">
                  <a16:creationId xmlns:a16="http://schemas.microsoft.com/office/drawing/2014/main" id="{B08FEF48-1112-F21E-C7E1-DF4166BA0A6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3" name="Graphic 92">
              <a:extLst>
                <a:ext uri="{FF2B5EF4-FFF2-40B4-BE49-F238E27FC236}">
                  <a16:creationId xmlns:a16="http://schemas.microsoft.com/office/drawing/2014/main" id="{72E15867-803F-27B2-89A8-9A9F0D051EB4}"/>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984" t="22984" r="22984" b="22984"/>
            <a:stretch/>
          </p:blipFill>
          <p:spPr>
            <a:xfrm>
              <a:off x="11170786" y="7018079"/>
              <a:ext cx="373514" cy="373514"/>
            </a:xfrm>
            <a:prstGeom prst="rect">
              <a:avLst/>
            </a:prstGeom>
          </p:spPr>
        </p:pic>
      </p:grpSp>
      <p:sp>
        <p:nvSpPr>
          <p:cNvPr id="67" name="Rectangle: Rounded Corners 6">
            <a:extLst>
              <a:ext uri="{FF2B5EF4-FFF2-40B4-BE49-F238E27FC236}">
                <a16:creationId xmlns:a16="http://schemas.microsoft.com/office/drawing/2014/main" id="{41851CDF-F1F6-0697-2570-E94835469882}"/>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8" name="Title 1">
            <a:extLst>
              <a:ext uri="{FF2B5EF4-FFF2-40B4-BE49-F238E27FC236}">
                <a16:creationId xmlns:a16="http://schemas.microsoft.com/office/drawing/2014/main" id="{3A2B7A44-17F0-98C9-E873-64F4DFE88D4A}"/>
              </a:ext>
            </a:extLst>
          </p:cNvPr>
          <p:cNvSpPr txBox="1">
            <a:spLocks/>
          </p:cNvSpPr>
          <p:nvPr/>
        </p:nvSpPr>
        <p:spPr>
          <a:xfrm>
            <a:off x="4613434" y="5328931"/>
            <a:ext cx="2735299" cy="892552"/>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Rédiger un e-mail promotionnel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avec le slogan « Un meilleur widget pour tous » et mettre en surbrillance les caractéristiques du produit suivantes : </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900" b="0" i="0" u="none" strike="noStrike" cap="none" spc="0" normalizeH="0" noProof="0">
                <a:ln w="3175">
                  <a:noFill/>
                </a:ln>
                <a:solidFill>
                  <a:prstClr val="black"/>
                </a:solidFill>
                <a:effectLst/>
                <a:uLnTx/>
                <a:uFillTx/>
                <a:latin typeface="Segoe UI"/>
                <a:ea typeface="+mn-ea"/>
                <a:cs typeface="Segoe UI" pitchFamily="34" charset="0"/>
              </a:rPr>
              <a:t>Longue durée</a:t>
            </a:r>
          </a:p>
          <a:p>
            <a:pPr marL="171450" marR="0" lvl="0" indent="-114300" algn="l" defTabSz="932472"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900" b="0" i="0" u="none" strike="noStrike" cap="none" spc="0" normalizeH="0" noProof="0">
                <a:ln w="3175">
                  <a:noFill/>
                </a:ln>
                <a:solidFill>
                  <a:prstClr val="black"/>
                </a:solidFill>
                <a:effectLst/>
                <a:uLnTx/>
                <a:uFillTx/>
                <a:latin typeface="Segoe UI"/>
                <a:ea typeface="+mn-ea"/>
                <a:cs typeface="Segoe UI" pitchFamily="34" charset="0"/>
              </a:rPr>
              <a:t>Etc.</a:t>
            </a:r>
          </a:p>
        </p:txBody>
      </p:sp>
      <p:sp>
        <p:nvSpPr>
          <p:cNvPr id="69" name="TextBox 68">
            <a:extLst>
              <a:ext uri="{FF2B5EF4-FFF2-40B4-BE49-F238E27FC236}">
                <a16:creationId xmlns:a16="http://schemas.microsoft.com/office/drawing/2014/main" id="{02FF02BC-072A-7159-17C6-F69D1DB3CF28}"/>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baseline="0" noProof="0">
                <a:ln>
                  <a:noFill/>
                </a:ln>
                <a:solidFill>
                  <a:prstClr val="black"/>
                </a:solidFill>
                <a:effectLst/>
                <a:uLnTx/>
                <a:uFillTx/>
                <a:latin typeface="Segoe UI Semibold"/>
                <a:cs typeface="Segoe UI" pitchFamily="34" charset="0"/>
              </a:rPr>
              <a:t>Créer des publications pour les réseaux sociaux</a:t>
            </a:r>
          </a:p>
        </p:txBody>
      </p:sp>
      <p:sp>
        <p:nvSpPr>
          <p:cNvPr id="70" name="Text Placeholder 2">
            <a:extLst>
              <a:ext uri="{FF2B5EF4-FFF2-40B4-BE49-F238E27FC236}">
                <a16:creationId xmlns:a16="http://schemas.microsoft.com/office/drawing/2014/main" id="{E72374D0-68CD-626F-BB82-9BD8F52146A5}"/>
              </a:ext>
            </a:extLst>
          </p:cNvPr>
          <p:cNvSpPr txBox="1">
            <a:spLocks/>
          </p:cNvSpPr>
          <p:nvPr/>
        </p:nvSpPr>
        <p:spPr>
          <a:xfrm>
            <a:off x="8229191" y="4861817"/>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Lancez une nouvelle conversation et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endParaRPr lang="fr-FR" sz="1050" b="0" i="0" u="none" strike="noStrike" cap="none" normalizeH="0" baseline="0" noProof="0" dirty="0" err="1">
              <a:ln w="3175">
                <a:noFill/>
              </a:ln>
              <a:solidFill>
                <a:prstClr val="black"/>
              </a:solidFill>
              <a:effectLst/>
              <a:uLnTx/>
              <a:uFillTx/>
              <a:latin typeface="Segoe UI"/>
              <a:cs typeface="Segoe UI"/>
            </a:endParaRPr>
          </a:p>
        </p:txBody>
      </p:sp>
      <p:grpSp>
        <p:nvGrpSpPr>
          <p:cNvPr id="50" name="Group 49" descr="Microsoft Copilot logo">
            <a:extLst>
              <a:ext uri="{FF2B5EF4-FFF2-40B4-BE49-F238E27FC236}">
                <a16:creationId xmlns:a16="http://schemas.microsoft.com/office/drawing/2014/main" id="{9B2844F6-0C8C-F323-0264-7B5BB9ADD39A}"/>
              </a:ext>
            </a:extLst>
          </p:cNvPr>
          <p:cNvGrpSpPr>
            <a:grpSpLocks/>
          </p:cNvGrpSpPr>
          <p:nvPr/>
        </p:nvGrpSpPr>
        <p:grpSpPr>
          <a:xfrm>
            <a:off x="11118807" y="4026755"/>
            <a:ext cx="534543" cy="534543"/>
            <a:chOff x="3610465" y="1434675"/>
            <a:chExt cx="534543" cy="534543"/>
          </a:xfrm>
        </p:grpSpPr>
        <p:sp>
          <p:nvSpPr>
            <p:cNvPr id="51" name="Rounded Rectangle 46">
              <a:extLst>
                <a:ext uri="{FF2B5EF4-FFF2-40B4-BE49-F238E27FC236}">
                  <a16:creationId xmlns:a16="http://schemas.microsoft.com/office/drawing/2014/main" id="{A782E50F-92E9-AF75-B9A1-D362D620A298}"/>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2" descr="Zip Co logo SVG free download, id: 101874 - Brandlogos.net">
              <a:hlinkClick r:id="rId14"/>
              <a:extLst>
                <a:ext uri="{FF2B5EF4-FFF2-40B4-BE49-F238E27FC236}">
                  <a16:creationId xmlns:a16="http://schemas.microsoft.com/office/drawing/2014/main" id="{E1411147-DF20-A8E6-5F14-6BE98F2641A3}"/>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77" name="Rectangle: Rounded Corners 6">
            <a:extLst>
              <a:ext uri="{FF2B5EF4-FFF2-40B4-BE49-F238E27FC236}">
                <a16:creationId xmlns:a16="http://schemas.microsoft.com/office/drawing/2014/main" id="{C8FCB2FA-65CB-2091-A7AC-80D6C3E61921}"/>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Title 1">
            <a:extLst>
              <a:ext uri="{FF2B5EF4-FFF2-40B4-BE49-F238E27FC236}">
                <a16:creationId xmlns:a16="http://schemas.microsoft.com/office/drawing/2014/main" id="{5E536F47-0CA6-C2DA-8842-DB77CC9EFB58}"/>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série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de </a:t>
            </a:r>
            <a:r>
              <a:rPr kumimoji="0" lang="fr-FR" sz="1000" b="0" i="0" u="none" strike="noStrike" cap="none" spc="0" normalizeH="0" noProof="0" err="1">
                <a:ln w="3175">
                  <a:noFill/>
                </a:ln>
                <a:solidFill>
                  <a:prstClr val="black"/>
                </a:solidFill>
                <a:effectLst/>
                <a:uLnTx/>
                <a:uFillTx/>
                <a:latin typeface="Segoe UI"/>
                <a:ea typeface="+mn-ea"/>
                <a:cs typeface="Segoe UI" pitchFamily="34" charset="0"/>
              </a:rPr>
              <a:t>posts</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LinkedIn à partir de la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description de produit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Contoso</a:t>
            </a:r>
            <a:r>
              <a:rPr kumimoji="0" lang="fr-FR" sz="1000" b="0" i="0" strike="noStrike" cap="none" spc="0" normalizeH="0" noProof="0">
                <a:ln w="3175">
                  <a:noFill/>
                </a:ln>
                <a:effectLst/>
                <a:uLnTx/>
                <a:uFillTx/>
                <a:latin typeface="Segoe UI"/>
                <a:ea typeface="+mn-ea"/>
                <a:cs typeface="Segoe UI" pitchFamily="34" charset="0"/>
              </a:rPr>
              <a:t>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et du</a:t>
            </a:r>
            <a:r>
              <a:rPr kumimoji="0" lang="fr-FR" sz="1000" b="0" i="0" strike="noStrike" cap="none" spc="0" normalizeH="0" noProof="0">
                <a:ln w="3175">
                  <a:noFill/>
                </a:ln>
                <a:effectLst/>
                <a:uLnTx/>
                <a:uFillTx/>
                <a:latin typeface="Segoe UI"/>
                <a:ea typeface="+mn-ea"/>
                <a:cs typeface="Segoe UI" pitchFamily="34" charset="0"/>
              </a:rPr>
              <a:t>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plan marketing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Contoso</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a:t>
            </a:r>
          </a:p>
        </p:txBody>
      </p:sp>
    </p:spTree>
    <p:extLst>
      <p:ext uri="{BB962C8B-B14F-4D97-AF65-F5344CB8AC3E}">
        <p14:creationId xmlns:p14="http://schemas.microsoft.com/office/powerpoint/2010/main" val="148166604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fr-FR" sz="3200">
                <a:gradFill flip="none" rotWithShape="1">
                  <a:gsLst>
                    <a:gs pos="50000">
                      <a:srgbClr val="8661C5"/>
                    </a:gs>
                    <a:gs pos="0">
                      <a:srgbClr val="3E76D4"/>
                    </a:gs>
                    <a:gs pos="100000">
                      <a:srgbClr val="C73ECC"/>
                    </a:gs>
                  </a:gsLst>
                  <a:lin ang="2700000" scaled="1"/>
                  <a:tileRect/>
                </a:gradFill>
                <a:cs typeface="+mn-cs"/>
              </a:rPr>
              <a:t>Un jour dans le quotidien d'un directeur marketing</a:t>
            </a:r>
          </a:p>
        </p:txBody>
      </p:sp>
      <p:grpSp>
        <p:nvGrpSpPr>
          <p:cNvPr id="208" name="Group 207">
            <a:extLst>
              <a:ext uri="{FF2B5EF4-FFF2-40B4-BE49-F238E27FC236}">
                <a16:creationId xmlns:a16="http://schemas.microsoft.com/office/drawing/2014/main" id="{A4126212-1F78-3A3F-C3D1-E6213FB075EF}"/>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09" name="Freeform: Shape 208">
              <a:extLst>
                <a:ext uri="{FF2B5EF4-FFF2-40B4-BE49-F238E27FC236}">
                  <a16:creationId xmlns:a16="http://schemas.microsoft.com/office/drawing/2014/main" id="{38C97DA9-6DF2-4F34-0DCC-454353FFF1AC}"/>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10" name="Group 209">
              <a:extLst>
                <a:ext uri="{FF2B5EF4-FFF2-40B4-BE49-F238E27FC236}">
                  <a16:creationId xmlns:a16="http://schemas.microsoft.com/office/drawing/2014/main" id="{B15DC89B-5BC3-0E25-C236-AD34489F798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229" name="Oval 228">
                <a:extLst>
                  <a:ext uri="{FF2B5EF4-FFF2-40B4-BE49-F238E27FC236}">
                    <a16:creationId xmlns:a16="http://schemas.microsoft.com/office/drawing/2014/main" id="{12840C1C-A07A-F2F2-40E7-151276E2B08D}"/>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30" name="Graphic 68">
                <a:extLst>
                  <a:ext uri="{FF2B5EF4-FFF2-40B4-BE49-F238E27FC236}">
                    <a16:creationId xmlns:a16="http://schemas.microsoft.com/office/drawing/2014/main" id="{57083F74-3182-0FEE-9CE5-C751F51F3C8A}"/>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1" name="Group 210">
              <a:extLst>
                <a:ext uri="{FF2B5EF4-FFF2-40B4-BE49-F238E27FC236}">
                  <a16:creationId xmlns:a16="http://schemas.microsoft.com/office/drawing/2014/main" id="{EA3F2B83-7BFA-3029-42DA-569D8269E4E7}"/>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227" name="Oval 226">
                <a:extLst>
                  <a:ext uri="{FF2B5EF4-FFF2-40B4-BE49-F238E27FC236}">
                    <a16:creationId xmlns:a16="http://schemas.microsoft.com/office/drawing/2014/main" id="{6A2B4B0C-CCBA-3DC4-BFB0-46A61A80284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8" name="Graphic 68">
                <a:extLst>
                  <a:ext uri="{FF2B5EF4-FFF2-40B4-BE49-F238E27FC236}">
                    <a16:creationId xmlns:a16="http://schemas.microsoft.com/office/drawing/2014/main" id="{54E048EB-1C48-188B-3276-AB32BE9919C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2" name="Group 211">
              <a:extLst>
                <a:ext uri="{FF2B5EF4-FFF2-40B4-BE49-F238E27FC236}">
                  <a16:creationId xmlns:a16="http://schemas.microsoft.com/office/drawing/2014/main" id="{81E17E88-CE0E-0FFB-DC39-763E254DECC1}"/>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225" name="Oval 224">
                <a:extLst>
                  <a:ext uri="{FF2B5EF4-FFF2-40B4-BE49-F238E27FC236}">
                    <a16:creationId xmlns:a16="http://schemas.microsoft.com/office/drawing/2014/main" id="{C0564CF5-2A4E-DD4C-4698-C427EC31D133}"/>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6" name="Graphic 68">
                <a:extLst>
                  <a:ext uri="{FF2B5EF4-FFF2-40B4-BE49-F238E27FC236}">
                    <a16:creationId xmlns:a16="http://schemas.microsoft.com/office/drawing/2014/main" id="{474BAB2B-AC6F-C4DE-A000-E216500A178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213" name="Group 212">
              <a:extLst>
                <a:ext uri="{FF2B5EF4-FFF2-40B4-BE49-F238E27FC236}">
                  <a16:creationId xmlns:a16="http://schemas.microsoft.com/office/drawing/2014/main" id="{5C720060-8A73-AFEC-4D98-387FE1936CD2}"/>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223" name="Oval 222">
                <a:extLst>
                  <a:ext uri="{FF2B5EF4-FFF2-40B4-BE49-F238E27FC236}">
                    <a16:creationId xmlns:a16="http://schemas.microsoft.com/office/drawing/2014/main" id="{149435CD-5556-AC1D-6432-FAA2792D222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4" name="Graphic 68">
                <a:extLst>
                  <a:ext uri="{FF2B5EF4-FFF2-40B4-BE49-F238E27FC236}">
                    <a16:creationId xmlns:a16="http://schemas.microsoft.com/office/drawing/2014/main" id="{1A10B7F3-911B-8A30-6DE2-474B6C363FB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214" name="Rectangle: Rounded Corners 6">
              <a:extLst>
                <a:ext uri="{FF2B5EF4-FFF2-40B4-BE49-F238E27FC236}">
                  <a16:creationId xmlns:a16="http://schemas.microsoft.com/office/drawing/2014/main" id="{261481AB-AB3E-CA79-7747-B803CEE0230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5" name="Rectangle: Rounded Corners 6">
              <a:extLst>
                <a:ext uri="{FF2B5EF4-FFF2-40B4-BE49-F238E27FC236}">
                  <a16:creationId xmlns:a16="http://schemas.microsoft.com/office/drawing/2014/main" id="{12EBEA65-2DAF-89B3-8022-6DE3FA9E44E9}"/>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6" name="Rectangle: Rounded Corners 6">
              <a:extLst>
                <a:ext uri="{FF2B5EF4-FFF2-40B4-BE49-F238E27FC236}">
                  <a16:creationId xmlns:a16="http://schemas.microsoft.com/office/drawing/2014/main" id="{16BA589C-7057-2B8F-6C52-220E750751F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7" name="Rectangle: Rounded Corners 6">
              <a:extLst>
                <a:ext uri="{FF2B5EF4-FFF2-40B4-BE49-F238E27FC236}">
                  <a16:creationId xmlns:a16="http://schemas.microsoft.com/office/drawing/2014/main" id="{CF3FC5F2-9124-DA5C-7869-23F762F9E781}"/>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8" name="Rectangle: Rounded Corners 6">
              <a:extLst>
                <a:ext uri="{FF2B5EF4-FFF2-40B4-BE49-F238E27FC236}">
                  <a16:creationId xmlns:a16="http://schemas.microsoft.com/office/drawing/2014/main" id="{704EED12-D408-1400-CCA0-18B5DB50BBD8}"/>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9" name="Rectangle: Rounded Corners 6">
              <a:extLst>
                <a:ext uri="{FF2B5EF4-FFF2-40B4-BE49-F238E27FC236}">
                  <a16:creationId xmlns:a16="http://schemas.microsoft.com/office/drawing/2014/main" id="{FE8EDCBB-275F-01ED-E4B1-5E8D99F1A0F4}"/>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20" name="Group 219">
              <a:extLst>
                <a:ext uri="{FF2B5EF4-FFF2-40B4-BE49-F238E27FC236}">
                  <a16:creationId xmlns:a16="http://schemas.microsoft.com/office/drawing/2014/main" id="{8C215F95-E240-85AA-BC83-9B03C5F61F5D}"/>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21" name="Oval 220">
                <a:extLst>
                  <a:ext uri="{FF2B5EF4-FFF2-40B4-BE49-F238E27FC236}">
                    <a16:creationId xmlns:a16="http://schemas.microsoft.com/office/drawing/2014/main" id="{9504FAAB-3E01-64EB-95C4-3EDB29056D2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2" name="Graphic 68">
                <a:extLst>
                  <a:ext uri="{FF2B5EF4-FFF2-40B4-BE49-F238E27FC236}">
                    <a16:creationId xmlns:a16="http://schemas.microsoft.com/office/drawing/2014/main" id="{0DB96CD3-5257-EA7E-9D96-78B7408F2BC7}"/>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pic>
        <p:nvPicPr>
          <p:cNvPr id="24" name="Picture 2" descr="Microsoft Copilot logo">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31" name="Rectangle: Rounded Corners 230">
            <a:extLst>
              <a:ext uri="{FF2B5EF4-FFF2-40B4-BE49-F238E27FC236}">
                <a16:creationId xmlns:a16="http://schemas.microsoft.com/office/drawing/2014/main" id="{86AEF504-EFF0-1960-2B04-2BB89EFCF5C6}"/>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Segoe UI" pitchFamily="34" charset="0"/>
                <a:cs typeface="Segoe UI"/>
              </a:rPr>
              <a:t>08h00</a:t>
            </a:r>
          </a:p>
        </p:txBody>
      </p:sp>
      <p:sp>
        <p:nvSpPr>
          <p:cNvPr id="232" name="TextBox 231">
            <a:extLst>
              <a:ext uri="{FF2B5EF4-FFF2-40B4-BE49-F238E27FC236}">
                <a16:creationId xmlns:a16="http://schemas.microsoft.com/office/drawing/2014/main" id="{416A5223-11B4-2AD7-390E-8B01DD1906AA}"/>
              </a:ext>
            </a:extLst>
          </p:cNvPr>
          <p:cNvSpPr txBox="1"/>
          <p:nvPr/>
        </p:nvSpPr>
        <p:spPr>
          <a:xfrm>
            <a:off x="588263" y="1587288"/>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err="1">
                <a:ln>
                  <a:noFill/>
                </a:ln>
                <a:solidFill>
                  <a:prstClr val="black"/>
                </a:solidFill>
                <a:effectLst/>
                <a:uLnTx/>
                <a:uFillTx/>
                <a:latin typeface="Segoe UI"/>
                <a:ea typeface="+mn-ea"/>
                <a:cs typeface="Segoe UI Semibold"/>
              </a:rPr>
              <a:t>Daichi</a:t>
            </a:r>
            <a:r>
              <a:rPr kumimoji="0" lang="fr-FR" sz="1000" b="0" i="0" u="none" strike="noStrike" cap="none" normalizeH="0" baseline="0" noProof="0">
                <a:ln>
                  <a:noFill/>
                </a:ln>
                <a:solidFill>
                  <a:prstClr val="black"/>
                </a:solidFill>
                <a:effectLst/>
                <a:uLnTx/>
                <a:uFillTx/>
                <a:latin typeface="Segoe UI"/>
                <a:ea typeface="+mn-ea"/>
                <a:cs typeface="Segoe UI Semibold"/>
              </a:rPr>
              <a:t> utilise Copilot pour préparer un dossier à présenter aux agences qui soumissionnent pour une nouvelle campagne publicitaire. </a:t>
            </a:r>
          </a:p>
        </p:txBody>
      </p:sp>
      <p:grpSp>
        <p:nvGrpSpPr>
          <p:cNvPr id="202" name="Group 201">
            <a:extLst>
              <a:ext uri="{FF2B5EF4-FFF2-40B4-BE49-F238E27FC236}">
                <a16:creationId xmlns:a16="http://schemas.microsoft.com/office/drawing/2014/main" id="{92321744-84F3-22E2-D2D9-F810D813EEC1}"/>
              </a:ext>
              <a:ext uri="{C183D7F6-B498-43B3-948B-1728B52AA6E4}">
                <adec:decorative xmlns:adec="http://schemas.microsoft.com/office/drawing/2017/decorative" val="1"/>
              </a:ext>
            </a:extLst>
          </p:cNvPr>
          <p:cNvGrpSpPr>
            <a:grpSpLocks/>
          </p:cNvGrpSpPr>
          <p:nvPr/>
        </p:nvGrpSpPr>
        <p:grpSpPr>
          <a:xfrm>
            <a:off x="588264" y="2375245"/>
            <a:ext cx="534543" cy="534543"/>
            <a:chOff x="5006422" y="10181153"/>
            <a:chExt cx="659280" cy="659280"/>
          </a:xfrm>
        </p:grpSpPr>
        <p:sp>
          <p:nvSpPr>
            <p:cNvPr id="203" name="Rounded Rectangle 46">
              <a:extLst>
                <a:ext uri="{FF2B5EF4-FFF2-40B4-BE49-F238E27FC236}">
                  <a16:creationId xmlns:a16="http://schemas.microsoft.com/office/drawing/2014/main" id="{E843E3E3-BF58-A3FB-7EBF-90DD0644F2CD}"/>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4" name="Graphic 203">
              <a:extLst>
                <a:ext uri="{FF2B5EF4-FFF2-40B4-BE49-F238E27FC236}">
                  <a16:creationId xmlns:a16="http://schemas.microsoft.com/office/drawing/2014/main" id="{4F03F36D-AD6F-BAC9-6712-A0110935B7F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279" t="26853" r="22699" b="26853"/>
            <a:stretch/>
          </p:blipFill>
          <p:spPr>
            <a:xfrm>
              <a:off x="5112857" y="10308272"/>
              <a:ext cx="446412" cy="405040"/>
            </a:xfrm>
            <a:prstGeom prst="rect">
              <a:avLst/>
            </a:prstGeom>
          </p:spPr>
        </p:pic>
      </p:grpSp>
      <p:sp>
        <p:nvSpPr>
          <p:cNvPr id="236" name="TextBox 235">
            <a:extLst>
              <a:ext uri="{FF2B5EF4-FFF2-40B4-BE49-F238E27FC236}">
                <a16:creationId xmlns:a16="http://schemas.microsoft.com/office/drawing/2014/main" id="{3BA7FBAC-7CDE-2F9D-465C-4350017D3A76}"/>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237" name="Title 1">
            <a:extLst>
              <a:ext uri="{FF2B5EF4-FFF2-40B4-BE49-F238E27FC236}">
                <a16:creationId xmlns:a16="http://schemas.microsoft.com/office/drawing/2014/main" id="{B14674DB-A23E-66BF-0A9E-58A47571EE5B}"/>
              </a:ext>
            </a:extLst>
          </p:cNvPr>
          <p:cNvSpPr txBox="1">
            <a:spLocks/>
          </p:cNvSpPr>
          <p:nvPr/>
        </p:nvSpPr>
        <p:spPr>
          <a:xfrm>
            <a:off x="646864" y="3060183"/>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Préparer un dossier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présentant la stratégie publicitaire créée à partir du </a:t>
            </a:r>
            <a:r>
              <a:rPr kumimoji="0" lang="fr-FR" sz="800" b="0" i="0" u="sng" strike="noStrike" cap="none" spc="0" normalizeH="0" noProof="0">
                <a:ln w="3175">
                  <a:noFill/>
                </a:ln>
                <a:solidFill>
                  <a:srgbClr val="0070C0"/>
                </a:solidFill>
                <a:effectLst/>
                <a:uLnTx/>
                <a:uFillTx/>
                <a:latin typeface="Segoe UI" panose="020B0502040204020203" pitchFamily="34" charset="0"/>
                <a:ea typeface="+mn-ea"/>
                <a:cs typeface="Segoe UI" pitchFamily="34" charset="0"/>
              </a:rPr>
              <a:t>Plan marketing pour les widgets </a:t>
            </a:r>
            <a:r>
              <a:rPr kumimoji="0" lang="fr-FR" sz="800" b="0" i="0" u="sng" strike="noStrike" cap="none" spc="0" normalizeH="0" noProof="0" err="1">
                <a:ln w="3175">
                  <a:noFill/>
                </a:ln>
                <a:solidFill>
                  <a:srgbClr val="0070C0"/>
                </a:solidFill>
                <a:effectLst/>
                <a:uLnTx/>
                <a:uFillTx/>
                <a:latin typeface="Segoe UI" panose="020B0502040204020203" pitchFamily="34" charset="0"/>
                <a:ea typeface="+mn-ea"/>
                <a:cs typeface="Segoe UI" pitchFamily="34" charset="0"/>
              </a:rPr>
              <a:t>Contoso</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 Inclure des sections sur le marché cible, les tarifs, le ton, les images et les slogans.</a:t>
            </a:r>
          </a:p>
        </p:txBody>
      </p:sp>
      <p:sp>
        <p:nvSpPr>
          <p:cNvPr id="238" name="Rectangle: Rounded Corners 237">
            <a:extLst>
              <a:ext uri="{FF2B5EF4-FFF2-40B4-BE49-F238E27FC236}">
                <a16:creationId xmlns:a16="http://schemas.microsoft.com/office/drawing/2014/main" id="{09D1FC68-9E27-4D54-20DB-29460C2EEBBE}"/>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08h30</a:t>
            </a:r>
          </a:p>
        </p:txBody>
      </p:sp>
      <p:sp>
        <p:nvSpPr>
          <p:cNvPr id="239" name="TextBox 238">
            <a:extLst>
              <a:ext uri="{FF2B5EF4-FFF2-40B4-BE49-F238E27FC236}">
                <a16:creationId xmlns:a16="http://schemas.microsoft.com/office/drawing/2014/main" id="{78670227-312B-2F18-1D7B-E4BBCF428063}"/>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err="1">
                <a:ln>
                  <a:noFill/>
                </a:ln>
                <a:solidFill>
                  <a:prstClr val="black"/>
                </a:solidFill>
                <a:effectLst/>
                <a:uLnTx/>
                <a:uFillTx/>
                <a:latin typeface="Segoe UI"/>
                <a:ea typeface="+mn-ea"/>
                <a:cs typeface="Segoe UI Semibold"/>
              </a:rPr>
              <a:t>Daichi</a:t>
            </a:r>
            <a:r>
              <a:rPr kumimoji="0" lang="fr-FR" sz="1000" b="0" i="0" u="none" strike="noStrike" cap="none" normalizeH="0" baseline="0" noProof="0">
                <a:ln>
                  <a:noFill/>
                </a:ln>
                <a:solidFill>
                  <a:prstClr val="black"/>
                </a:solidFill>
                <a:effectLst/>
                <a:uLnTx/>
                <a:uFillTx/>
                <a:latin typeface="Segoe UI"/>
                <a:ea typeface="+mn-ea"/>
                <a:cs typeface="Segoe UI Semibold"/>
              </a:rPr>
              <a:t> rencontre son équipe pour réfléchir ensemble aux améliorations à apporter aux fonctionnalités en fonction des commentaires des clients. Copilot classe les idées pour faciliter la discussion.</a:t>
            </a:r>
          </a:p>
        </p:txBody>
      </p:sp>
      <p:grpSp>
        <p:nvGrpSpPr>
          <p:cNvPr id="198" name="Group 197">
            <a:extLst>
              <a:ext uri="{FF2B5EF4-FFF2-40B4-BE49-F238E27FC236}">
                <a16:creationId xmlns:a16="http://schemas.microsoft.com/office/drawing/2014/main" id="{2DF66330-BFC6-1F1A-7DB2-FBCBAD61E1AE}"/>
              </a:ext>
              <a:ext uri="{C183D7F6-B498-43B3-948B-1728B52AA6E4}">
                <adec:decorative xmlns:adec="http://schemas.microsoft.com/office/drawing/2017/decorative" val="1"/>
              </a:ext>
            </a:extLst>
          </p:cNvPr>
          <p:cNvGrpSpPr>
            <a:grpSpLocks/>
          </p:cNvGrpSpPr>
          <p:nvPr/>
        </p:nvGrpSpPr>
        <p:grpSpPr>
          <a:xfrm>
            <a:off x="3417469" y="2375244"/>
            <a:ext cx="534543" cy="534543"/>
            <a:chOff x="12498914" y="5650593"/>
            <a:chExt cx="534543" cy="534543"/>
          </a:xfrm>
        </p:grpSpPr>
        <p:sp>
          <p:nvSpPr>
            <p:cNvPr id="199" name="Rounded Rectangle 46">
              <a:hlinkClick r:id="rId6"/>
              <a:extLst>
                <a:ext uri="{FF2B5EF4-FFF2-40B4-BE49-F238E27FC236}">
                  <a16:creationId xmlns:a16="http://schemas.microsoft.com/office/drawing/2014/main" id="{178AD3E5-4116-3D36-B5FC-6C0D23994A2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0" name="Picture 199" descr="Whiteboard icon in Windows 11 Color Style">
              <a:hlinkClick r:id="rId6"/>
              <a:extLst>
                <a:ext uri="{FF2B5EF4-FFF2-40B4-BE49-F238E27FC236}">
                  <a16:creationId xmlns:a16="http://schemas.microsoft.com/office/drawing/2014/main" id="{6844DD87-084D-41F9-EC0F-552E865FB8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243" name="TextBox 242">
            <a:extLst>
              <a:ext uri="{FF2B5EF4-FFF2-40B4-BE49-F238E27FC236}">
                <a16:creationId xmlns:a16="http://schemas.microsoft.com/office/drawing/2014/main" id="{A89D3D8B-84C7-D31D-3A15-95CCD6C78D66}"/>
              </a:ext>
              <a:ext uri="{C183D7F6-B498-43B3-948B-1728B52AA6E4}">
                <adec:decorative xmlns:adec="http://schemas.microsoft.com/office/drawing/2017/decorative" val="0"/>
              </a:ext>
            </a:extLst>
          </p:cNvPr>
          <p:cNvSpPr txBox="1"/>
          <p:nvPr/>
        </p:nvSpPr>
        <p:spPr>
          <a:xfrm>
            <a:off x="4037252" y="2535914"/>
            <a:ext cx="1804204"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a:t>
            </a:r>
            <a:r>
              <a:rPr kumimoji="0" lang="fr-FR" sz="1200" b="0" i="0" u="none" strike="noStrike" cap="none" normalizeH="0" baseline="0" noProof="0" err="1">
                <a:ln>
                  <a:noFill/>
                </a:ln>
                <a:solidFill>
                  <a:prstClr val="black"/>
                </a:solidFill>
                <a:effectLst/>
                <a:uLnTx/>
                <a:uFillTx/>
                <a:latin typeface="Segoe UI Semibold"/>
                <a:ea typeface="+mn-ea"/>
                <a:cs typeface="+mn-cs"/>
              </a:rPr>
              <a:t>Whiteboard</a:t>
            </a:r>
            <a:endParaRPr kumimoji="0" lang="fr-FR" sz="1200" b="0" i="0" u="none" strike="noStrike" cap="none" normalizeH="0" baseline="0" noProof="0">
              <a:ln>
                <a:noFill/>
              </a:ln>
              <a:solidFill>
                <a:prstClr val="black"/>
              </a:solidFill>
              <a:effectLst/>
              <a:uLnTx/>
              <a:uFillTx/>
              <a:latin typeface="Segoe UI Semibold"/>
              <a:ea typeface="+mn-ea"/>
              <a:cs typeface="+mn-cs"/>
            </a:endParaRPr>
          </a:p>
        </p:txBody>
      </p:sp>
      <p:sp>
        <p:nvSpPr>
          <p:cNvPr id="244" name="Title 1">
            <a:extLst>
              <a:ext uri="{FF2B5EF4-FFF2-40B4-BE49-F238E27FC236}">
                <a16:creationId xmlns:a16="http://schemas.microsoft.com/office/drawing/2014/main" id="{ADE5CF14-299A-369A-B509-CBC4A3946515}"/>
              </a:ext>
            </a:extLst>
          </p:cNvPr>
          <p:cNvSpPr txBox="1">
            <a:spLocks/>
          </p:cNvSpPr>
          <p:nvPr/>
        </p:nvSpPr>
        <p:spPr>
          <a:xfrm>
            <a:off x="3476070" y="3244847"/>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Classer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les idées. </a:t>
            </a:r>
          </a:p>
        </p:txBody>
      </p:sp>
      <p:sp>
        <p:nvSpPr>
          <p:cNvPr id="245" name="Rectangle: Rounded Corners 244">
            <a:extLst>
              <a:ext uri="{FF2B5EF4-FFF2-40B4-BE49-F238E27FC236}">
                <a16:creationId xmlns:a16="http://schemas.microsoft.com/office/drawing/2014/main" id="{2C79188A-EF35-A714-2414-CA461250920A}"/>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10h00</a:t>
            </a:r>
          </a:p>
        </p:txBody>
      </p:sp>
      <p:sp>
        <p:nvSpPr>
          <p:cNvPr id="246" name="TextBox 245">
            <a:extLst>
              <a:ext uri="{FF2B5EF4-FFF2-40B4-BE49-F238E27FC236}">
                <a16:creationId xmlns:a16="http://schemas.microsoft.com/office/drawing/2014/main" id="{321AC6B0-5847-5ECB-9EE0-44C2DD30045A}"/>
              </a:ext>
            </a:extLst>
          </p:cNvPr>
          <p:cNvSpPr txBox="1"/>
          <p:nvPr/>
        </p:nvSpPr>
        <p:spPr>
          <a:xfrm>
            <a:off x="6246676"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err="1">
                <a:ln>
                  <a:noFill/>
                </a:ln>
                <a:solidFill>
                  <a:prstClr val="black"/>
                </a:solidFill>
                <a:effectLst/>
                <a:uLnTx/>
                <a:uFillTx/>
                <a:latin typeface="Segoe UI"/>
                <a:ea typeface="+mn-ea"/>
                <a:cs typeface="Segoe UI Semibold"/>
              </a:rPr>
              <a:t>Daichi</a:t>
            </a:r>
            <a:r>
              <a:rPr kumimoji="0" lang="fr-FR" sz="1000" b="0" i="0" u="none" strike="noStrike" cap="none" normalizeH="0" baseline="0" noProof="0">
                <a:ln>
                  <a:noFill/>
                </a:ln>
                <a:solidFill>
                  <a:prstClr val="black"/>
                </a:solidFill>
                <a:effectLst/>
                <a:uLnTx/>
                <a:uFillTx/>
                <a:latin typeface="Segoe UI"/>
                <a:ea typeface="+mn-ea"/>
                <a:cs typeface="Segoe UI Semibold"/>
              </a:rPr>
              <a:t> doit analyser les données marketing issues de la dernière série d'enquêtes. Il utilise </a:t>
            </a:r>
            <a:r>
              <a:rPr kumimoji="0" lang="fr-FR" sz="1000" b="0" i="0" u="none" strike="noStrike" cap="none" normalizeH="0" baseline="0" noProof="0" err="1">
                <a:ln>
                  <a:noFill/>
                </a:ln>
                <a:solidFill>
                  <a:prstClr val="black"/>
                </a:solidFill>
                <a:effectLst/>
                <a:uLnTx/>
                <a:uFillTx/>
                <a:latin typeface="Segoe UI"/>
                <a:ea typeface="+mn-ea"/>
                <a:cs typeface="Segoe UI Semibold"/>
              </a:rPr>
              <a:t>Copilot</a:t>
            </a:r>
            <a:r>
              <a:rPr kumimoji="0" lang="fr-FR" sz="1000" b="0" i="0" u="none" strike="noStrike" cap="none" normalizeH="0" baseline="0" noProof="0">
                <a:ln>
                  <a:noFill/>
                </a:ln>
                <a:solidFill>
                  <a:prstClr val="black"/>
                </a:solidFill>
                <a:effectLst/>
                <a:uLnTx/>
                <a:uFillTx/>
                <a:latin typeface="Segoe UI"/>
                <a:ea typeface="+mn-ea"/>
                <a:cs typeface="Segoe UI Semibold"/>
              </a:rPr>
              <a:t> pour préparer des graphiques afin de visualiser les tendances des données.</a:t>
            </a:r>
          </a:p>
        </p:txBody>
      </p:sp>
      <p:grpSp>
        <p:nvGrpSpPr>
          <p:cNvPr id="189" name="Group 188">
            <a:extLst>
              <a:ext uri="{FF2B5EF4-FFF2-40B4-BE49-F238E27FC236}">
                <a16:creationId xmlns:a16="http://schemas.microsoft.com/office/drawing/2014/main" id="{A48CD38D-5479-6B43-66C6-97FE20E5A6D4}"/>
              </a:ext>
              <a:ext uri="{C183D7F6-B498-43B3-948B-1728B52AA6E4}">
                <adec:decorative xmlns:adec="http://schemas.microsoft.com/office/drawing/2017/decorative" val="1"/>
              </a:ext>
            </a:extLst>
          </p:cNvPr>
          <p:cNvGrpSpPr>
            <a:grpSpLocks/>
          </p:cNvGrpSpPr>
          <p:nvPr/>
        </p:nvGrpSpPr>
        <p:grpSpPr>
          <a:xfrm>
            <a:off x="6246676" y="2375244"/>
            <a:ext cx="534543" cy="534543"/>
            <a:chOff x="5831903" y="8381781"/>
            <a:chExt cx="534543" cy="534543"/>
          </a:xfrm>
        </p:grpSpPr>
        <p:sp>
          <p:nvSpPr>
            <p:cNvPr id="190" name="Rounded Rectangle 46">
              <a:extLst>
                <a:ext uri="{FF2B5EF4-FFF2-40B4-BE49-F238E27FC236}">
                  <a16:creationId xmlns:a16="http://schemas.microsoft.com/office/drawing/2014/main" id="{D7B059E0-D7CC-3978-9778-A16B00A2E63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91" name="Picture 8" descr="Microsoft Excel Logo - PNG and Vector - Logo Download">
              <a:hlinkClick r:id="rId8"/>
              <a:extLst>
                <a:ext uri="{FF2B5EF4-FFF2-40B4-BE49-F238E27FC236}">
                  <a16:creationId xmlns:a16="http://schemas.microsoft.com/office/drawing/2014/main" id="{4B6B4AAD-BE4E-8432-AC30-6C2E8EDBD71A}"/>
                </a:ext>
              </a:extLst>
            </p:cNvPr>
            <p:cNvPicPr>
              <a:picLocks noChangeArrowheads="1"/>
            </p:cNvPicPr>
            <p:nvPr/>
          </p:nvPicPr>
          <p:blipFill rotWithShape="1">
            <a:blip r:embed="rId9"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51" name="TextBox 250">
            <a:extLst>
              <a:ext uri="{FF2B5EF4-FFF2-40B4-BE49-F238E27FC236}">
                <a16:creationId xmlns:a16="http://schemas.microsoft.com/office/drawing/2014/main" id="{2BDE63E2-BFC7-F636-D4CC-74D3F1EEBB12}"/>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Excel</a:t>
            </a:r>
          </a:p>
        </p:txBody>
      </p:sp>
      <p:sp>
        <p:nvSpPr>
          <p:cNvPr id="252" name="Title 1">
            <a:extLst>
              <a:ext uri="{FF2B5EF4-FFF2-40B4-BE49-F238E27FC236}">
                <a16:creationId xmlns:a16="http://schemas.microsoft.com/office/drawing/2014/main" id="{0E53F94A-60AE-C7D2-B28D-FD9776A22C12}"/>
              </a:ext>
            </a:extLst>
          </p:cNvPr>
          <p:cNvSpPr txBox="1">
            <a:spLocks/>
          </p:cNvSpPr>
          <p:nvPr/>
        </p:nvSpPr>
        <p:spPr>
          <a:xfrm>
            <a:off x="6305277" y="3193889"/>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Afficher toutes les informations tirées des données.</a:t>
            </a:r>
          </a:p>
        </p:txBody>
      </p:sp>
      <p:sp>
        <p:nvSpPr>
          <p:cNvPr id="253" name="Rectangle: Rounded Corners 252">
            <a:extLst>
              <a:ext uri="{FF2B5EF4-FFF2-40B4-BE49-F238E27FC236}">
                <a16:creationId xmlns:a16="http://schemas.microsoft.com/office/drawing/2014/main" id="{89F9D2AD-1AE3-E5C1-F7F0-B192D98735E3}"/>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11h00</a:t>
            </a:r>
          </a:p>
        </p:txBody>
      </p:sp>
      <p:sp>
        <p:nvSpPr>
          <p:cNvPr id="254" name="TextBox 253">
            <a:extLst>
              <a:ext uri="{FF2B5EF4-FFF2-40B4-BE49-F238E27FC236}">
                <a16:creationId xmlns:a16="http://schemas.microsoft.com/office/drawing/2014/main" id="{3AFBB458-62A1-519C-E164-A3DE78C20D5D}"/>
              </a:ext>
            </a:extLst>
          </p:cNvPr>
          <p:cNvSpPr txBox="1"/>
          <p:nvPr/>
        </p:nvSpPr>
        <p:spPr>
          <a:xfrm>
            <a:off x="6246676"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err="1">
                <a:ln>
                  <a:noFill/>
                </a:ln>
                <a:solidFill>
                  <a:prstClr val="black"/>
                </a:solidFill>
                <a:effectLst/>
                <a:uLnTx/>
                <a:uFillTx/>
                <a:latin typeface="Segoe UI"/>
                <a:ea typeface="+mn-ea"/>
                <a:cs typeface="Segoe UI Semibold"/>
              </a:rPr>
              <a:t>Daichi</a:t>
            </a:r>
            <a:r>
              <a:rPr kumimoji="0" lang="fr-FR" sz="1000" b="0" i="0" u="none" strike="noStrike" cap="none" normalizeH="0" baseline="0" noProof="0">
                <a:ln>
                  <a:noFill/>
                </a:ln>
                <a:solidFill>
                  <a:prstClr val="black"/>
                </a:solidFill>
                <a:effectLst/>
                <a:uLnTx/>
                <a:uFillTx/>
                <a:latin typeface="Segoe UI"/>
                <a:ea typeface="+mn-ea"/>
                <a:cs typeface="Segoe UI Semibold"/>
              </a:rPr>
              <a:t> rencontre l'équipe d'ingénierie pour planifier le développement de nouvelles fonctionnalités. Pendant la réunion, il utilise Copilot pour comprendre pourquoi telle fonctionnalité est prioritaire. </a:t>
            </a:r>
          </a:p>
        </p:txBody>
      </p:sp>
      <p:grpSp>
        <p:nvGrpSpPr>
          <p:cNvPr id="180" name="Group 179">
            <a:extLst>
              <a:ext uri="{FF2B5EF4-FFF2-40B4-BE49-F238E27FC236}">
                <a16:creationId xmlns:a16="http://schemas.microsoft.com/office/drawing/2014/main" id="{7A349D4D-A36A-0754-B6CC-D8BFED5330B6}"/>
              </a:ext>
              <a:ext uri="{C183D7F6-B498-43B3-948B-1728B52AA6E4}">
                <adec:decorative xmlns:adec="http://schemas.microsoft.com/office/drawing/2017/decorative" val="1"/>
              </a:ext>
            </a:extLst>
          </p:cNvPr>
          <p:cNvGrpSpPr>
            <a:grpSpLocks/>
          </p:cNvGrpSpPr>
          <p:nvPr/>
        </p:nvGrpSpPr>
        <p:grpSpPr>
          <a:xfrm>
            <a:off x="6246676" y="5003768"/>
            <a:ext cx="534543" cy="534543"/>
            <a:chOff x="4236994" y="8381781"/>
            <a:chExt cx="534543" cy="534543"/>
          </a:xfrm>
        </p:grpSpPr>
        <p:sp>
          <p:nvSpPr>
            <p:cNvPr id="181" name="Rounded Rectangle 46">
              <a:extLst>
                <a:ext uri="{FF2B5EF4-FFF2-40B4-BE49-F238E27FC236}">
                  <a16:creationId xmlns:a16="http://schemas.microsoft.com/office/drawing/2014/main" id="{5F6F0299-2E72-3AC3-D9AE-F3B65B66F8B6}"/>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2" name="Picture 6" descr="Microsoft Teams Logo, symbol, meaning, history, PNG">
              <a:hlinkClick r:id="rId10"/>
              <a:extLst>
                <a:ext uri="{FF2B5EF4-FFF2-40B4-BE49-F238E27FC236}">
                  <a16:creationId xmlns:a16="http://schemas.microsoft.com/office/drawing/2014/main" id="{2150E018-AB31-D0BB-1275-123FED5A7F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258" name="TextBox 257">
            <a:extLst>
              <a:ext uri="{FF2B5EF4-FFF2-40B4-BE49-F238E27FC236}">
                <a16:creationId xmlns:a16="http://schemas.microsoft.com/office/drawing/2014/main" id="{72F42A57-99AA-EE97-F562-84B96739E9C5}"/>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259" name="Title 1">
            <a:extLst>
              <a:ext uri="{FF2B5EF4-FFF2-40B4-BE49-F238E27FC236}">
                <a16:creationId xmlns:a16="http://schemas.microsoft.com/office/drawing/2014/main" id="{9A8368C2-1AFE-ABD3-9044-DA5B0DB27495}"/>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Créer un tableau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pour classer par ordre de priorité les fonctionnalités évoquées jusqu'ici.</a:t>
            </a:r>
          </a:p>
        </p:txBody>
      </p:sp>
      <p:sp>
        <p:nvSpPr>
          <p:cNvPr id="260" name="Rectangle: Rounded Corners 259">
            <a:extLst>
              <a:ext uri="{FF2B5EF4-FFF2-40B4-BE49-F238E27FC236}">
                <a16:creationId xmlns:a16="http://schemas.microsoft.com/office/drawing/2014/main" id="{0469AB14-FA9C-3E9C-42CE-B80526ABC03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14h00</a:t>
            </a:r>
          </a:p>
        </p:txBody>
      </p:sp>
      <p:sp>
        <p:nvSpPr>
          <p:cNvPr id="261" name="TextBox 260">
            <a:extLst>
              <a:ext uri="{FF2B5EF4-FFF2-40B4-BE49-F238E27FC236}">
                <a16:creationId xmlns:a16="http://schemas.microsoft.com/office/drawing/2014/main" id="{C2892D7B-B8D5-7E30-5278-CAE58EDECBAB}"/>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Semibold"/>
              </a:rPr>
              <a:t>Daichi met à jour la feuille de route en fonction des engagements pris lors de la réunion de l'équipe d'ingénierie.</a:t>
            </a:r>
          </a:p>
        </p:txBody>
      </p:sp>
      <p:grpSp>
        <p:nvGrpSpPr>
          <p:cNvPr id="184" name="Group 183">
            <a:extLst>
              <a:ext uri="{FF2B5EF4-FFF2-40B4-BE49-F238E27FC236}">
                <a16:creationId xmlns:a16="http://schemas.microsoft.com/office/drawing/2014/main" id="{88A63B81-7BB6-C107-7684-853A3E819F73}"/>
              </a:ext>
              <a:ext uri="{C183D7F6-B498-43B3-948B-1728B52AA6E4}">
                <adec:decorative xmlns:adec="http://schemas.microsoft.com/office/drawing/2017/decorative" val="1"/>
              </a:ext>
            </a:extLst>
          </p:cNvPr>
          <p:cNvGrpSpPr>
            <a:grpSpLocks/>
          </p:cNvGrpSpPr>
          <p:nvPr/>
        </p:nvGrpSpPr>
        <p:grpSpPr>
          <a:xfrm>
            <a:off x="3417469" y="5003768"/>
            <a:ext cx="534543" cy="534543"/>
            <a:chOff x="9021721" y="8381781"/>
            <a:chExt cx="534543" cy="534543"/>
          </a:xfrm>
        </p:grpSpPr>
        <p:sp>
          <p:nvSpPr>
            <p:cNvPr id="185" name="Rounded Rectangle 46">
              <a:extLst>
                <a:ext uri="{FF2B5EF4-FFF2-40B4-BE49-F238E27FC236}">
                  <a16:creationId xmlns:a16="http://schemas.microsoft.com/office/drawing/2014/main" id="{14123211-1A8F-2546-8473-F617BFF061F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6" name="Picture 4" descr="Microsoft PowerPoint Logo - PNG and Vector - Logo Download">
              <a:hlinkClick r:id="rId12"/>
              <a:extLst>
                <a:ext uri="{FF2B5EF4-FFF2-40B4-BE49-F238E27FC236}">
                  <a16:creationId xmlns:a16="http://schemas.microsoft.com/office/drawing/2014/main" id="{F1010A60-8EBF-73B4-9D56-B90FC294979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265" name="TextBox 264">
            <a:extLst>
              <a:ext uri="{FF2B5EF4-FFF2-40B4-BE49-F238E27FC236}">
                <a16:creationId xmlns:a16="http://schemas.microsoft.com/office/drawing/2014/main" id="{2618D359-6E41-802D-2847-D5079081723B}"/>
              </a:ext>
              <a:ext uri="{C183D7F6-B498-43B3-948B-1728B52AA6E4}">
                <adec:decorative xmlns:adec="http://schemas.microsoft.com/office/drawing/2017/decorative" val="0"/>
              </a:ext>
            </a:extLst>
          </p:cNvPr>
          <p:cNvSpPr txBox="1"/>
          <p:nvPr/>
        </p:nvSpPr>
        <p:spPr>
          <a:xfrm>
            <a:off x="4037252" y="5178706"/>
            <a:ext cx="18163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266" name="Title 1">
            <a:extLst>
              <a:ext uri="{FF2B5EF4-FFF2-40B4-BE49-F238E27FC236}">
                <a16:creationId xmlns:a16="http://schemas.microsoft.com/office/drawing/2014/main" id="{ED5628F4-8711-8CF2-A7F5-71DC6A51DD27}"/>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Ajouter une diapositive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basée sur [copier la liste à puces des mises à jour de la feuille de route]</a:t>
            </a:r>
          </a:p>
        </p:txBody>
      </p:sp>
      <p:sp>
        <p:nvSpPr>
          <p:cNvPr id="267" name="Rectangle: Rounded Corners 266">
            <a:extLst>
              <a:ext uri="{FF2B5EF4-FFF2-40B4-BE49-F238E27FC236}">
                <a16:creationId xmlns:a16="http://schemas.microsoft.com/office/drawing/2014/main" id="{DA34D65A-EA60-7CE8-CD5F-0D9A1141AE90}"/>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16h00</a:t>
            </a:r>
          </a:p>
        </p:txBody>
      </p:sp>
      <p:sp>
        <p:nvSpPr>
          <p:cNvPr id="268" name="TextBox 267">
            <a:extLst>
              <a:ext uri="{FF2B5EF4-FFF2-40B4-BE49-F238E27FC236}">
                <a16:creationId xmlns:a16="http://schemas.microsoft.com/office/drawing/2014/main" id="{D0B3E288-C40D-45E6-4DF1-D64AF51AE69C}"/>
              </a:ext>
            </a:extLst>
          </p:cNvPr>
          <p:cNvSpPr txBox="1"/>
          <p:nvPr/>
        </p:nvSpPr>
        <p:spPr>
          <a:xfrm>
            <a:off x="588263" y="4075061"/>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baseline="0" noProof="0" err="1">
                <a:ln>
                  <a:noFill/>
                </a:ln>
                <a:solidFill>
                  <a:prstClr val="black"/>
                </a:solidFill>
                <a:effectLst/>
                <a:uLnTx/>
                <a:uFillTx/>
                <a:latin typeface="Segoe UI"/>
                <a:ea typeface="+mn-ea"/>
                <a:cs typeface="Segoe UI Semibold"/>
              </a:rPr>
              <a:t>Daichi</a:t>
            </a:r>
            <a:r>
              <a:rPr kumimoji="0" lang="fr-FR" sz="1000" b="0" i="0" u="none" strike="noStrike" cap="none" normalizeH="0" baseline="0" noProof="0">
                <a:ln>
                  <a:noFill/>
                </a:ln>
                <a:solidFill>
                  <a:prstClr val="black"/>
                </a:solidFill>
                <a:effectLst/>
                <a:uLnTx/>
                <a:uFillTx/>
                <a:latin typeface="Segoe UI"/>
                <a:ea typeface="+mn-ea"/>
                <a:cs typeface="Segoe UI Semibold"/>
              </a:rPr>
              <a:t> doit se mettre au courant des e-mails avant de partir pour la journée. Copilot accélère le travail en résumant les e-mails et en préparant des réponses. </a:t>
            </a:r>
          </a:p>
        </p:txBody>
      </p:sp>
      <p:grpSp>
        <p:nvGrpSpPr>
          <p:cNvPr id="205" name="Group 204">
            <a:extLst>
              <a:ext uri="{FF2B5EF4-FFF2-40B4-BE49-F238E27FC236}">
                <a16:creationId xmlns:a16="http://schemas.microsoft.com/office/drawing/2014/main" id="{FBC334D8-8FFC-2315-59E5-98C21BB13AC7}"/>
              </a:ext>
              <a:ext uri="{C183D7F6-B498-43B3-948B-1728B52AA6E4}">
                <adec:decorative xmlns:adec="http://schemas.microsoft.com/office/drawing/2017/decorative" val="1"/>
              </a:ext>
            </a:extLst>
          </p:cNvPr>
          <p:cNvGrpSpPr>
            <a:grpSpLocks/>
          </p:cNvGrpSpPr>
          <p:nvPr/>
        </p:nvGrpSpPr>
        <p:grpSpPr>
          <a:xfrm>
            <a:off x="588264" y="5003769"/>
            <a:ext cx="534543" cy="534543"/>
            <a:chOff x="11090271" y="6937563"/>
            <a:chExt cx="534544" cy="534544"/>
          </a:xfrm>
        </p:grpSpPr>
        <p:sp>
          <p:nvSpPr>
            <p:cNvPr id="206" name="Rounded Rectangle 64">
              <a:extLst>
                <a:ext uri="{FF2B5EF4-FFF2-40B4-BE49-F238E27FC236}">
                  <a16:creationId xmlns:a16="http://schemas.microsoft.com/office/drawing/2014/main" id="{67E46583-4828-F083-F03F-07BD630CF7D2}"/>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07" name="Graphic 206">
              <a:extLst>
                <a:ext uri="{FF2B5EF4-FFF2-40B4-BE49-F238E27FC236}">
                  <a16:creationId xmlns:a16="http://schemas.microsoft.com/office/drawing/2014/main" id="{F19FBC66-7960-1CD5-2C0A-D991965D3CB7}"/>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2984" t="22984" r="22984" b="22984"/>
            <a:stretch/>
          </p:blipFill>
          <p:spPr>
            <a:xfrm>
              <a:off x="11170786" y="7018079"/>
              <a:ext cx="373514" cy="373514"/>
            </a:xfrm>
            <a:prstGeom prst="rect">
              <a:avLst/>
            </a:prstGeom>
          </p:spPr>
        </p:pic>
      </p:grpSp>
      <p:sp>
        <p:nvSpPr>
          <p:cNvPr id="272" name="TextBox 271">
            <a:extLst>
              <a:ext uri="{FF2B5EF4-FFF2-40B4-BE49-F238E27FC236}">
                <a16:creationId xmlns:a16="http://schemas.microsoft.com/office/drawing/2014/main" id="{78609C8F-3C71-1020-411E-4AAC0744B30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Outlook</a:t>
            </a:r>
          </a:p>
        </p:txBody>
      </p:sp>
      <p:sp>
        <p:nvSpPr>
          <p:cNvPr id="273" name="Title 1">
            <a:extLst>
              <a:ext uri="{FF2B5EF4-FFF2-40B4-BE49-F238E27FC236}">
                <a16:creationId xmlns:a16="http://schemas.microsoft.com/office/drawing/2014/main" id="{A74C4890-683D-F51F-87D7-AA0A9F72D27D}"/>
              </a:ext>
            </a:extLst>
          </p:cNvPr>
          <p:cNvSpPr txBox="1">
            <a:spLocks/>
          </p:cNvSpPr>
          <p:nvPr/>
        </p:nvSpPr>
        <p:spPr>
          <a:xfrm>
            <a:off x="646864" y="5887443"/>
            <a:ext cx="2443118" cy="12311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Demander plus de détails.</a:t>
            </a:r>
          </a:p>
        </p:txBody>
      </p:sp>
      <p:pic>
        <p:nvPicPr>
          <p:cNvPr id="197" name="Picture 196" descr="Portrait of Daichi">
            <a:extLst>
              <a:ext uri="{FF2B5EF4-FFF2-40B4-BE49-F238E27FC236}">
                <a16:creationId xmlns:a16="http://schemas.microsoft.com/office/drawing/2014/main" id="{2BFE0684-5FE9-2AE1-338D-FF1A2AE59D1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3327" t="27926" r="16459" b="13474"/>
          <a:stretch/>
        </p:blipFill>
        <p:spPr>
          <a:xfrm>
            <a:off x="9488488" y="2934937"/>
            <a:ext cx="1970076" cy="2543263"/>
          </a:xfrm>
          <a:prstGeom prst="rect">
            <a:avLst/>
          </a:prstGeom>
        </p:spPr>
      </p:pic>
      <p:sp>
        <p:nvSpPr>
          <p:cNvPr id="275" name="Freeform: Shape 274">
            <a:extLst>
              <a:ext uri="{FF2B5EF4-FFF2-40B4-BE49-F238E27FC236}">
                <a16:creationId xmlns:a16="http://schemas.microsoft.com/office/drawing/2014/main" id="{F94DA777-82BD-C21E-60B3-2F46B995A048}"/>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6" name="Rectangle 275">
            <a:extLst>
              <a:ext uri="{FF2B5EF4-FFF2-40B4-BE49-F238E27FC236}">
                <a16:creationId xmlns:a16="http://schemas.microsoft.com/office/drawing/2014/main" id="{FC9D0C6E-494F-579C-8AB5-70A66C667ED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baseline="0" noProof="0">
                <a:ln>
                  <a:noFill/>
                </a:ln>
                <a:solidFill>
                  <a:prstClr val="white"/>
                </a:solidFill>
                <a:effectLst/>
                <a:uLnTx/>
                <a:uFillTx/>
                <a:latin typeface="Segoe UI Semibold"/>
                <a:ea typeface="+mn-ea"/>
                <a:cs typeface="+mn-cs"/>
              </a:rPr>
              <a:t>Daichi est directeur marketing chez Contoso</a:t>
            </a:r>
          </a:p>
        </p:txBody>
      </p:sp>
    </p:spTree>
    <p:extLst>
      <p:ext uri="{BB962C8B-B14F-4D97-AF65-F5344CB8AC3E}">
        <p14:creationId xmlns:p14="http://schemas.microsoft.com/office/powerpoint/2010/main" val="26639439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06BCD96-1F6F-02BB-3477-A07477235464}"/>
              </a:ext>
              <a:ext uri="{C183D7F6-B498-43B3-948B-1728B52AA6E4}">
                <adec:decorative xmlns:adec="http://schemas.microsoft.com/office/drawing/2017/decorative" val="1"/>
              </a:ext>
            </a:extLst>
          </p:cNvPr>
          <p:cNvGrpSpPr/>
          <p:nvPr/>
        </p:nvGrpSpPr>
        <p:grpSpPr>
          <a:xfrm>
            <a:off x="588962" y="1149177"/>
            <a:ext cx="11017821" cy="5163488"/>
            <a:chOff x="588962" y="1149177"/>
            <a:chExt cx="11017821" cy="5163488"/>
          </a:xfrm>
        </p:grpSpPr>
        <p:sp>
          <p:nvSpPr>
            <p:cNvPr id="58" name="Rectangle: Rounded Corners 6">
              <a:extLst>
                <a:ext uri="{FF2B5EF4-FFF2-40B4-BE49-F238E27FC236}">
                  <a16:creationId xmlns:a16="http://schemas.microsoft.com/office/drawing/2014/main" id="{E54CE8CB-79C1-20CD-B107-5D3E9D233CE8}"/>
                </a:ext>
                <a:ext uri="{C183D7F6-B498-43B3-948B-1728B52AA6E4}">
                  <adec:decorative xmlns:adec="http://schemas.microsoft.com/office/drawing/2017/decorative" val="1"/>
                </a:ext>
              </a:extLst>
            </p:cNvPr>
            <p:cNvSpPr/>
            <p:nvPr/>
          </p:nvSpPr>
          <p:spPr bwMode="auto">
            <a:xfrm>
              <a:off x="588962"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9" name="Rectangle: Rounded Corners 6">
              <a:extLst>
                <a:ext uri="{FF2B5EF4-FFF2-40B4-BE49-F238E27FC236}">
                  <a16:creationId xmlns:a16="http://schemas.microsoft.com/office/drawing/2014/main" id="{37916139-EBE2-7F86-000E-FA0709D92B8F}"/>
                </a:ext>
                <a:ext uri="{C183D7F6-B498-43B3-948B-1728B52AA6E4}">
                  <adec:decorative xmlns:adec="http://schemas.microsoft.com/office/drawing/2017/decorative" val="1"/>
                </a:ext>
              </a:extLst>
            </p:cNvPr>
            <p:cNvSpPr/>
            <p:nvPr/>
          </p:nvSpPr>
          <p:spPr bwMode="auto">
            <a:xfrm>
              <a:off x="4319576"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0" name="Rectangle: Rounded Corners 6">
              <a:extLst>
                <a:ext uri="{FF2B5EF4-FFF2-40B4-BE49-F238E27FC236}">
                  <a16:creationId xmlns:a16="http://schemas.microsoft.com/office/drawing/2014/main" id="{70AC0B7F-AA1E-918B-D043-BE43D65E89D0}"/>
                </a:ext>
                <a:ext uri="{C183D7F6-B498-43B3-948B-1728B52AA6E4}">
                  <adec:decorative xmlns:adec="http://schemas.microsoft.com/office/drawing/2017/decorative" val="1"/>
                </a:ext>
              </a:extLst>
            </p:cNvPr>
            <p:cNvSpPr/>
            <p:nvPr/>
          </p:nvSpPr>
          <p:spPr bwMode="auto">
            <a:xfrm>
              <a:off x="8050189" y="3940575"/>
              <a:ext cx="3556594" cy="2372090"/>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2EE8F764-2F7D-8DBB-E768-23EC8D3300D9}"/>
                </a:ext>
                <a:ext uri="{C183D7F6-B498-43B3-948B-1728B52AA6E4}">
                  <adec:decorative xmlns:adec="http://schemas.microsoft.com/office/drawing/2017/decorative" val="1"/>
                </a:ext>
              </a:extLst>
            </p:cNvPr>
            <p:cNvSpPr/>
            <p:nvPr/>
          </p:nvSpPr>
          <p:spPr bwMode="auto">
            <a:xfrm>
              <a:off x="588962"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BA2F54FB-C61F-1B6B-8865-B65EE7520238}"/>
                </a:ext>
                <a:ext uri="{C183D7F6-B498-43B3-948B-1728B52AA6E4}">
                  <adec:decorative xmlns:adec="http://schemas.microsoft.com/office/drawing/2017/decorative" val="1"/>
                </a:ext>
              </a:extLst>
            </p:cNvPr>
            <p:cNvSpPr/>
            <p:nvPr/>
          </p:nvSpPr>
          <p:spPr bwMode="auto">
            <a:xfrm>
              <a:off x="3393858"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556B634D-D833-82B1-1D9D-92DA54B4D2F6}"/>
                </a:ext>
                <a:ext uri="{C183D7F6-B498-43B3-948B-1728B52AA6E4}">
                  <adec:decorative xmlns:adec="http://schemas.microsoft.com/office/drawing/2017/decorative" val="1"/>
                </a:ext>
              </a:extLst>
            </p:cNvPr>
            <p:cNvSpPr/>
            <p:nvPr/>
          </p:nvSpPr>
          <p:spPr bwMode="auto">
            <a:xfrm>
              <a:off x="6198755"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5" name="Rectangle: Rounded Corners 6">
              <a:extLst>
                <a:ext uri="{FF2B5EF4-FFF2-40B4-BE49-F238E27FC236}">
                  <a16:creationId xmlns:a16="http://schemas.microsoft.com/office/drawing/2014/main" id="{091CEB02-C02A-BAA1-CF48-3B31967D2B38}"/>
                </a:ext>
                <a:ext uri="{C183D7F6-B498-43B3-948B-1728B52AA6E4}">
                  <adec:decorative xmlns:adec="http://schemas.microsoft.com/office/drawing/2017/decorative" val="1"/>
                </a:ext>
              </a:extLst>
            </p:cNvPr>
            <p:cNvSpPr>
              <a:spLocks/>
            </p:cNvSpPr>
            <p:nvPr/>
          </p:nvSpPr>
          <p:spPr bwMode="auto">
            <a:xfrm>
              <a:off x="9003651" y="1149177"/>
              <a:ext cx="2603132" cy="2574524"/>
            </a:xfrm>
            <a:prstGeom prst="roundRect">
              <a:avLst>
                <a:gd name="adj" fmla="val 3949"/>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2" name="Title 1">
            <a:extLst>
              <a:ext uri="{FF2B5EF4-FFF2-40B4-BE49-F238E27FC236}">
                <a16:creationId xmlns:a16="http://schemas.microsoft.com/office/drawing/2014/main" id="{87ACF692-D915-40B9-646A-4CE296BDD0FC}"/>
              </a:ext>
            </a:extLst>
          </p:cNvPr>
          <p:cNvSpPr>
            <a:spLocks noGrp="1"/>
          </p:cNvSpPr>
          <p:nvPr>
            <p:ph type="title"/>
          </p:nvPr>
        </p:nvSpPr>
        <p:spPr>
          <a:xfrm>
            <a:off x="588263" y="457200"/>
            <a:ext cx="11018520" cy="492443"/>
          </a:xfrm>
        </p:spPr>
        <p:txBody>
          <a:bodyPr/>
          <a:lstStyle/>
          <a:p>
            <a:r>
              <a:rPr lang="fr-FR" dirty="0"/>
              <a:t>Copilot apporte l'IA à tous. Pour différents rôles comme...</a:t>
            </a:r>
          </a:p>
        </p:txBody>
      </p:sp>
      <p:sp>
        <p:nvSpPr>
          <p:cNvPr id="33" name="Rectangle: Rounded Corners 32">
            <a:hlinkClick r:id="rId2" action="ppaction://hlinksldjump"/>
            <a:extLst>
              <a:ext uri="{FF2B5EF4-FFF2-40B4-BE49-F238E27FC236}">
                <a16:creationId xmlns:a16="http://schemas.microsoft.com/office/drawing/2014/main" id="{4B27D85A-9964-B2CD-ADBF-34467B86C98F}"/>
              </a:ext>
            </a:extLst>
          </p:cNvPr>
          <p:cNvSpPr>
            <a:spLocks/>
          </p:cNvSpPr>
          <p:nvPr/>
        </p:nvSpPr>
        <p:spPr bwMode="auto">
          <a:xfrm>
            <a:off x="689545"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Direction</a:t>
            </a:r>
          </a:p>
        </p:txBody>
      </p:sp>
      <p:sp>
        <p:nvSpPr>
          <p:cNvPr id="50" name="TextBox 49">
            <a:extLst>
              <a:ext uri="{FF2B5EF4-FFF2-40B4-BE49-F238E27FC236}">
                <a16:creationId xmlns:a16="http://schemas.microsoft.com/office/drawing/2014/main" id="{9B8EDEBD-0C3A-3AF1-91CC-9E23029258BF}"/>
              </a:ext>
            </a:extLst>
          </p:cNvPr>
          <p:cNvSpPr txBox="1"/>
          <p:nvPr/>
        </p:nvSpPr>
        <p:spPr>
          <a:xfrm>
            <a:off x="689545" y="1766751"/>
            <a:ext cx="2401966" cy="177484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PDG</a:t>
            </a:r>
            <a:br>
              <a:rPr kumimoji="0" lang="fr-FR" sz="1600" b="0" i="0" u="none" strike="noStrike" cap="none" normalizeH="0" baseline="0" noProof="0">
                <a:ln>
                  <a:noFill/>
                </a:ln>
                <a:solidFill>
                  <a:prstClr val="black"/>
                </a:solidFill>
                <a:effectLst/>
                <a:uLnTx/>
                <a:uFillTx/>
                <a:latin typeface="Segoe UI"/>
                <a:ea typeface="+mn-ea"/>
                <a:cs typeface="+mn-cs"/>
              </a:rPr>
            </a:br>
            <a:r>
              <a:rPr kumimoji="0" lang="fr-FR" sz="1600" b="0" i="0" u="none" strike="noStrike" cap="none" normalizeH="0" baseline="0" noProof="0">
                <a:ln>
                  <a:noFill/>
                </a:ln>
                <a:solidFill>
                  <a:prstClr val="black"/>
                </a:solidFill>
                <a:effectLst/>
                <a:uLnTx/>
                <a:uFillTx/>
                <a:latin typeface="Segoe UI"/>
                <a:ea typeface="+mn-ea"/>
                <a:cs typeface="+mn-cs"/>
              </a:rPr>
              <a:t>DSI</a:t>
            </a:r>
            <a:br>
              <a:rPr kumimoji="0" lang="fr-FR" sz="1600" b="0" i="0" u="none" strike="noStrike" cap="none" normalizeH="0" baseline="0" noProof="0">
                <a:ln>
                  <a:noFill/>
                </a:ln>
                <a:solidFill>
                  <a:prstClr val="black"/>
                </a:solidFill>
                <a:effectLst/>
                <a:uLnTx/>
                <a:uFillTx/>
                <a:latin typeface="Segoe UI"/>
                <a:ea typeface="+mn-ea"/>
                <a:cs typeface="+mn-cs"/>
              </a:rPr>
            </a:br>
            <a:r>
              <a:rPr kumimoji="0" lang="fr-FR" sz="1600" b="0" i="0" u="none" strike="noStrike" cap="none" normalizeH="0" baseline="0" noProof="0">
                <a:ln>
                  <a:noFill/>
                </a:ln>
                <a:solidFill>
                  <a:prstClr val="black"/>
                </a:solidFill>
                <a:effectLst/>
                <a:uLnTx/>
                <a:uFillTx/>
                <a:latin typeface="Segoe UI"/>
                <a:ea typeface="+mn-ea"/>
                <a:cs typeface="+mn-cs"/>
              </a:rPr>
              <a:t>Directeur Marketing</a:t>
            </a:r>
            <a:br>
              <a:rPr kumimoji="0" lang="fr-FR" sz="1600" b="0" i="0" u="none" strike="noStrike" cap="none" normalizeH="0" baseline="0" noProof="0">
                <a:ln>
                  <a:noFill/>
                </a:ln>
                <a:solidFill>
                  <a:prstClr val="black"/>
                </a:solidFill>
                <a:effectLst/>
                <a:uLnTx/>
                <a:uFillTx/>
              </a:rPr>
            </a:br>
            <a:r>
              <a:rPr kumimoji="0" lang="fr-FR" sz="1600" b="0" i="0" u="none" strike="noStrike" cap="none" normalizeH="0" baseline="0" noProof="0">
                <a:ln>
                  <a:noFill/>
                </a:ln>
                <a:solidFill>
                  <a:prstClr val="black"/>
                </a:solidFill>
                <a:effectLst/>
                <a:uLnTx/>
                <a:uFillTx/>
                <a:latin typeface="Segoe UI"/>
                <a:ea typeface="+mn-ea"/>
                <a:cs typeface="Segoe UI"/>
              </a:rPr>
              <a:t>Directeur général</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Président</a:t>
            </a:r>
            <a:br>
              <a:rPr kumimoji="0" lang="fr-FR" sz="1600" b="0" i="0" u="none" strike="noStrike" cap="none" normalizeH="0" baseline="0" noProof="0">
                <a:ln>
                  <a:noFill/>
                </a:ln>
                <a:solidFill>
                  <a:prstClr val="black"/>
                </a:solidFill>
                <a:effectLst/>
                <a:uLnTx/>
                <a:uFillTx/>
                <a:latin typeface="Segoe UI"/>
                <a:ea typeface="+mn-ea"/>
                <a:cs typeface="+mn-cs"/>
              </a:rPr>
            </a:br>
            <a:r>
              <a:rPr kumimoji="0" lang="fr-FR" sz="1600" b="0" i="0" u="none" strike="noStrike" cap="none" normalizeH="0" baseline="0" noProof="0">
                <a:ln>
                  <a:noFill/>
                </a:ln>
                <a:solidFill>
                  <a:prstClr val="black"/>
                </a:solidFill>
                <a:effectLst/>
                <a:uLnTx/>
                <a:uFillTx/>
                <a:latin typeface="Segoe UI"/>
                <a:ea typeface="+mn-ea"/>
                <a:cs typeface="+mn-cs"/>
              </a:rPr>
              <a:t>Cadre supérieur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Chef d'équipe</a:t>
            </a:r>
          </a:p>
        </p:txBody>
      </p:sp>
      <p:sp>
        <p:nvSpPr>
          <p:cNvPr id="34" name="Rectangle: Rounded Corners 33">
            <a:hlinkClick r:id="rId3" action="ppaction://hlinksldjump"/>
            <a:extLst>
              <a:ext uri="{FF2B5EF4-FFF2-40B4-BE49-F238E27FC236}">
                <a16:creationId xmlns:a16="http://schemas.microsoft.com/office/drawing/2014/main" id="{B5DAEB3F-69B9-ABD5-ACB0-56E69DD3CC6E}"/>
              </a:ext>
            </a:extLst>
          </p:cNvPr>
          <p:cNvSpPr>
            <a:spLocks/>
          </p:cNvSpPr>
          <p:nvPr/>
        </p:nvSpPr>
        <p:spPr bwMode="auto">
          <a:xfrm>
            <a:off x="3494441"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HR</a:t>
            </a:r>
          </a:p>
        </p:txBody>
      </p:sp>
      <p:sp>
        <p:nvSpPr>
          <p:cNvPr id="49" name="TextBox 48">
            <a:extLst>
              <a:ext uri="{FF2B5EF4-FFF2-40B4-BE49-F238E27FC236}">
                <a16:creationId xmlns:a16="http://schemas.microsoft.com/office/drawing/2014/main" id="{48867684-3B6E-DE4B-E634-EF41CFEF6998}"/>
              </a:ext>
            </a:extLst>
          </p:cNvPr>
          <p:cNvSpPr txBox="1"/>
          <p:nvPr/>
        </p:nvSpPr>
        <p:spPr>
          <a:xfrm>
            <a:off x="3494441" y="1766751"/>
            <a:ext cx="2401966" cy="180049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Spécialiste de l'emploi</a:t>
            </a:r>
            <a:br>
              <a:rPr kumimoji="0" lang="fr-FR" sz="1600" b="0" i="0" u="none" strike="noStrike" cap="none" normalizeH="0" baseline="0" noProof="0">
                <a:ln>
                  <a:noFill/>
                </a:ln>
                <a:solidFill>
                  <a:prstClr val="black"/>
                </a:solidFill>
                <a:effectLst/>
                <a:uLnTx/>
                <a:uFillTx/>
                <a:latin typeface="Segoe UI"/>
                <a:ea typeface="+mn-ea"/>
                <a:cs typeface="+mn-cs"/>
              </a:rPr>
            </a:br>
            <a:r>
              <a:rPr kumimoji="0" lang="fr-FR" sz="1600" b="0" i="0" u="none" strike="noStrike" cap="none" normalizeH="0" baseline="0" noProof="0">
                <a:ln>
                  <a:noFill/>
                </a:ln>
                <a:solidFill>
                  <a:prstClr val="black"/>
                </a:solidFill>
                <a:effectLst/>
                <a:uLnTx/>
                <a:uFillTx/>
                <a:latin typeface="Segoe UI"/>
                <a:ea typeface="+mn-ea"/>
                <a:cs typeface="Segoe UI"/>
              </a:rPr>
              <a:t>Assistant RH</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Recruteur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Relations professionnelles</a:t>
            </a:r>
            <a:br>
              <a:rPr kumimoji="0" lang="fr-FR" sz="1600" b="0" i="0" u="none" strike="noStrike" cap="none" normalizeH="0" baseline="0" noProof="0">
                <a:ln>
                  <a:noFill/>
                </a:ln>
                <a:solidFill>
                  <a:prstClr val="black"/>
                </a:solidFill>
                <a:effectLst/>
                <a:uLnTx/>
                <a:uFillTx/>
                <a:latin typeface="Segoe UI"/>
                <a:ea typeface="+mn-ea"/>
                <a:cs typeface="Segoe UI"/>
              </a:rPr>
            </a:br>
            <a:r>
              <a:rPr kumimoji="0" lang="fr-FR" sz="1600" b="0" i="0" u="none" strike="noStrike" cap="none" normalizeH="0" baseline="0" noProof="0">
                <a:ln>
                  <a:noFill/>
                </a:ln>
                <a:solidFill>
                  <a:prstClr val="black"/>
                </a:solidFill>
                <a:effectLst/>
                <a:uLnTx/>
                <a:uFillTx/>
                <a:latin typeface="Segoe UI"/>
                <a:ea typeface="+mn-ea"/>
                <a:cs typeface="Segoe UI"/>
              </a:rPr>
              <a:t>Spécialiste des salaires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Responsable de l'apprentissage</a:t>
            </a:r>
          </a:p>
        </p:txBody>
      </p:sp>
      <p:sp>
        <p:nvSpPr>
          <p:cNvPr id="35" name="Rectangle: Rounded Corners 34">
            <a:hlinkClick r:id="rId4" action="ppaction://hlinksldjump"/>
            <a:extLst>
              <a:ext uri="{FF2B5EF4-FFF2-40B4-BE49-F238E27FC236}">
                <a16:creationId xmlns:a16="http://schemas.microsoft.com/office/drawing/2014/main" id="{35BAA532-F362-264C-1B34-94FA78B72860}"/>
              </a:ext>
            </a:extLst>
          </p:cNvPr>
          <p:cNvSpPr>
            <a:spLocks/>
          </p:cNvSpPr>
          <p:nvPr/>
        </p:nvSpPr>
        <p:spPr bwMode="auto">
          <a:xfrm>
            <a:off x="6299337"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Opérations</a:t>
            </a:r>
          </a:p>
        </p:txBody>
      </p:sp>
      <p:sp>
        <p:nvSpPr>
          <p:cNvPr id="48" name="TextBox 47">
            <a:extLst>
              <a:ext uri="{FF2B5EF4-FFF2-40B4-BE49-F238E27FC236}">
                <a16:creationId xmlns:a16="http://schemas.microsoft.com/office/drawing/2014/main" id="{3117B9A9-FC12-714A-4D49-C9D60DE02CDE}"/>
              </a:ext>
            </a:extLst>
          </p:cNvPr>
          <p:cNvSpPr txBox="1"/>
          <p:nvPr/>
        </p:nvSpPr>
        <p:spPr>
          <a:xfrm>
            <a:off x="6299337" y="1766751"/>
            <a:ext cx="2401966" cy="78996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Analyste des opérations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Directeur des opérations</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Responsable du contrôle qualité</a:t>
            </a:r>
          </a:p>
        </p:txBody>
      </p:sp>
      <p:sp>
        <p:nvSpPr>
          <p:cNvPr id="36" name="Rectangle: Rounded Corners 35">
            <a:hlinkClick r:id="rId5" action="ppaction://hlinksldjump"/>
            <a:extLst>
              <a:ext uri="{FF2B5EF4-FFF2-40B4-BE49-F238E27FC236}">
                <a16:creationId xmlns:a16="http://schemas.microsoft.com/office/drawing/2014/main" id="{65A8CCB8-D2D9-9A43-D8E8-3BB280C6D227}"/>
              </a:ext>
            </a:extLst>
          </p:cNvPr>
          <p:cNvSpPr>
            <a:spLocks/>
          </p:cNvSpPr>
          <p:nvPr/>
        </p:nvSpPr>
        <p:spPr bwMode="auto">
          <a:xfrm>
            <a:off x="9104234" y="1236261"/>
            <a:ext cx="240196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Ventes</a:t>
            </a:r>
          </a:p>
        </p:txBody>
      </p:sp>
      <p:sp>
        <p:nvSpPr>
          <p:cNvPr id="47" name="TextBox 46">
            <a:extLst>
              <a:ext uri="{FF2B5EF4-FFF2-40B4-BE49-F238E27FC236}">
                <a16:creationId xmlns:a16="http://schemas.microsoft.com/office/drawing/2014/main" id="{7806E208-58A8-2E58-A50B-2D44822AC332}"/>
              </a:ext>
            </a:extLst>
          </p:cNvPr>
          <p:cNvSpPr txBox="1"/>
          <p:nvPr/>
        </p:nvSpPr>
        <p:spPr>
          <a:xfrm>
            <a:off x="9104234" y="1766751"/>
            <a:ext cx="2401966" cy="16055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Responsable de compte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Analyste qualité</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Spécialiste de l'intégration</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Vendeur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Ingénieur commercial</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Commercial</a:t>
            </a:r>
          </a:p>
        </p:txBody>
      </p:sp>
      <p:sp>
        <p:nvSpPr>
          <p:cNvPr id="37" name="Rectangle: Rounded Corners 36">
            <a:hlinkClick r:id="rId6" action="ppaction://hlinksldjump"/>
            <a:extLst>
              <a:ext uri="{FF2B5EF4-FFF2-40B4-BE49-F238E27FC236}">
                <a16:creationId xmlns:a16="http://schemas.microsoft.com/office/drawing/2014/main" id="{2377091F-911D-BAC9-CAE2-BB76D82AA0E1}"/>
              </a:ext>
            </a:extLst>
          </p:cNvPr>
          <p:cNvSpPr>
            <a:spLocks/>
          </p:cNvSpPr>
          <p:nvPr/>
        </p:nvSpPr>
        <p:spPr bwMode="auto">
          <a:xfrm>
            <a:off x="693011"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Marketing</a:t>
            </a:r>
          </a:p>
        </p:txBody>
      </p:sp>
      <p:sp>
        <p:nvSpPr>
          <p:cNvPr id="45" name="TextBox 44">
            <a:extLst>
              <a:ext uri="{FF2B5EF4-FFF2-40B4-BE49-F238E27FC236}">
                <a16:creationId xmlns:a16="http://schemas.microsoft.com/office/drawing/2014/main" id="{F1929A82-9F68-FD68-98C6-A3B3067F209A}"/>
              </a:ext>
            </a:extLst>
          </p:cNvPr>
          <p:cNvSpPr txBox="1"/>
          <p:nvPr/>
        </p:nvSpPr>
        <p:spPr>
          <a:xfrm>
            <a:off x="693011" y="4558149"/>
            <a:ext cx="3348496" cy="16055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Chef de marque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Stratège du contenu</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Directeur créatif</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Concepteur graphique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Analyste de marché</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Directeur du marketing produits</a:t>
            </a:r>
          </a:p>
        </p:txBody>
      </p:sp>
      <p:sp>
        <p:nvSpPr>
          <p:cNvPr id="38" name="Rectangle: Rounded Corners 37">
            <a:hlinkClick r:id="rId7" action="ppaction://hlinksldjump"/>
            <a:extLst>
              <a:ext uri="{FF2B5EF4-FFF2-40B4-BE49-F238E27FC236}">
                <a16:creationId xmlns:a16="http://schemas.microsoft.com/office/drawing/2014/main" id="{D1D8D3CD-46C3-42DF-EAF9-A724BF6180B5}"/>
              </a:ext>
            </a:extLst>
          </p:cNvPr>
          <p:cNvSpPr>
            <a:spLocks/>
          </p:cNvSpPr>
          <p:nvPr/>
        </p:nvSpPr>
        <p:spPr bwMode="auto">
          <a:xfrm>
            <a:off x="4423625"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Finance</a:t>
            </a:r>
          </a:p>
        </p:txBody>
      </p:sp>
      <p:sp>
        <p:nvSpPr>
          <p:cNvPr id="44" name="TextBox 43">
            <a:extLst>
              <a:ext uri="{FF2B5EF4-FFF2-40B4-BE49-F238E27FC236}">
                <a16:creationId xmlns:a16="http://schemas.microsoft.com/office/drawing/2014/main" id="{E38828FF-E5AB-B5C6-E3C3-4D44C8FF84A3}"/>
              </a:ext>
            </a:extLst>
          </p:cNvPr>
          <p:cNvSpPr txBox="1"/>
          <p:nvPr/>
        </p:nvSpPr>
        <p:spPr>
          <a:xfrm>
            <a:off x="4423625" y="4558149"/>
            <a:ext cx="3348496"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Comptable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Analyste financier</a:t>
            </a:r>
            <a:br>
              <a:rPr kumimoji="0" lang="fr-FR" sz="1600" b="0" i="0" u="none" strike="noStrike" cap="none" normalizeH="0" baseline="0" noProof="0">
                <a:ln>
                  <a:noFill/>
                </a:ln>
                <a:solidFill>
                  <a:prstClr val="black"/>
                </a:solidFill>
                <a:effectLst/>
                <a:uLnTx/>
                <a:uFillTx/>
                <a:latin typeface="Segoe UI"/>
                <a:ea typeface="+mn-ea"/>
                <a:cs typeface="+mn-cs"/>
              </a:rPr>
            </a:br>
            <a:r>
              <a:rPr kumimoji="0" lang="fr-FR" sz="1600" b="0" i="0" u="none" strike="noStrike" cap="none" normalizeH="0" baseline="0" noProof="0">
                <a:ln>
                  <a:noFill/>
                </a:ln>
                <a:solidFill>
                  <a:prstClr val="black"/>
                </a:solidFill>
                <a:effectLst/>
                <a:uLnTx/>
                <a:uFillTx/>
                <a:latin typeface="Segoe UI"/>
                <a:ea typeface="+mn-ea"/>
                <a:cs typeface="+mn-cs"/>
              </a:rPr>
              <a:t>Directeur financier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mn-cs"/>
              </a:rPr>
              <a:t>Gestionnaire des investissements</a:t>
            </a:r>
            <a:br>
              <a:rPr kumimoji="0" lang="fr-FR" sz="1600" b="0" i="0" u="none" strike="noStrike" cap="none" normalizeH="0" baseline="0" noProof="0">
                <a:ln>
                  <a:noFill/>
                </a:ln>
                <a:solidFill>
                  <a:prstClr val="black"/>
                </a:solidFill>
                <a:effectLst/>
                <a:uLnTx/>
                <a:uFillTx/>
                <a:latin typeface="Segoe UI"/>
                <a:ea typeface="+mn-ea"/>
                <a:cs typeface="+mn-cs"/>
              </a:rPr>
            </a:br>
            <a:r>
              <a:rPr kumimoji="0" lang="fr-FR" sz="1600" b="0" i="0" u="none" strike="noStrike" cap="none" normalizeH="0" baseline="0" noProof="0">
                <a:ln>
                  <a:noFill/>
                </a:ln>
                <a:solidFill>
                  <a:prstClr val="black"/>
                </a:solidFill>
                <a:effectLst/>
                <a:uLnTx/>
                <a:uFillTx/>
                <a:latin typeface="Segoe UI"/>
                <a:ea typeface="+mn-ea"/>
                <a:cs typeface="Segoe UI"/>
              </a:rPr>
              <a:t>Conseiller financier</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Spécialiste des risques</a:t>
            </a:r>
          </a:p>
        </p:txBody>
      </p:sp>
      <p:sp>
        <p:nvSpPr>
          <p:cNvPr id="39" name="Rectangle: Rounded Corners 38">
            <a:hlinkClick r:id="rId8" action="ppaction://hlinksldjump"/>
            <a:extLst>
              <a:ext uri="{FF2B5EF4-FFF2-40B4-BE49-F238E27FC236}">
                <a16:creationId xmlns:a16="http://schemas.microsoft.com/office/drawing/2014/main" id="{7FE1B4F5-C052-CC4A-AC99-C218483F108D}"/>
              </a:ext>
            </a:extLst>
          </p:cNvPr>
          <p:cNvSpPr>
            <a:spLocks/>
          </p:cNvSpPr>
          <p:nvPr/>
        </p:nvSpPr>
        <p:spPr bwMode="auto">
          <a:xfrm>
            <a:off x="8157704" y="4027659"/>
            <a:ext cx="3348496" cy="442674"/>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prstClr val="white"/>
                </a:solidFill>
                <a:effectLst/>
                <a:uLnTx/>
                <a:uFillTx/>
                <a:latin typeface="Segoe UI Semibold"/>
                <a:ea typeface="+mn-ea"/>
                <a:cs typeface="Segoe UI"/>
              </a:rPr>
              <a:t>Fonction informatique</a:t>
            </a:r>
          </a:p>
        </p:txBody>
      </p:sp>
      <p:sp>
        <p:nvSpPr>
          <p:cNvPr id="46" name="TextBox 45">
            <a:extLst>
              <a:ext uri="{FF2B5EF4-FFF2-40B4-BE49-F238E27FC236}">
                <a16:creationId xmlns:a16="http://schemas.microsoft.com/office/drawing/2014/main" id="{E2EE286E-FF35-9E3E-8310-027239E4C73A}"/>
              </a:ext>
            </a:extLst>
          </p:cNvPr>
          <p:cNvSpPr txBox="1"/>
          <p:nvPr/>
        </p:nvSpPr>
        <p:spPr>
          <a:xfrm>
            <a:off x="8157704" y="4558149"/>
            <a:ext cx="3348496" cy="160556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Analyste cybersécurité</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Agent du support technique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Technicien matériel</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Chef de projet informatique</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Administrateur réseau</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fr-FR" sz="1600" b="0" i="0" u="none" strike="noStrike" cap="none" normalizeH="0" baseline="0" noProof="0">
                <a:ln>
                  <a:noFill/>
                </a:ln>
                <a:solidFill>
                  <a:prstClr val="black"/>
                </a:solidFill>
                <a:effectLst/>
                <a:uLnTx/>
                <a:uFillTx/>
                <a:latin typeface="Segoe UI"/>
                <a:ea typeface="+mn-ea"/>
                <a:cs typeface="Segoe UI"/>
              </a:rPr>
              <a:t>Développeur de logiciels</a:t>
            </a:r>
          </a:p>
        </p:txBody>
      </p:sp>
    </p:spTree>
    <p:extLst>
      <p:ext uri="{BB962C8B-B14F-4D97-AF65-F5344CB8AC3E}">
        <p14:creationId xmlns:p14="http://schemas.microsoft.com/office/powerpoint/2010/main" val="378273375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667393" cy="1938992"/>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a:t>
            </a:r>
            <a:r>
              <a:rPr lang="fr-FR" sz="4200" dirty="0">
                <a:gradFill flip="none" rotWithShape="1">
                  <a:gsLst>
                    <a:gs pos="50000">
                      <a:srgbClr val="8661C5"/>
                    </a:gs>
                    <a:gs pos="0">
                      <a:srgbClr val="3E76D4"/>
                    </a:gs>
                    <a:gs pos="100000">
                      <a:srgbClr val="C73ECC"/>
                    </a:gs>
                  </a:gsLst>
                  <a:lin ang="2700000" scaled="1"/>
                  <a:tileRect/>
                </a:gradFill>
                <a:latin typeface="Segoe UI Semibold"/>
              </a:rPr>
              <a:t>Microsoft 365</a:t>
            </a:r>
            <a:br>
              <a:rPr lang="fr-FR" sz="4200" dirty="0"/>
            </a:br>
            <a:r>
              <a:rPr lang="fr-FR" sz="4200" dirty="0"/>
              <a:t>L'IA pour la finance</a:t>
            </a:r>
          </a:p>
        </p:txBody>
      </p:sp>
      <p:pic>
        <p:nvPicPr>
          <p:cNvPr id="2" name="Picture 2" descr="Microsoft Copilot logo">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AB2AF80-AD3C-9B24-6A7A-B623BA4EA90E}"/>
              </a:ext>
              <a:ext uri="{C183D7F6-B498-43B3-948B-1728B52AA6E4}">
                <adec:decorative xmlns:adec="http://schemas.microsoft.com/office/drawing/2017/decorative" val="1"/>
              </a:ext>
            </a:extLst>
          </p:cNvPr>
          <p:cNvGrpSpPr/>
          <p:nvPr/>
        </p:nvGrpSpPr>
        <p:grpSpPr>
          <a:xfrm>
            <a:off x="6461096" y="946407"/>
            <a:ext cx="4965186" cy="4965186"/>
            <a:chOff x="448978" y="1473296"/>
            <a:chExt cx="4253520" cy="4253520"/>
          </a:xfrm>
        </p:grpSpPr>
        <p:sp>
          <p:nvSpPr>
            <p:cNvPr id="29" name="Oval 28">
              <a:extLst>
                <a:ext uri="{FF2B5EF4-FFF2-40B4-BE49-F238E27FC236}">
                  <a16:creationId xmlns:a16="http://schemas.microsoft.com/office/drawing/2014/main" id="{ECEC9678-B85A-F30A-4621-9695704FA2E2}"/>
                </a:ext>
              </a:extLst>
            </p:cNvPr>
            <p:cNvSpPr/>
            <p:nvPr/>
          </p:nvSpPr>
          <p:spPr bwMode="auto">
            <a:xfrm>
              <a:off x="448978" y="1473296"/>
              <a:ext cx="4253520" cy="4253520"/>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a:extLst>
                <a:ext uri="{FF2B5EF4-FFF2-40B4-BE49-F238E27FC236}">
                  <a16:creationId xmlns:a16="http://schemas.microsoft.com/office/drawing/2014/main" id="{09E456EB-F644-1801-D79F-8DEF7EDAFF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198" t="2557" r="9706" b="22161"/>
            <a:stretch/>
          </p:blipFill>
          <p:spPr>
            <a:xfrm>
              <a:off x="582158" y="1609200"/>
              <a:ext cx="4001101" cy="4001101"/>
            </a:xfrm>
            <a:prstGeom prst="ellipse">
              <a:avLst/>
            </a:prstGeom>
            <a:ln>
              <a:noFill/>
            </a:ln>
            <a:effectLst/>
          </p:spPr>
        </p:pic>
      </p:grpSp>
    </p:spTree>
    <p:extLst>
      <p:ext uri="{BB962C8B-B14F-4D97-AF65-F5344CB8AC3E}">
        <p14:creationId xmlns:p14="http://schemas.microsoft.com/office/powerpoint/2010/main" val="261855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EC3E546-E635-F705-451D-ADA595165DB0}"/>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4" name="Rectangle: Rounded Corners 6">
            <a:extLst>
              <a:ext uri="{FF2B5EF4-FFF2-40B4-BE49-F238E27FC236}">
                <a16:creationId xmlns:a16="http://schemas.microsoft.com/office/drawing/2014/main" id="{175FE820-C9F7-8342-9AC2-8BEB891C412F}"/>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33963E34-C408-7294-732D-EA879B3250DD}"/>
              </a:ext>
            </a:extLst>
          </p:cNvPr>
          <p:cNvSpPr>
            <a:spLocks noGrp="1"/>
          </p:cNvSpPr>
          <p:nvPr>
            <p:ph type="title"/>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spcAft>
                <a:spcPct val="0"/>
              </a:spcAft>
              <a:defRPr/>
            </a:pPr>
            <a:r>
              <a:rPr lang="fr-FR" sz="2400">
                <a:ln>
                  <a:noFill/>
                </a:ln>
                <a:solidFill>
                  <a:schemeClr val="bg1"/>
                </a:solidFill>
                <a:latin typeface="+mj-lt"/>
                <a:cs typeface="Segoe UI"/>
              </a:rPr>
              <a:t>Rationaliser les décisions financières</a:t>
            </a:r>
          </a:p>
        </p:txBody>
      </p:sp>
      <p:sp>
        <p:nvSpPr>
          <p:cNvPr id="2" name="TextBox 1">
            <a:extLst>
              <a:ext uri="{FF2B5EF4-FFF2-40B4-BE49-F238E27FC236}">
                <a16:creationId xmlns:a16="http://schemas.microsoft.com/office/drawing/2014/main" id="{E4BEA8A5-8070-517A-E80E-B16317B038AF}"/>
              </a:ext>
            </a:extLst>
          </p:cNvPr>
          <p:cNvSpPr txBox="1"/>
          <p:nvPr/>
        </p:nvSpPr>
        <p:spPr>
          <a:xfrm>
            <a:off x="2112865" y="2598003"/>
            <a:ext cx="7966269" cy="1785104"/>
          </a:xfrm>
          <a:prstGeom prst="rect">
            <a:avLst/>
          </a:prstGeom>
        </p:spPr>
        <p:txBody>
          <a:bodyPr wrap="square" lIns="0" tIns="0" rIns="0" bIns="0" anchor="ctr">
            <a:spAutoFit/>
          </a:bodyPr>
          <a:lstStyle/>
          <a:p>
            <a:pPr lvl="0" algn="ctr">
              <a:spcBef>
                <a:spcPts val="3600"/>
              </a:spcBef>
              <a:defRPr/>
            </a:pPr>
            <a:r>
              <a:rPr lang="fr-FR" sz="6000">
                <a:ln w="3175">
                  <a:noFill/>
                </a:ln>
                <a:gradFill>
                  <a:gsLst>
                    <a:gs pos="33000">
                      <a:srgbClr val="1F78D4"/>
                    </a:gs>
                    <a:gs pos="81000">
                      <a:srgbClr val="8678D6"/>
                    </a:gs>
                  </a:gsLst>
                  <a:lin ang="2700000" scaled="1"/>
                </a:gradFill>
                <a:latin typeface="Segoe UI Semibold"/>
                <a:ea typeface="+mn-ea"/>
                <a:cs typeface="+mn-cs"/>
              </a:rPr>
              <a:t>79 % des </a:t>
            </a:r>
            <a:r>
              <a:rPr lang="fr-FR" sz="6000">
                <a:ln w="3175">
                  <a:noFill/>
                </a:ln>
                <a:gradFill>
                  <a:gsLst>
                    <a:gs pos="33000">
                      <a:srgbClr val="1F78D4"/>
                    </a:gs>
                    <a:gs pos="81000">
                      <a:srgbClr val="8678D6"/>
                    </a:gs>
                  </a:gsLst>
                  <a:lin ang="2700000" scaled="1"/>
                </a:gradFill>
                <a:latin typeface="Segoe UI Semibold"/>
              </a:rPr>
              <a:t>personnes</a:t>
            </a:r>
            <a:br>
              <a:rPr lang="fr-FR" sz="2800" b="0" i="0" u="none" strike="noStrike" cap="none" normalizeH="0" baseline="0" noProof="0" dirty="0">
                <a:ln w="3175">
                  <a:noFill/>
                </a:ln>
                <a:effectLst/>
                <a:uLnTx/>
                <a:uFillTx/>
                <a:latin typeface="Segoe UI Semibold"/>
                <a:ea typeface="+mj-lt"/>
                <a:cs typeface="Segoe UI" pitchFamily="34" charset="0"/>
              </a:rPr>
            </a:br>
            <a:r>
              <a:rPr lang="fr-FR" sz="2800">
                <a:solidFill>
                  <a:prstClr val="black"/>
                </a:solidFill>
                <a:ea typeface="+mj-lt"/>
                <a:cs typeface="Segoe UI"/>
              </a:rPr>
              <a:t>se sentent à l'aise d’utiliser l’IA </a:t>
            </a:r>
            <a:br>
              <a:rPr lang="fr-FR" sz="2800" dirty="0">
                <a:ea typeface="+mj-lt"/>
                <a:cs typeface="Segoe UI"/>
              </a:rPr>
            </a:br>
            <a:r>
              <a:rPr lang="fr-FR" sz="2800">
                <a:solidFill>
                  <a:prstClr val="black"/>
                </a:solidFill>
                <a:ea typeface="+mj-lt"/>
                <a:cs typeface="Segoe UI"/>
              </a:rPr>
              <a:t>pour des tâches d'analyse</a:t>
            </a:r>
          </a:p>
        </p:txBody>
      </p:sp>
      <p:sp>
        <p:nvSpPr>
          <p:cNvPr id="3" name="TextBox 2">
            <a:extLst>
              <a:ext uri="{FF2B5EF4-FFF2-40B4-BE49-F238E27FC236}">
                <a16:creationId xmlns:a16="http://schemas.microsoft.com/office/drawing/2014/main" id="{990ABC72-AD53-A594-5461-0FAFA5637812}"/>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Tree>
    <p:extLst>
      <p:ext uri="{BB962C8B-B14F-4D97-AF65-F5344CB8AC3E}">
        <p14:creationId xmlns:p14="http://schemas.microsoft.com/office/powerpoint/2010/main" val="199763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300"/>
                                        <p:tgtEl>
                                          <p:spTgt spid="14"/>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noFill/>
        </p:spPr>
        <p:txBody>
          <a:bodyPr wrap="square">
            <a:spAutoFit/>
          </a:bodyPr>
          <a:lstStyle/>
          <a:p>
            <a:pPr defTabSz="914400"/>
            <a:r>
              <a:rPr lang="fr-FR" sz="3200">
                <a:gradFill flip="none">
                  <a:gsLst>
                    <a:gs pos="0">
                      <a:srgbClr val="3E76D4"/>
                    </a:gs>
                    <a:gs pos="50000">
                      <a:srgbClr val="8661C5"/>
                    </a:gs>
                    <a:gs pos="100000">
                      <a:srgbClr val="C73ECC"/>
                    </a:gs>
                  </a:gsLst>
                  <a:lin ang="2700000" scaled="1"/>
                  <a:tileRect/>
                </a:gradFill>
                <a:cs typeface="+mn-cs"/>
              </a:rPr>
              <a:t>Réaliser une acquisition avec </a:t>
            </a:r>
            <a:r>
              <a:rPr lang="fr-FR">
                <a:gradFill flip="none">
                  <a:gsLst>
                    <a:gs pos="0">
                      <a:srgbClr val="3E76D4"/>
                    </a:gs>
                    <a:gs pos="50000">
                      <a:srgbClr val="8661C5"/>
                    </a:gs>
                    <a:gs pos="100000">
                      <a:srgbClr val="C73ECC"/>
                    </a:gs>
                  </a:gsLst>
                  <a:lin ang="2700000" scaled="1"/>
                  <a:tileRect/>
                </a:gradFill>
                <a:cs typeface="+mn-cs"/>
              </a:rPr>
              <a:t>Copilot pour Microsoft 365</a:t>
            </a:r>
            <a:endParaRPr lang="fr-FR" sz="3200">
              <a:gradFill flip="none">
                <a:gsLst>
                  <a:gs pos="0">
                    <a:srgbClr val="3E76D4"/>
                  </a:gs>
                  <a:gs pos="50000">
                    <a:srgbClr val="8661C5"/>
                  </a:gs>
                  <a:gs pos="100000">
                    <a:srgbClr val="C73ECC"/>
                  </a:gs>
                </a:gsLst>
                <a:lin ang="2700000" scaled="1"/>
                <a:tileRect/>
              </a:gradFill>
              <a:cs typeface="Segoe UI Semibold"/>
            </a:endParaRPr>
          </a:p>
        </p:txBody>
      </p:sp>
      <p:pic>
        <p:nvPicPr>
          <p:cNvPr id="19" name="Picture 2" descr="Microsoft Copilot logo">
            <a:extLst>
              <a:ext uri="{FF2B5EF4-FFF2-40B4-BE49-F238E27FC236}">
                <a16:creationId xmlns:a16="http://schemas.microsoft.com/office/drawing/2014/main" id="{17F13624-26EF-B7BC-6280-F065023F95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281E9174-02D8-3A4F-C722-9192279E07C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55" name="Group 54">
              <a:extLst>
                <a:ext uri="{FF2B5EF4-FFF2-40B4-BE49-F238E27FC236}">
                  <a16:creationId xmlns:a16="http://schemas.microsoft.com/office/drawing/2014/main" id="{1E7C9C4F-FD57-20ED-F73F-32E4255B9830}"/>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58" name="Rectangle: Single Corner Rounded 57">
                <a:extLst>
                  <a:ext uri="{FF2B5EF4-FFF2-40B4-BE49-F238E27FC236}">
                    <a16:creationId xmlns:a16="http://schemas.microsoft.com/office/drawing/2014/main" id="{D1B58C86-21AD-4133-01E5-455963528A22}"/>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0" name="Group 59">
                <a:extLst>
                  <a:ext uri="{FF2B5EF4-FFF2-40B4-BE49-F238E27FC236}">
                    <a16:creationId xmlns:a16="http://schemas.microsoft.com/office/drawing/2014/main" id="{FDA072F6-C77E-9FF0-1D8C-D3C03CDFE950}"/>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63" name="Picture 62">
                  <a:extLst>
                    <a:ext uri="{FF2B5EF4-FFF2-40B4-BE49-F238E27FC236}">
                      <a16:creationId xmlns:a16="http://schemas.microsoft.com/office/drawing/2014/main" id="{C311E4D6-3DA7-35E8-C16E-2F446A6DC31D}"/>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67" name="Rectangle: Top Corners Rounded 66">
                  <a:extLst>
                    <a:ext uri="{FF2B5EF4-FFF2-40B4-BE49-F238E27FC236}">
                      <a16:creationId xmlns:a16="http://schemas.microsoft.com/office/drawing/2014/main" id="{0B052E4E-AAEA-3CEF-A488-03068EF43649}"/>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68" name="Group 67">
                  <a:extLst>
                    <a:ext uri="{FF2B5EF4-FFF2-40B4-BE49-F238E27FC236}">
                      <a16:creationId xmlns:a16="http://schemas.microsoft.com/office/drawing/2014/main" id="{3408F1EF-9B04-7A3C-3717-2F391042FFD7}"/>
                    </a:ext>
                  </a:extLst>
                </p:cNvPr>
                <p:cNvGrpSpPr/>
                <p:nvPr/>
              </p:nvGrpSpPr>
              <p:grpSpPr>
                <a:xfrm>
                  <a:off x="-2" y="1103972"/>
                  <a:ext cx="12205140" cy="4806944"/>
                  <a:chOff x="-2" y="1103972"/>
                  <a:chExt cx="12205140" cy="4806944"/>
                </a:xfrm>
              </p:grpSpPr>
              <p:sp>
                <p:nvSpPr>
                  <p:cNvPr id="80" name="Arrow: Bent 79">
                    <a:extLst>
                      <a:ext uri="{FF2B5EF4-FFF2-40B4-BE49-F238E27FC236}">
                        <a16:creationId xmlns:a16="http://schemas.microsoft.com/office/drawing/2014/main" id="{30E686D3-0736-8484-DDD7-078E1B69475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1" name="Arrow: Bent 80">
                    <a:extLst>
                      <a:ext uri="{FF2B5EF4-FFF2-40B4-BE49-F238E27FC236}">
                        <a16:creationId xmlns:a16="http://schemas.microsoft.com/office/drawing/2014/main" id="{7082FC76-1A97-8BAB-9B12-EF6105CA46C3}"/>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9" name="Rectangle: Rounded Corners 6">
                  <a:extLst>
                    <a:ext uri="{FF2B5EF4-FFF2-40B4-BE49-F238E27FC236}">
                      <a16:creationId xmlns:a16="http://schemas.microsoft.com/office/drawing/2014/main" id="{62532777-3CF6-A9EB-52C7-A50B92E09FF2}"/>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70" name="Straight Connector 69">
                  <a:extLst>
                    <a:ext uri="{FF2B5EF4-FFF2-40B4-BE49-F238E27FC236}">
                      <a16:creationId xmlns:a16="http://schemas.microsoft.com/office/drawing/2014/main" id="{1E06B1E4-FADF-8D19-5A11-68964043CC48}"/>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C5F189F-9D44-DC1D-9037-C61E8654F7F5}"/>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FA7735-8EF1-E866-4DE6-151680FB4200}"/>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A7CA87-41C2-57F7-E774-04D381E40121}"/>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77FA5C4-1FFE-4A3C-1A44-6ACB0222BC1E}"/>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89B421-117C-0F3A-E46D-14391586696F}"/>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379ECF1-E788-4D11-581B-43D59D5F3833}"/>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B68801B-3568-A0F9-C1DD-0A4EE5DCD512}"/>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7F8B45-046A-5512-02E4-FCD9F2E56E6D}"/>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5C016E7-6E7E-9A48-F4F6-D03A61FE5C8B}"/>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56" name="Straight Connector 55">
              <a:extLst>
                <a:ext uri="{FF2B5EF4-FFF2-40B4-BE49-F238E27FC236}">
                  <a16:creationId xmlns:a16="http://schemas.microsoft.com/office/drawing/2014/main" id="{E2B441F5-A74B-C697-DAAE-9B1F84F58876}"/>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7BF8D52-F01F-EF64-A029-C8A4F76AE6B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88B2163-D492-D39A-7761-CD563F6BBCB8}"/>
              </a:ext>
            </a:extLst>
          </p:cNvPr>
          <p:cNvSpPr txBox="1"/>
          <p:nvPr/>
        </p:nvSpPr>
        <p:spPr>
          <a:xfrm>
            <a:off x="452761" y="1524000"/>
            <a:ext cx="2919089" cy="2308324"/>
          </a:xfrm>
          <a:prstGeom prst="rect">
            <a:avLst/>
          </a:prstGeom>
          <a:noFill/>
        </p:spPr>
        <p:txBody>
          <a:bodyPr wrap="square" lIns="0" tIns="0" rIns="0" bIns="0" rtlCol="0" anchor="t">
            <a:spAutoFit/>
          </a:bodyPr>
          <a:lstStyle/>
          <a:p>
            <a:pPr marL="0" marR="0" lvl="0" indent="0" algn="l" defTabSz="914400" rtl="0" eaLnBrk="1" fontAlgn="auto" latinLnBrk="0" hangingPunct="1">
              <a:lnSpc>
                <a:spcPts val="1800"/>
              </a:lnSpc>
              <a:spcBef>
                <a:spcPts val="600"/>
              </a:spcBef>
              <a:spcAft>
                <a:spcPts val="0"/>
              </a:spcAft>
              <a:buClrTx/>
              <a:buSzTx/>
              <a:buFontTx/>
              <a:buNone/>
              <a:tabLst/>
              <a:defRPr/>
            </a:pPr>
            <a:r>
              <a:rPr kumimoji="0" lang="fr-FR" sz="1600" b="0" i="0" u="none" strike="noStrike" cap="none" normalizeH="0" baseline="0" noProof="0">
                <a:ln>
                  <a:noFill/>
                </a:ln>
                <a:solidFill>
                  <a:prstClr val="white"/>
                </a:solidFill>
                <a:effectLst/>
                <a:uLnTx/>
                <a:uFillTx/>
                <a:latin typeface="Segoe UI"/>
                <a:ea typeface="+mn-ea"/>
                <a:cs typeface="+mn-cs"/>
              </a:rPr>
              <a:t>De l'établissement de prévisions à la génération de rapports financiers en passant par la rédaction de communications pour les parties prenantes, Copilot travaille aux côtés des équipes financières, qui peuvent ainsi consacrer leur temps aux tâches qui ont le plus de valeur et d'impact.</a:t>
            </a:r>
          </a:p>
        </p:txBody>
      </p:sp>
      <p:sp>
        <p:nvSpPr>
          <p:cNvPr id="83" name="TextBox 82">
            <a:extLst>
              <a:ext uri="{FF2B5EF4-FFF2-40B4-BE49-F238E27FC236}">
                <a16:creationId xmlns:a16="http://schemas.microsoft.com/office/drawing/2014/main" id="{72A375CE-4E35-9EBC-02D6-7A27415A0762}"/>
              </a:ext>
            </a:extLst>
          </p:cNvPr>
          <p:cNvSpPr txBox="1"/>
          <p:nvPr/>
        </p:nvSpPr>
        <p:spPr>
          <a:xfrm>
            <a:off x="588962" y="4300203"/>
            <a:ext cx="2820987" cy="10464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79 % </a:t>
            </a:r>
            <a:r>
              <a:rPr kumimoji="0" lang="fr-FR" sz="32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rPr>
              <a:t>des </a:t>
            </a:r>
            <a:r>
              <a:rPr lang="fr-FR" sz="3200" dirty="0">
                <a:ln w="3175">
                  <a:noFill/>
                </a:ln>
                <a:gradFill>
                  <a:gsLst>
                    <a:gs pos="33000">
                      <a:srgbClr val="1F78D4"/>
                    </a:gs>
                    <a:gs pos="81000">
                      <a:srgbClr val="8678D6"/>
                    </a:gs>
                  </a:gsLst>
                  <a:lin ang="2700000" scaled="1"/>
                </a:gradFill>
                <a:latin typeface="Segoe UI Semibold"/>
              </a:rPr>
              <a:t>personnes</a:t>
            </a:r>
            <a:endParaRPr kumimoji="0" lang="fr-FR" sz="3200" b="0" i="0" u="none" strike="noStrike" cap="none" normalizeH="0" baseline="0" noProof="0" dirty="0">
              <a:ln w="3175">
                <a:noFill/>
              </a:ln>
              <a:gradFill>
                <a:gsLst>
                  <a:gs pos="33000">
                    <a:srgbClr val="1F78D4"/>
                  </a:gs>
                  <a:gs pos="81000">
                    <a:srgbClr val="8678D6"/>
                  </a:gs>
                </a:gsLst>
                <a:lin ang="2700000" scaled="1"/>
              </a:gradFill>
              <a:effectLst/>
              <a:uLnTx/>
              <a:uFillTx/>
              <a:latin typeface="Segoe UI Semibold"/>
              <a:ea typeface="+mn-ea"/>
              <a:cs typeface="+mn-cs"/>
            </a:endParaRPr>
          </a:p>
        </p:txBody>
      </p:sp>
      <p:sp>
        <p:nvSpPr>
          <p:cNvPr id="84" name="TextBox 83">
            <a:extLst>
              <a:ext uri="{FF2B5EF4-FFF2-40B4-BE49-F238E27FC236}">
                <a16:creationId xmlns:a16="http://schemas.microsoft.com/office/drawing/2014/main" id="{4B3C452A-64B8-46EB-32A4-3E6D9250842E}"/>
              </a:ext>
            </a:extLst>
          </p:cNvPr>
          <p:cNvSpPr txBox="1"/>
          <p:nvPr/>
        </p:nvSpPr>
        <p:spPr>
          <a:xfrm>
            <a:off x="588963" y="5357778"/>
            <a:ext cx="2740024" cy="430887"/>
          </a:xfrm>
          <a:prstGeom prst="rect">
            <a:avLst/>
          </a:prstGeom>
          <a:noFill/>
        </p:spPr>
        <p:txBody>
          <a:bodyPr wrap="square" lIns="0" tIns="0" rIns="0" bIns="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fr-FR" sz="1400" b="0" i="0" u="none" strike="noStrike" cap="none" normalizeH="0" baseline="0" noProof="0">
                <a:ln>
                  <a:noFill/>
                </a:ln>
                <a:solidFill>
                  <a:prstClr val="black"/>
                </a:solidFill>
                <a:effectLst/>
                <a:uLnTx/>
                <a:uFillTx/>
                <a:latin typeface="Segoe UI"/>
                <a:ea typeface="DengXian"/>
                <a:cs typeface="Segoe UI"/>
              </a:rPr>
              <a:t>se sentent à l'aise d'utiliser l'IA</a:t>
            </a:r>
            <a:br>
              <a:rPr kumimoji="0" lang="fr-FR" sz="1400" b="0" i="0" u="none" strike="noStrike" cap="none" normalizeH="0" baseline="0" noProof="0">
                <a:ln>
                  <a:noFill/>
                </a:ln>
                <a:solidFill>
                  <a:prstClr val="black"/>
                </a:solidFill>
                <a:effectLst/>
                <a:uLnTx/>
                <a:uFillTx/>
                <a:latin typeface="Segoe UI"/>
                <a:ea typeface="DengXian"/>
                <a:cs typeface="Segoe UI"/>
              </a:rPr>
            </a:br>
            <a:r>
              <a:rPr kumimoji="0" lang="fr-FR" sz="1400" b="0" i="0" u="none" strike="noStrike" cap="none" normalizeH="0" baseline="0" noProof="0">
                <a:ln>
                  <a:noFill/>
                </a:ln>
                <a:solidFill>
                  <a:prstClr val="black"/>
                </a:solidFill>
                <a:effectLst/>
                <a:uLnTx/>
                <a:uFillTx/>
                <a:latin typeface="Segoe UI"/>
                <a:ea typeface="DengXian"/>
                <a:cs typeface="Segoe UI"/>
              </a:rPr>
              <a:t>pour des tâches d'analyse</a:t>
            </a:r>
          </a:p>
        </p:txBody>
      </p:sp>
      <p:sp>
        <p:nvSpPr>
          <p:cNvPr id="85" name="TextBox 84">
            <a:extLst>
              <a:ext uri="{FF2B5EF4-FFF2-40B4-BE49-F238E27FC236}">
                <a16:creationId xmlns:a16="http://schemas.microsoft.com/office/drawing/2014/main" id="{C13E9033-FED4-BC24-086F-24C7CB0737EB}"/>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prstClr val="black"/>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mai 2023</a:t>
            </a:r>
          </a:p>
        </p:txBody>
      </p:sp>
      <p:grpSp>
        <p:nvGrpSpPr>
          <p:cNvPr id="86" name="Group 85">
            <a:extLst>
              <a:ext uri="{FF2B5EF4-FFF2-40B4-BE49-F238E27FC236}">
                <a16:creationId xmlns:a16="http://schemas.microsoft.com/office/drawing/2014/main" id="{D9C56789-E8D0-F775-9700-C3FDFB7B322F}"/>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87" name="Rounded Rectangle 46">
              <a:extLst>
                <a:ext uri="{FF2B5EF4-FFF2-40B4-BE49-F238E27FC236}">
                  <a16:creationId xmlns:a16="http://schemas.microsoft.com/office/drawing/2014/main" id="{ABF20BA6-DBF4-8678-13AC-D1720F4E3614}"/>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2" descr="Zip Co logo SVG free download, id: 101874 - Brandlogos.net">
              <a:hlinkClick r:id="rId7"/>
              <a:extLst>
                <a:ext uri="{FF2B5EF4-FFF2-40B4-BE49-F238E27FC236}">
                  <a16:creationId xmlns:a16="http://schemas.microsoft.com/office/drawing/2014/main" id="{5B124FE2-9D2E-86F7-03A2-2D7FCCDA92F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89" name="TextBox 88">
            <a:extLst>
              <a:ext uri="{FF2B5EF4-FFF2-40B4-BE49-F238E27FC236}">
                <a16:creationId xmlns:a16="http://schemas.microsoft.com/office/drawing/2014/main" id="{C8AE9304-E7B1-B0C0-A795-6CBE4A1E3FD0}"/>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90" name="TextBox 89">
            <a:extLst>
              <a:ext uri="{FF2B5EF4-FFF2-40B4-BE49-F238E27FC236}">
                <a16:creationId xmlns:a16="http://schemas.microsoft.com/office/drawing/2014/main" id="{64F18384-AB6C-4F92-18A0-8DBFD3D1674E}"/>
              </a:ext>
              <a:ext uri="{C183D7F6-B498-43B3-948B-1728B52AA6E4}">
                <adec:decorative xmlns:adec="http://schemas.microsoft.com/office/drawing/2017/decorative" val="0"/>
              </a:ext>
            </a:extLst>
          </p:cNvPr>
          <p:cNvSpPr txBox="1"/>
          <p:nvPr/>
        </p:nvSpPr>
        <p:spPr>
          <a:xfrm>
            <a:off x="6756400" y="1495953"/>
            <a:ext cx="4852987" cy="169277"/>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Récapitulez les informations de diligence raisonnable fournies par l'équipe des opérations et l'équipe juridique.</a:t>
            </a:r>
          </a:p>
        </p:txBody>
      </p:sp>
      <p:grpSp>
        <p:nvGrpSpPr>
          <p:cNvPr id="14" name="Group 13">
            <a:extLst>
              <a:ext uri="{FF2B5EF4-FFF2-40B4-BE49-F238E27FC236}">
                <a16:creationId xmlns:a16="http://schemas.microsoft.com/office/drawing/2014/main" id="{5F442120-6DD2-5246-6AB3-5D6513BC759C}"/>
              </a:ext>
              <a:ext uri="{C183D7F6-B498-43B3-948B-1728B52AA6E4}">
                <adec:decorative xmlns:adec="http://schemas.microsoft.com/office/drawing/2017/decorative" val="1"/>
              </a:ext>
            </a:extLst>
          </p:cNvPr>
          <p:cNvGrpSpPr>
            <a:grpSpLocks/>
          </p:cNvGrpSpPr>
          <p:nvPr/>
        </p:nvGrpSpPr>
        <p:grpSpPr>
          <a:xfrm>
            <a:off x="4173992" y="2084475"/>
            <a:ext cx="534543" cy="534543"/>
            <a:chOff x="5831903" y="8381781"/>
            <a:chExt cx="534543" cy="534543"/>
          </a:xfrm>
        </p:grpSpPr>
        <p:sp>
          <p:nvSpPr>
            <p:cNvPr id="17" name="Rounded Rectangle 46">
              <a:extLst>
                <a:ext uri="{FF2B5EF4-FFF2-40B4-BE49-F238E27FC236}">
                  <a16:creationId xmlns:a16="http://schemas.microsoft.com/office/drawing/2014/main" id="{2F89B1A8-3BA7-1F8C-273B-0E704CC08219}"/>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8" descr="Microsoft Excel Logo - PNG and Vector - Logo Download">
              <a:hlinkClick r:id="rId9"/>
              <a:extLst>
                <a:ext uri="{FF2B5EF4-FFF2-40B4-BE49-F238E27FC236}">
                  <a16:creationId xmlns:a16="http://schemas.microsoft.com/office/drawing/2014/main" id="{390DE7E5-7B97-3093-A086-979A17B23BE2}"/>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4" name="TextBox 93">
            <a:extLst>
              <a:ext uri="{FF2B5EF4-FFF2-40B4-BE49-F238E27FC236}">
                <a16:creationId xmlns:a16="http://schemas.microsoft.com/office/drawing/2014/main" id="{AB4B7277-7180-25B1-F8A4-5EBFCC77BF93}"/>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Excel</a:t>
            </a:r>
          </a:p>
        </p:txBody>
      </p:sp>
      <p:sp>
        <p:nvSpPr>
          <p:cNvPr id="95" name="TextBox 94">
            <a:extLst>
              <a:ext uri="{FF2B5EF4-FFF2-40B4-BE49-F238E27FC236}">
                <a16:creationId xmlns:a16="http://schemas.microsoft.com/office/drawing/2014/main" id="{86312137-EA06-9417-BF7F-4A1C85993CC4}"/>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Découvrez les informations financières passées de l'entreprise et vérifiez les prévisions de recettes.</a:t>
            </a: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a:grpSpLocks/>
          </p:cNvGrpSpPr>
          <p:nvPr/>
        </p:nvGrpSpPr>
        <p:grpSpPr>
          <a:xfrm>
            <a:off x="4173992" y="2855630"/>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Microsoft Teams Logo, symbol, meaning, history, PNG">
              <a:hlinkClick r:id="rId11"/>
              <a:extLst>
                <a:ext uri="{FF2B5EF4-FFF2-40B4-BE49-F238E27FC236}">
                  <a16:creationId xmlns:a16="http://schemas.microsoft.com/office/drawing/2014/main" id="{896B7F55-F7A7-A5BF-F8CC-94BC25E763C5}"/>
                </a:ext>
              </a:extLst>
            </p:cNvPr>
            <p:cNvPicPr>
              <a:picLocks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0E6AB7EF-3FE1-5008-F655-79852D119A28}"/>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01" name="TextBox 100">
            <a:extLst>
              <a:ext uri="{FF2B5EF4-FFF2-40B4-BE49-F238E27FC236}">
                <a16:creationId xmlns:a16="http://schemas.microsoft.com/office/drawing/2014/main" id="{2103FEC6-5B42-2268-30E7-34512A27EDE4}"/>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Rencontrez l'équipe juridique et celle de développement des affaires pour décider comment structurer le contrat et obtenir la liste des mentions légales obligatoires.</a:t>
            </a:r>
          </a:p>
        </p:txBody>
      </p:sp>
      <p:grpSp>
        <p:nvGrpSpPr>
          <p:cNvPr id="8" name="Group 7">
            <a:extLst>
              <a:ext uri="{FF2B5EF4-FFF2-40B4-BE49-F238E27FC236}">
                <a16:creationId xmlns:a16="http://schemas.microsoft.com/office/drawing/2014/main" id="{DF0DE955-F307-E94B-04A2-BAC16EFA16C0}"/>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2" name="server_2" title="Icon of a server with a padlock in the lower right corner">
              <a:extLst>
                <a:ext uri="{FF2B5EF4-FFF2-40B4-BE49-F238E27FC236}">
                  <a16:creationId xmlns:a16="http://schemas.microsoft.com/office/drawing/2014/main" id="{FBCDD152-64C6-5509-F057-E3DC0CEE189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3" name="Rounded Rectangle 46">
              <a:extLst>
                <a:ext uri="{FF2B5EF4-FFF2-40B4-BE49-F238E27FC236}">
                  <a16:creationId xmlns:a16="http://schemas.microsoft.com/office/drawing/2014/main" id="{23CC1FD1-8403-8A31-E961-CFD5A324F3DB}"/>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5" name="Picture 10" descr="Microsoft Word Logo - PNG and Vector - Logo Download">
              <a:hlinkClick r:id="rId13"/>
              <a:extLst>
                <a:ext uri="{FF2B5EF4-FFF2-40B4-BE49-F238E27FC236}">
                  <a16:creationId xmlns:a16="http://schemas.microsoft.com/office/drawing/2014/main" id="{14452360-F37E-D439-63D2-38A1CEF84759}"/>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 name="TextBox 104">
            <a:extLst>
              <a:ext uri="{FF2B5EF4-FFF2-40B4-BE49-F238E27FC236}">
                <a16:creationId xmlns:a16="http://schemas.microsoft.com/office/drawing/2014/main" id="{21DD3E29-7B14-BDB4-09BE-9B38FD681FC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106" name="TextBox 105">
            <a:extLst>
              <a:ext uri="{FF2B5EF4-FFF2-40B4-BE49-F238E27FC236}">
                <a16:creationId xmlns:a16="http://schemas.microsoft.com/office/drawing/2014/main" id="{7CA804B5-078D-53FA-65CD-14F4CC8D0FFE}"/>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Ajoutez à l'offre une section évoquant certaines conditions du contrat d'après la transcription de la réunion.</a:t>
            </a:r>
          </a:p>
        </p:txBody>
      </p:sp>
      <p:grpSp>
        <p:nvGrpSpPr>
          <p:cNvPr id="43" name="Group 42">
            <a:extLst>
              <a:ext uri="{FF2B5EF4-FFF2-40B4-BE49-F238E27FC236}">
                <a16:creationId xmlns:a16="http://schemas.microsoft.com/office/drawing/2014/main" id="{B5DC02FB-9DAF-FDBE-481E-6CF74694B674}"/>
              </a:ext>
              <a:ext uri="{C183D7F6-B498-43B3-948B-1728B52AA6E4}">
                <adec:decorative xmlns:adec="http://schemas.microsoft.com/office/drawing/2017/decorative" val="1"/>
              </a:ext>
            </a:extLst>
          </p:cNvPr>
          <p:cNvGrpSpPr>
            <a:grpSpLocks/>
          </p:cNvGrpSpPr>
          <p:nvPr/>
        </p:nvGrpSpPr>
        <p:grpSpPr>
          <a:xfrm>
            <a:off x="4173992" y="4397940"/>
            <a:ext cx="534543" cy="534543"/>
            <a:chOff x="5831903" y="8381781"/>
            <a:chExt cx="534543" cy="534543"/>
          </a:xfrm>
        </p:grpSpPr>
        <p:sp>
          <p:nvSpPr>
            <p:cNvPr id="45" name="Rounded Rectangle 46">
              <a:extLst>
                <a:ext uri="{FF2B5EF4-FFF2-40B4-BE49-F238E27FC236}">
                  <a16:creationId xmlns:a16="http://schemas.microsoft.com/office/drawing/2014/main" id="{A6A4C591-1BBC-83AA-A138-3E3ECA56CD2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8" descr="Microsoft Excel Logo - PNG and Vector - Logo Download">
              <a:hlinkClick r:id="rId9"/>
              <a:extLst>
                <a:ext uri="{FF2B5EF4-FFF2-40B4-BE49-F238E27FC236}">
                  <a16:creationId xmlns:a16="http://schemas.microsoft.com/office/drawing/2014/main" id="{5225BCC1-F030-D319-8133-167675977980}"/>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0" name="TextBox 109">
            <a:extLst>
              <a:ext uri="{FF2B5EF4-FFF2-40B4-BE49-F238E27FC236}">
                <a16:creationId xmlns:a16="http://schemas.microsoft.com/office/drawing/2014/main" id="{9B3FFCBD-E340-010F-5301-26BA2EDE8439}"/>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Excel</a:t>
            </a:r>
          </a:p>
        </p:txBody>
      </p:sp>
      <p:sp>
        <p:nvSpPr>
          <p:cNvPr id="114" name="TextBox 113">
            <a:extLst>
              <a:ext uri="{FF2B5EF4-FFF2-40B4-BE49-F238E27FC236}">
                <a16:creationId xmlns:a16="http://schemas.microsoft.com/office/drawing/2014/main" id="{96B1B9D9-2430-276C-3DEE-B7120A81BBD4}"/>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Affinez l'analyse du contrat en fonction des négociations avec le client et de l'évolution du contexte économique.</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a:grpSpLocks/>
          </p:cNvGrpSpPr>
          <p:nvPr/>
        </p:nvGrpSpPr>
        <p:grpSpPr>
          <a:xfrm>
            <a:off x="4173992" y="5169093"/>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5"/>
              <a:extLst>
                <a:ext uri="{FF2B5EF4-FFF2-40B4-BE49-F238E27FC236}">
                  <a16:creationId xmlns:a16="http://schemas.microsoft.com/office/drawing/2014/main" id="{DF04E3E2-E395-834D-4E81-1742E65DA13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18" name="TextBox 117">
            <a:extLst>
              <a:ext uri="{FF2B5EF4-FFF2-40B4-BE49-F238E27FC236}">
                <a16:creationId xmlns:a16="http://schemas.microsoft.com/office/drawing/2014/main" id="{21DE7315-334E-1BF7-8939-B3FA826D6E7B}"/>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119" name="TextBox 118">
            <a:extLst>
              <a:ext uri="{FF2B5EF4-FFF2-40B4-BE49-F238E27FC236}">
                <a16:creationId xmlns:a16="http://schemas.microsoft.com/office/drawing/2014/main" id="{32C6E5FB-BF6C-3760-B894-2CD629B229A5}"/>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une présentation résumant le contrat pour l'équipe de direction.</a:t>
            </a:r>
          </a:p>
        </p:txBody>
      </p:sp>
      <p:sp>
        <p:nvSpPr>
          <p:cNvPr id="120" name="TextBox 119">
            <a:extLst>
              <a:ext uri="{FF2B5EF4-FFF2-40B4-BE49-F238E27FC236}">
                <a16:creationId xmlns:a16="http://schemas.microsoft.com/office/drawing/2014/main" id="{22CA833C-4588-CD79-2994-4C17B05D4009}"/>
              </a:ext>
            </a:extLst>
          </p:cNvPr>
          <p:cNvSpPr txBox="1"/>
          <p:nvPr/>
        </p:nvSpPr>
        <p:spPr>
          <a:xfrm>
            <a:off x="4052611" y="6099761"/>
            <a:ext cx="231527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17">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light"/>
                <a:hlinkClick r:id="rId17">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17">
                <a:extLst>
                  <a:ext uri="{A12FA001-AC4F-418D-AE19-62706E023703}">
                    <ahyp:hlinkClr xmlns:ahyp="http://schemas.microsoft.com/office/drawing/2018/hyperlinkcolor" val="tx"/>
                  </a:ext>
                </a:extLst>
              </a:hlinkClick>
            </a:endParaRPr>
          </a:p>
        </p:txBody>
      </p:sp>
      <p:sp>
        <p:nvSpPr>
          <p:cNvPr id="121" name="TextBox 120">
            <a:extLst>
              <a:ext uri="{FF2B5EF4-FFF2-40B4-BE49-F238E27FC236}">
                <a16:creationId xmlns:a16="http://schemas.microsoft.com/office/drawing/2014/main" id="{8EE22232-7570-F702-2A6E-52A7F1C0C2D2}"/>
              </a:ext>
            </a:extLst>
          </p:cNvPr>
          <p:cNvSpPr txBox="1"/>
          <p:nvPr/>
        </p:nvSpPr>
        <p:spPr>
          <a:xfrm>
            <a:off x="6642986" y="6099761"/>
            <a:ext cx="231527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18">
                  <a:extLst>
                    <a:ext uri="{A12FA001-AC4F-418D-AE19-62706E023703}">
                      <ahyp:hlinkClr xmlns:ahyp="http://schemas.microsoft.com/office/drawing/2018/hyperlinkcolor" val="tx"/>
                    </a:ext>
                  </a:extLst>
                </a:hlinkClick>
              </a:rPr>
              <a:t>Site d'adoption de </a:t>
            </a:r>
            <a:r>
              <a:rPr lang="fr-FR" sz="1100" dirty="0">
                <a:ln w="3175">
                  <a:noFill/>
                </a:ln>
                <a:solidFill>
                  <a:srgbClr val="8661C5"/>
                </a:solidFill>
                <a:latin typeface="Segoe UI Semibold"/>
                <a:cs typeface="Segoe UI"/>
                <a:hlinkClick r:id="rId18">
                  <a:extLst>
                    <a:ext uri="{A12FA001-AC4F-418D-AE19-62706E023703}">
                      <ahyp:hlinkClr xmlns:ahyp="http://schemas.microsoft.com/office/drawing/2018/hyperlinkcolor" val="tx"/>
                    </a:ext>
                  </a:extLst>
                </a:hlinkClick>
              </a:rPr>
              <a:t>Copilot pour </a:t>
            </a:r>
            <a:r>
              <a:rPr kumimoji="0" lang="fr-FR" sz="1100" b="0" i="0" u="none" strike="noStrike" cap="none" normalizeH="0" baseline="0" noProof="0" dirty="0">
                <a:ln w="3175">
                  <a:noFill/>
                </a:ln>
                <a:solidFill>
                  <a:srgbClr val="8661C5"/>
                </a:solidFill>
                <a:effectLst/>
                <a:uLnTx/>
                <a:uFillTx/>
                <a:latin typeface="Segoe UI Semibold"/>
                <a:cs typeface="Segoe UI"/>
                <a:hlinkClick r:id="rId18">
                  <a:extLst>
                    <a:ext uri="{A12FA001-AC4F-418D-AE19-62706E023703}">
                      <ahyp:hlinkClr xmlns:ahyp="http://schemas.microsoft.com/office/drawing/2018/hyperlinkcolor" val="tx"/>
                    </a:ext>
                  </a:extLst>
                </a:hlinkClick>
              </a:rPr>
              <a:t>Microsoft</a:t>
            </a:r>
            <a:r>
              <a:rPr lang="fr-FR" sz="1100" dirty="0">
                <a:ln w="3175">
                  <a:noFill/>
                </a:ln>
                <a:solidFill>
                  <a:srgbClr val="8661C5"/>
                </a:solidFill>
                <a:latin typeface="Segoe UI Semibold"/>
                <a:cs typeface="Segoe UI"/>
                <a:hlinkClick r:id="rId18">
                  <a:extLst>
                    <a:ext uri="{A12FA001-AC4F-418D-AE19-62706E023703}">
                      <ahyp:hlinkClr xmlns:ahyp="http://schemas.microsoft.com/office/drawing/2018/hyperlinkcolor" val="tx"/>
                    </a:ext>
                  </a:extLst>
                </a:hlinkClick>
              </a:rPr>
              <a:t> </a:t>
            </a:r>
            <a:r>
              <a:rPr kumimoji="0" lang="fr-FR" sz="1100" b="0" i="0" u="none" strike="noStrike" cap="none" normalizeH="0" baseline="0" noProof="0" dirty="0">
                <a:ln w="3175">
                  <a:noFill/>
                </a:ln>
                <a:solidFill>
                  <a:srgbClr val="8661C5"/>
                </a:solidFill>
                <a:effectLst/>
                <a:uLnTx/>
                <a:uFillTx/>
                <a:latin typeface="Segoe UI Semibold"/>
                <a:cs typeface="Segoe UI"/>
                <a:hlinkClick r:id="rId18">
                  <a:extLst>
                    <a:ext uri="{A12FA001-AC4F-418D-AE19-62706E023703}">
                      <ahyp:hlinkClr xmlns:ahyp="http://schemas.microsoft.com/office/drawing/2018/hyperlinkcolor" val="tx"/>
                    </a:ext>
                  </a:extLst>
                </a:hlinkClick>
              </a:rPr>
              <a:t>365</a:t>
            </a:r>
            <a:endParaRPr lang="fr-FR" sz="1100" b="0" i="0" u="none" strike="noStrike" cap="none" normalizeH="0" baseline="0" noProof="0" dirty="0">
              <a:ln w="3175">
                <a:noFill/>
              </a:ln>
              <a:solidFill>
                <a:srgbClr val="8661C5"/>
              </a:solidFill>
              <a:effectLst/>
              <a:uLnTx/>
              <a:uFillTx/>
              <a:latin typeface="Segoe UI Semibold"/>
              <a:cs typeface="Segoe UI"/>
            </a:endParaRPr>
          </a:p>
        </p:txBody>
      </p:sp>
      <p:sp>
        <p:nvSpPr>
          <p:cNvPr id="122" name="TextBox 121">
            <a:extLst>
              <a:ext uri="{FF2B5EF4-FFF2-40B4-BE49-F238E27FC236}">
                <a16:creationId xmlns:a16="http://schemas.microsoft.com/office/drawing/2014/main" id="{D84CAE75-526B-D928-6848-2B6DA5536F60}"/>
              </a:ext>
            </a:extLst>
          </p:cNvPr>
          <p:cNvSpPr txBox="1"/>
          <p:nvPr/>
        </p:nvSpPr>
        <p:spPr>
          <a:xfrm>
            <a:off x="9233363" y="6099761"/>
            <a:ext cx="231527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19">
                  <a:extLst>
                    <a:ext uri="{A12FA001-AC4F-418D-AE19-62706E023703}">
                      <ahyp:hlinkClr xmlns:ahyp="http://schemas.microsoft.com/office/drawing/2018/hyperlinkcolor" val="tx"/>
                    </a:ext>
                  </a:extLst>
                </a:hlinkClick>
              </a:rPr>
              <a:t>Utilisation de Copilot</a:t>
            </a:r>
            <a:r>
              <a:rPr lang="fr-FR" sz="1100" dirty="0">
                <a:ln w="3175">
                  <a:noFill/>
                </a:ln>
                <a:solidFill>
                  <a:srgbClr val="8661C5"/>
                </a:solidFill>
                <a:latin typeface="Segoe UI Semibold"/>
                <a:cs typeface="Segoe UI"/>
                <a:hlinkClick r:id="rId19">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w="3175">
                <a:noFill/>
              </a:ln>
              <a:solidFill>
                <a:srgbClr val="8661C5"/>
              </a:solidFill>
              <a:effectLst/>
              <a:uLnTx/>
              <a:uFillTx/>
              <a:latin typeface="Segoe UI Semibold"/>
              <a:cs typeface="Segoe UI"/>
              <a:hlinkClick r:id="rId19">
                <a:extLst>
                  <a:ext uri="{A12FA001-AC4F-418D-AE19-62706E023703}">
                    <ahyp:hlinkClr xmlns:ahyp="http://schemas.microsoft.com/office/drawing/2018/hyperlinkcolor" val="tx"/>
                  </a:ext>
                </a:extLst>
              </a:hlinkClick>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9"/>
              <a:extLst>
                <a:ext uri="{FF2B5EF4-FFF2-40B4-BE49-F238E27FC236}">
                  <a16:creationId xmlns:a16="http://schemas.microsoft.com/office/drawing/2014/main" id="{8F158F4A-0557-4EB3-75DA-835959493C89}"/>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11"/>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20"/>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201298889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noFill/>
        </p:spPr>
        <p:txBody>
          <a:bodyPr wrap="square">
            <a:spAutoFit/>
          </a:bodyPr>
          <a:lstStyle/>
          <a:p>
            <a:pPr defTabSz="914400"/>
            <a:r>
              <a:rPr lang="fr-FR" sz="3200" spc="0">
                <a:gradFill flip="none">
                  <a:gsLst>
                    <a:gs pos="0">
                      <a:srgbClr val="3E76D4"/>
                    </a:gs>
                    <a:gs pos="50000">
                      <a:srgbClr val="8661C5"/>
                    </a:gs>
                    <a:gs pos="100000">
                      <a:srgbClr val="C73ECC"/>
                    </a:gs>
                  </a:gsLst>
                  <a:lin ang="2700000" scaled="1"/>
                  <a:tileRect/>
                </a:gradFill>
                <a:cs typeface="+mn-cs"/>
              </a:rPr>
              <a:t>Réaliser une acquisition avec Copilot</a:t>
            </a:r>
            <a:r>
              <a:rPr lang="fr-FR" spc="0">
                <a:gradFill flip="none">
                  <a:gsLst>
                    <a:gs pos="0">
                      <a:srgbClr val="3E76D4"/>
                    </a:gs>
                    <a:gs pos="50000">
                      <a:srgbClr val="8661C5"/>
                    </a:gs>
                    <a:gs pos="100000">
                      <a:srgbClr val="C73ECC"/>
                    </a:gs>
                  </a:gsLst>
                  <a:lin ang="2700000" scaled="1"/>
                  <a:tileRect/>
                </a:gradFill>
                <a:cs typeface="+mn-cs"/>
              </a:rPr>
              <a:t> pour Microsoft 365</a:t>
            </a:r>
            <a:endParaRPr lang="fr-FR" sz="3200" spc="0">
              <a:gradFill flip="none" rotWithShape="1">
                <a:gsLst>
                  <a:gs pos="0">
                    <a:srgbClr val="3E76D4"/>
                  </a:gs>
                  <a:gs pos="50000">
                    <a:srgbClr val="8661C5"/>
                  </a:gs>
                  <a:gs pos="100000">
                    <a:srgbClr val="C73ECC"/>
                  </a:gs>
                </a:gsLst>
                <a:lin ang="2700000" scaled="1"/>
                <a:tileRect/>
              </a:gradFill>
              <a:cs typeface="Segoe UI Semibold"/>
            </a:endParaRPr>
          </a:p>
        </p:txBody>
      </p:sp>
      <p:pic>
        <p:nvPicPr>
          <p:cNvPr id="3" name="Picture 2" descr="Microsoft Copilot logo">
            <a:extLst>
              <a:ext uri="{FF2B5EF4-FFF2-40B4-BE49-F238E27FC236}">
                <a16:creationId xmlns:a16="http://schemas.microsoft.com/office/drawing/2014/main" id="{5F252E8D-28FD-39C7-2DBD-B90C16D885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138E4D4-22D8-3C92-3521-1E5B497499CF}"/>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18" name="Rectangle: Rounded Corners 6">
              <a:extLst>
                <a:ext uri="{FF2B5EF4-FFF2-40B4-BE49-F238E27FC236}">
                  <a16:creationId xmlns:a16="http://schemas.microsoft.com/office/drawing/2014/main" id="{CEE09D8D-F8EB-556B-1B14-BD218C0B74FA}"/>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6E41D2FD-83C2-B617-EA2F-7ED02CA5529E}"/>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14586D58-9228-3F88-54CD-F3C8DA0AA129}"/>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7" name="Rectangle: Rounded Corners 3">
              <a:extLst>
                <a:ext uri="{FF2B5EF4-FFF2-40B4-BE49-F238E27FC236}">
                  <a16:creationId xmlns:a16="http://schemas.microsoft.com/office/drawing/2014/main" id="{6BFA1422-E149-B813-BECD-2C16608B5FC5}"/>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29" name="Rectangle: Rounded Corners 6">
              <a:extLst>
                <a:ext uri="{FF2B5EF4-FFF2-40B4-BE49-F238E27FC236}">
                  <a16:creationId xmlns:a16="http://schemas.microsoft.com/office/drawing/2014/main" id="{B3A0FBF3-84D5-EE94-37D4-297920609136}"/>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41B57C3F-24C9-4D78-D36A-BB2899BD27E7}"/>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612708F9-6C0C-B675-5B18-DD3B7EDADF4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 name="Rectangle: Rounded Corners 3">
              <a:extLst>
                <a:ext uri="{FF2B5EF4-FFF2-40B4-BE49-F238E27FC236}">
                  <a16:creationId xmlns:a16="http://schemas.microsoft.com/office/drawing/2014/main" id="{B0653C7F-8A63-18B4-8CC6-EE1FAD18EF8E}"/>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B27D8533-8E9F-D96D-C0BB-ADA83FFB6E19}"/>
              </a:ext>
            </a:extLst>
          </p:cNvPr>
          <p:cNvSpPr txBox="1">
            <a:spLocks/>
          </p:cNvSpPr>
          <p:nvPr/>
        </p:nvSpPr>
        <p:spPr>
          <a:xfrm>
            <a:off x="754898" y="1838368"/>
            <a:ext cx="2982142" cy="430887"/>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a:rPr>
              <a:t>Résumer les rapports de diligence raisonnable</a:t>
            </a:r>
          </a:p>
        </p:txBody>
      </p:sp>
      <p:sp>
        <p:nvSpPr>
          <p:cNvPr id="34" name="Text Placeholder 2">
            <a:extLst>
              <a:ext uri="{FF2B5EF4-FFF2-40B4-BE49-F238E27FC236}">
                <a16:creationId xmlns:a16="http://schemas.microsoft.com/office/drawing/2014/main" id="{C88D7B98-4EA2-4F82-0A8F-78EE39D8B4DC}"/>
              </a:ext>
            </a:extLst>
          </p:cNvPr>
          <p:cNvSpPr txBox="1">
            <a:spLocks/>
          </p:cNvSpPr>
          <p:nvPr/>
        </p:nvSpPr>
        <p:spPr>
          <a:xfrm>
            <a:off x="737209" y="2269255"/>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Depuis l'application Teams, créez une invite Copilot dans Microsoft 365 Chat</a:t>
            </a:r>
          </a:p>
        </p:txBody>
      </p:sp>
      <p:grpSp>
        <p:nvGrpSpPr>
          <p:cNvPr id="73" name="Group 72" descr="Microsoft Copilot logo">
            <a:extLst>
              <a:ext uri="{FF2B5EF4-FFF2-40B4-BE49-F238E27FC236}">
                <a16:creationId xmlns:a16="http://schemas.microsoft.com/office/drawing/2014/main" id="{C362F404-A970-4BD3-CCA3-435164BE4927}"/>
              </a:ext>
            </a:extLst>
          </p:cNvPr>
          <p:cNvGrpSpPr>
            <a:grpSpLocks/>
          </p:cNvGrpSpPr>
          <p:nvPr/>
        </p:nvGrpSpPr>
        <p:grpSpPr>
          <a:xfrm>
            <a:off x="3610466" y="1434676"/>
            <a:ext cx="534544" cy="534544"/>
            <a:chOff x="3610465" y="1434675"/>
            <a:chExt cx="534543" cy="534543"/>
          </a:xfrm>
        </p:grpSpPr>
        <p:sp>
          <p:nvSpPr>
            <p:cNvPr id="74" name="Rounded Rectangle 46">
              <a:extLst>
                <a:ext uri="{FF2B5EF4-FFF2-40B4-BE49-F238E27FC236}">
                  <a16:creationId xmlns:a16="http://schemas.microsoft.com/office/drawing/2014/main" id="{8FE01266-0BB2-A521-FCD9-1FBC717EBEDA}"/>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5" name="Picture 2" descr="Zip Co logo SVG free download, id: 101874 - Brandlogos.net">
              <a:hlinkClick r:id="rId4"/>
              <a:extLst>
                <a:ext uri="{FF2B5EF4-FFF2-40B4-BE49-F238E27FC236}">
                  <a16:creationId xmlns:a16="http://schemas.microsoft.com/office/drawing/2014/main" id="{6C427443-BF17-F492-035B-012E6D74665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931AEB8B-2D56-F1BD-AF6D-1312CBF9C734}"/>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4970B337-4E0D-C53C-BD67-AD51697A8D78}"/>
              </a:ext>
            </a:extLst>
          </p:cNvPr>
          <p:cNvSpPr txBox="1">
            <a:spLocks/>
          </p:cNvSpPr>
          <p:nvPr/>
        </p:nvSpPr>
        <p:spPr>
          <a:xfrm>
            <a:off x="878319" y="2865255"/>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 les informations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des données financières de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Fabrikam</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 de l'analyse des opérations de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Fabrikam</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 du plan d'intégration de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Fabrikam</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 </a:t>
            </a:r>
          </a:p>
        </p:txBody>
      </p:sp>
      <p:sp>
        <p:nvSpPr>
          <p:cNvPr id="43" name="TextBox 42">
            <a:extLst>
              <a:ext uri="{FF2B5EF4-FFF2-40B4-BE49-F238E27FC236}">
                <a16:creationId xmlns:a16="http://schemas.microsoft.com/office/drawing/2014/main" id="{174CFAAA-E29F-4CB0-E9A1-FC57A37E0D60}"/>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Analyser les données financières</a:t>
            </a:r>
          </a:p>
        </p:txBody>
      </p:sp>
      <p:sp>
        <p:nvSpPr>
          <p:cNvPr id="44" name="Text Placeholder 2">
            <a:extLst>
              <a:ext uri="{FF2B5EF4-FFF2-40B4-BE49-F238E27FC236}">
                <a16:creationId xmlns:a16="http://schemas.microsoft.com/office/drawing/2014/main" id="{39AD6964-A655-C937-2AEE-A8EF793F760A}"/>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Utilisez un tableau pour</a:t>
            </a:r>
          </a:p>
        </p:txBody>
      </p:sp>
      <p:grpSp>
        <p:nvGrpSpPr>
          <p:cNvPr id="45" name="Group 44" descr="Microsoft Excel logo">
            <a:extLst>
              <a:ext uri="{FF2B5EF4-FFF2-40B4-BE49-F238E27FC236}">
                <a16:creationId xmlns:a16="http://schemas.microsoft.com/office/drawing/2014/main" id="{967596A2-3484-3CFF-52A9-8576F55313D2}"/>
              </a:ext>
              <a:ext uri="{C183D7F6-B498-43B3-948B-1728B52AA6E4}">
                <adec:decorative xmlns:adec="http://schemas.microsoft.com/office/drawing/2017/decorative" val="0"/>
              </a:ext>
            </a:extLst>
          </p:cNvPr>
          <p:cNvGrpSpPr>
            <a:grpSpLocks/>
          </p:cNvGrpSpPr>
          <p:nvPr/>
        </p:nvGrpSpPr>
        <p:grpSpPr>
          <a:xfrm>
            <a:off x="7372685" y="1430404"/>
            <a:ext cx="534544" cy="534544"/>
            <a:chOff x="5831903" y="8381781"/>
            <a:chExt cx="534543" cy="534543"/>
          </a:xfrm>
        </p:grpSpPr>
        <p:sp>
          <p:nvSpPr>
            <p:cNvPr id="46" name="Rounded Rectangle 46">
              <a:extLst>
                <a:ext uri="{FF2B5EF4-FFF2-40B4-BE49-F238E27FC236}">
                  <a16:creationId xmlns:a16="http://schemas.microsoft.com/office/drawing/2014/main" id="{8860C2A0-0DB3-FBFE-8F7D-F3C39B605FF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47" name="Picture 8" descr="Microsoft Excel Logo - PNG and Vector - Logo Download">
              <a:hlinkClick r:id="rId6"/>
              <a:extLst>
                <a:ext uri="{FF2B5EF4-FFF2-40B4-BE49-F238E27FC236}">
                  <a16:creationId xmlns:a16="http://schemas.microsoft.com/office/drawing/2014/main" id="{E793A958-F062-5EB6-1F3F-E739C39C5A38}"/>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Rounded Corners 6">
            <a:extLst>
              <a:ext uri="{FF2B5EF4-FFF2-40B4-BE49-F238E27FC236}">
                <a16:creationId xmlns:a16="http://schemas.microsoft.com/office/drawing/2014/main" id="{E72A1698-51C5-782F-E7BB-D7411718C4AA}"/>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CDDFADE6-8846-DFAF-3D07-B1DEDE62E8F8}"/>
              </a:ext>
            </a:extLst>
          </p:cNvPr>
          <p:cNvSpPr txBox="1">
            <a:spLocks/>
          </p:cNvSpPr>
          <p:nvPr/>
        </p:nvSpPr>
        <p:spPr>
          <a:xfrm>
            <a:off x="4613434"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Afficher les informations tirées des données.</a:t>
            </a:r>
          </a:p>
        </p:txBody>
      </p:sp>
      <p:sp>
        <p:nvSpPr>
          <p:cNvPr id="50" name="TextBox 49">
            <a:extLst>
              <a:ext uri="{FF2B5EF4-FFF2-40B4-BE49-F238E27FC236}">
                <a16:creationId xmlns:a16="http://schemas.microsoft.com/office/drawing/2014/main" id="{BEE79CE9-2295-F15A-9CA1-7BD074D2C487}"/>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Rencontrer le service juridique</a:t>
            </a:r>
          </a:p>
        </p:txBody>
      </p:sp>
      <p:sp>
        <p:nvSpPr>
          <p:cNvPr id="51" name="Text Placeholder 2">
            <a:extLst>
              <a:ext uri="{FF2B5EF4-FFF2-40B4-BE49-F238E27FC236}">
                <a16:creationId xmlns:a16="http://schemas.microsoft.com/office/drawing/2014/main" id="{EC7EBB76-6C46-5316-D0DE-2B68F9FE8177}"/>
              </a:ext>
            </a:extLst>
          </p:cNvPr>
          <p:cNvSpPr txBox="1">
            <a:spLocks/>
          </p:cNvSpPr>
          <p:nvPr/>
        </p:nvSpPr>
        <p:spPr>
          <a:xfrm>
            <a:off x="8229191"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Dans l'onglet récapitulatif de la réunion</a:t>
            </a:r>
          </a:p>
        </p:txBody>
      </p:sp>
      <p:grpSp>
        <p:nvGrpSpPr>
          <p:cNvPr id="84" name="Group 83" descr="Microsoft Teams Logo">
            <a:extLst>
              <a:ext uri="{FF2B5EF4-FFF2-40B4-BE49-F238E27FC236}">
                <a16:creationId xmlns:a16="http://schemas.microsoft.com/office/drawing/2014/main" id="{65800763-CD87-5B20-97C2-826A1C3BAA53}"/>
              </a:ext>
              <a:ext uri="{C183D7F6-B498-43B3-948B-1728B52AA6E4}">
                <adec:decorative xmlns:adec="http://schemas.microsoft.com/office/drawing/2017/decorative" val="0"/>
              </a:ext>
            </a:extLst>
          </p:cNvPr>
          <p:cNvGrpSpPr>
            <a:grpSpLocks/>
          </p:cNvGrpSpPr>
          <p:nvPr/>
        </p:nvGrpSpPr>
        <p:grpSpPr>
          <a:xfrm>
            <a:off x="11118809" y="1412882"/>
            <a:ext cx="534543" cy="534543"/>
            <a:chOff x="3125234" y="13590476"/>
            <a:chExt cx="659280" cy="659280"/>
          </a:xfrm>
        </p:grpSpPr>
        <p:sp>
          <p:nvSpPr>
            <p:cNvPr id="88" name="Rounded Rectangle 56">
              <a:extLst>
                <a:ext uri="{FF2B5EF4-FFF2-40B4-BE49-F238E27FC236}">
                  <a16:creationId xmlns:a16="http://schemas.microsoft.com/office/drawing/2014/main" id="{8468E3EF-EB5F-B2B0-0FF6-A727336E4A0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9" name="Graphic 88">
              <a:extLst>
                <a:ext uri="{FF2B5EF4-FFF2-40B4-BE49-F238E27FC236}">
                  <a16:creationId xmlns:a16="http://schemas.microsoft.com/office/drawing/2014/main" id="{94ABFA54-47A0-D686-C31A-2DC87247E75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29606" y="13694555"/>
              <a:ext cx="451120" cy="451118"/>
            </a:xfrm>
            <a:prstGeom prst="rect">
              <a:avLst/>
            </a:prstGeom>
          </p:spPr>
        </p:pic>
      </p:grpSp>
      <p:sp>
        <p:nvSpPr>
          <p:cNvPr id="55" name="Rectangle: Rounded Corners 6">
            <a:extLst>
              <a:ext uri="{FF2B5EF4-FFF2-40B4-BE49-F238E27FC236}">
                <a16:creationId xmlns:a16="http://schemas.microsoft.com/office/drawing/2014/main" id="{3681F243-1DA0-3C5B-6FB5-82E15DD5E390}"/>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EBBA81AF-5955-19AB-6E14-DB88898C1D23}"/>
              </a:ext>
            </a:extLst>
          </p:cNvPr>
          <p:cNvSpPr txBox="1">
            <a:spLocks/>
          </p:cNvSpPr>
          <p:nvPr/>
        </p:nvSpPr>
        <p:spPr>
          <a:xfrm>
            <a:off x="8352613"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Lister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toutes les mentions légales à indiquer sur l'offre.</a:t>
            </a:r>
          </a:p>
        </p:txBody>
      </p:sp>
      <p:sp>
        <p:nvSpPr>
          <p:cNvPr id="57" name="TextBox 56">
            <a:extLst>
              <a:ext uri="{FF2B5EF4-FFF2-40B4-BE49-F238E27FC236}">
                <a16:creationId xmlns:a16="http://schemas.microsoft.com/office/drawing/2014/main" id="{FDA748B1-1429-1477-3FBE-AF4A26046E51}"/>
              </a:ext>
            </a:extLst>
          </p:cNvPr>
          <p:cNvSpPr txBox="1"/>
          <p:nvPr/>
        </p:nvSpPr>
        <p:spPr>
          <a:xfrm>
            <a:off x="754898" y="4440281"/>
            <a:ext cx="2982142" cy="430887"/>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Créer une présentation pour la direction</a:t>
            </a:r>
          </a:p>
        </p:txBody>
      </p:sp>
      <p:sp>
        <p:nvSpPr>
          <p:cNvPr id="58" name="Text Placeholder 2">
            <a:extLst>
              <a:ext uri="{FF2B5EF4-FFF2-40B4-BE49-F238E27FC236}">
                <a16:creationId xmlns:a16="http://schemas.microsoft.com/office/drawing/2014/main" id="{B5DC1855-5BC4-949E-80DD-3B60E1F24AEB}"/>
              </a:ext>
            </a:extLst>
          </p:cNvPr>
          <p:cNvSpPr txBox="1">
            <a:spLocks/>
          </p:cNvSpPr>
          <p:nvPr/>
        </p:nvSpPr>
        <p:spPr>
          <a:xfrm>
            <a:off x="763879" y="4899597"/>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d'une nouvelle présentation</a:t>
            </a:r>
          </a:p>
        </p:txBody>
      </p:sp>
      <p:grpSp>
        <p:nvGrpSpPr>
          <p:cNvPr id="59" name="Group 58" descr="Microsoft PowerPoint Logo">
            <a:extLst>
              <a:ext uri="{FF2B5EF4-FFF2-40B4-BE49-F238E27FC236}">
                <a16:creationId xmlns:a16="http://schemas.microsoft.com/office/drawing/2014/main" id="{E693C5FD-CC4D-878C-57D1-E42822F18902}"/>
              </a:ext>
            </a:extLst>
          </p:cNvPr>
          <p:cNvGrpSpPr>
            <a:grpSpLocks/>
          </p:cNvGrpSpPr>
          <p:nvPr/>
        </p:nvGrpSpPr>
        <p:grpSpPr>
          <a:xfrm>
            <a:off x="3641326" y="4031175"/>
            <a:ext cx="534544" cy="534544"/>
            <a:chOff x="587375" y="1790700"/>
            <a:chExt cx="1371600" cy="1371600"/>
          </a:xfrm>
        </p:grpSpPr>
        <p:sp>
          <p:nvSpPr>
            <p:cNvPr id="60" name="Rounded Rectangle 46">
              <a:extLst>
                <a:ext uri="{FF2B5EF4-FFF2-40B4-BE49-F238E27FC236}">
                  <a16:creationId xmlns:a16="http://schemas.microsoft.com/office/drawing/2014/main" id="{A9B3C393-E3E0-6EEB-FB7F-43C6D1A7DC5E}"/>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1" name="Picture 2" descr="Microsoft PowerPoint Logo - PNG and Vector - Logo Download">
              <a:hlinkClick r:id="rId10"/>
              <a:extLst>
                <a:ext uri="{FF2B5EF4-FFF2-40B4-BE49-F238E27FC236}">
                  <a16:creationId xmlns:a16="http://schemas.microsoft.com/office/drawing/2014/main" id="{2FB9CB2A-B1B8-5F60-F864-DBAC905FF47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Rectangle: Rounded Corners 6">
            <a:extLst>
              <a:ext uri="{FF2B5EF4-FFF2-40B4-BE49-F238E27FC236}">
                <a16:creationId xmlns:a16="http://schemas.microsoft.com/office/drawing/2014/main" id="{E0B41353-7062-56C4-23DC-0E3C382B931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769A7DE5-F247-E307-499D-B92BF412E87B}"/>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présentation à partir de </a:t>
            </a:r>
            <a:r>
              <a:rPr lang="fr-FR" sz="1000" spc="0">
                <a:solidFill>
                  <a:prstClr val="black"/>
                </a:solidFill>
                <a:latin typeface="Segoe UI"/>
                <a:ea typeface="+mn-ea"/>
                <a:cs typeface="Segoe UI" pitchFamily="34" charset="0"/>
              </a:rPr>
              <a:t>[lien vers le document Word Résumé du contrat.docx]. Penser à inclure une diapositive présentant le résumé, une autre présentant les conditions et une autre encore avec les données financières</a:t>
            </a:r>
          </a:p>
        </p:txBody>
      </p:sp>
      <p:sp>
        <p:nvSpPr>
          <p:cNvPr id="64" name="TextBox 63">
            <a:extLst>
              <a:ext uri="{FF2B5EF4-FFF2-40B4-BE49-F238E27FC236}">
                <a16:creationId xmlns:a16="http://schemas.microsoft.com/office/drawing/2014/main" id="{4F81512A-2B15-B516-FE15-DE6E24AF6B4A}"/>
              </a:ext>
            </a:extLst>
          </p:cNvPr>
          <p:cNvSpPr txBox="1"/>
          <p:nvPr/>
        </p:nvSpPr>
        <p:spPr>
          <a:xfrm>
            <a:off x="4490013"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Affiner l'analyse du contrat</a:t>
            </a:r>
          </a:p>
        </p:txBody>
      </p:sp>
      <p:sp>
        <p:nvSpPr>
          <p:cNvPr id="65" name="Text Placeholder 2">
            <a:extLst>
              <a:ext uri="{FF2B5EF4-FFF2-40B4-BE49-F238E27FC236}">
                <a16:creationId xmlns:a16="http://schemas.microsoft.com/office/drawing/2014/main" id="{BD9773BB-3E93-31E1-EF3D-B76C95EA654E}"/>
              </a:ext>
            </a:extLst>
          </p:cNvPr>
          <p:cNvSpPr txBox="1">
            <a:spLocks/>
          </p:cNvSpPr>
          <p:nvPr/>
        </p:nvSpPr>
        <p:spPr>
          <a:xfrm>
            <a:off x="4490013"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du tableau dans Excel, créez une invite</a:t>
            </a:r>
          </a:p>
        </p:txBody>
      </p:sp>
      <p:grpSp>
        <p:nvGrpSpPr>
          <p:cNvPr id="78" name="Group 77" descr="Microsoft Excel logo">
            <a:extLst>
              <a:ext uri="{FF2B5EF4-FFF2-40B4-BE49-F238E27FC236}">
                <a16:creationId xmlns:a16="http://schemas.microsoft.com/office/drawing/2014/main" id="{2CB7E19F-CB83-41D2-2D4C-E5D16DB2C235}"/>
              </a:ext>
              <a:ext uri="{C183D7F6-B498-43B3-948B-1728B52AA6E4}">
                <adec:decorative xmlns:adec="http://schemas.microsoft.com/office/drawing/2017/decorative" val="0"/>
              </a:ext>
            </a:extLst>
          </p:cNvPr>
          <p:cNvGrpSpPr>
            <a:grpSpLocks/>
          </p:cNvGrpSpPr>
          <p:nvPr/>
        </p:nvGrpSpPr>
        <p:grpSpPr>
          <a:xfrm>
            <a:off x="7372337" y="4028484"/>
            <a:ext cx="534544" cy="534544"/>
            <a:chOff x="5831903" y="8381781"/>
            <a:chExt cx="534543" cy="534543"/>
          </a:xfrm>
        </p:grpSpPr>
        <p:sp>
          <p:nvSpPr>
            <p:cNvPr id="82" name="Rounded Rectangle 46">
              <a:extLst>
                <a:ext uri="{FF2B5EF4-FFF2-40B4-BE49-F238E27FC236}">
                  <a16:creationId xmlns:a16="http://schemas.microsoft.com/office/drawing/2014/main" id="{7698A1F3-194C-EC6F-EFDA-89807C5B2B13}"/>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3" name="Picture 8" descr="Microsoft Excel Logo - PNG and Vector - Logo Download">
              <a:hlinkClick r:id="rId6"/>
              <a:extLst>
                <a:ext uri="{FF2B5EF4-FFF2-40B4-BE49-F238E27FC236}">
                  <a16:creationId xmlns:a16="http://schemas.microsoft.com/office/drawing/2014/main" id="{6558A411-86CB-EB15-AC6B-F31BD8063F17}"/>
                </a:ext>
              </a:extLst>
            </p:cNvPr>
            <p:cNvPicPr>
              <a:picLocks noChangeArrowheads="1"/>
            </p:cNvPicPr>
            <p:nvPr/>
          </p:nvPicPr>
          <p:blipFill rotWithShape="1">
            <a:blip r:embed="rId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40A4371E-6D83-AF7D-60C4-C578F4CDD80F}"/>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B1220EA8-7BFD-88A6-2DF0-52698C0FFE1D}"/>
              </a:ext>
            </a:extLst>
          </p:cNvPr>
          <p:cNvSpPr txBox="1">
            <a:spLocks/>
          </p:cNvSpPr>
          <p:nvPr/>
        </p:nvSpPr>
        <p:spPr>
          <a:xfrm>
            <a:off x="4613434" y="5621318"/>
            <a:ext cx="2735299" cy="307777"/>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Ajouter une colonne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pour réduire le chiffre d'affaires prévu de 3 %</a:t>
            </a:r>
          </a:p>
        </p:txBody>
      </p:sp>
      <p:sp>
        <p:nvSpPr>
          <p:cNvPr id="71" name="TextBox 70">
            <a:extLst>
              <a:ext uri="{FF2B5EF4-FFF2-40B4-BE49-F238E27FC236}">
                <a16:creationId xmlns:a16="http://schemas.microsoft.com/office/drawing/2014/main" id="{92AB1EA9-50DE-472A-7A03-8926BCB0EB47}"/>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Mettre à jour la fiche de l'offre</a:t>
            </a:r>
          </a:p>
        </p:txBody>
      </p:sp>
      <p:sp>
        <p:nvSpPr>
          <p:cNvPr id="72" name="Text Placeholder 2">
            <a:extLst>
              <a:ext uri="{FF2B5EF4-FFF2-40B4-BE49-F238E27FC236}">
                <a16:creationId xmlns:a16="http://schemas.microsoft.com/office/drawing/2014/main" id="{DF389F58-22DF-97F8-4977-2DC1D9242BAC}"/>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Sur une nouvelle ligne, sélectionnez Draft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with</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 Copilot (Rédiger avec Copilot)</a:t>
            </a:r>
          </a:p>
        </p:txBody>
      </p:sp>
      <p:grpSp>
        <p:nvGrpSpPr>
          <p:cNvPr id="38" name="Group 37" descr="Bing logo">
            <a:extLst>
              <a:ext uri="{FF2B5EF4-FFF2-40B4-BE49-F238E27FC236}">
                <a16:creationId xmlns:a16="http://schemas.microsoft.com/office/drawing/2014/main" id="{D5A2A446-D1EE-FFAB-3091-31F026D128E4}"/>
              </a:ext>
              <a:ext uri="{C183D7F6-B498-43B3-948B-1728B52AA6E4}">
                <adec:decorative xmlns:adec="http://schemas.microsoft.com/office/drawing/2017/decorative" val="0"/>
              </a:ext>
            </a:extLst>
          </p:cNvPr>
          <p:cNvGrpSpPr>
            <a:grpSpLocks/>
          </p:cNvGrpSpPr>
          <p:nvPr/>
        </p:nvGrpSpPr>
        <p:grpSpPr>
          <a:xfrm>
            <a:off x="11118808" y="4026756"/>
            <a:ext cx="534543" cy="534543"/>
            <a:chOff x="12778532" y="5665565"/>
            <a:chExt cx="534543" cy="534543"/>
          </a:xfrm>
        </p:grpSpPr>
        <p:sp>
          <p:nvSpPr>
            <p:cNvPr id="39" name="Rounded Rectangle 46">
              <a:hlinkClick r:id="rId12"/>
              <a:extLst>
                <a:ext uri="{FF2B5EF4-FFF2-40B4-BE49-F238E27FC236}">
                  <a16:creationId xmlns:a16="http://schemas.microsoft.com/office/drawing/2014/main" id="{A4F3BB0D-E800-5D2F-6253-574AE6305F68}"/>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40" name="Picture 39" descr="A picture containing graphics, logo, symbol, electric blue&#10;&#10;Description automatically generated">
              <a:hlinkClick r:id="rId12"/>
              <a:extLst>
                <a:ext uri="{FF2B5EF4-FFF2-40B4-BE49-F238E27FC236}">
                  <a16:creationId xmlns:a16="http://schemas.microsoft.com/office/drawing/2014/main" id="{6A6D77D4-2CCA-9AC5-82DB-4DB31BE2E41F}"/>
                </a:ext>
              </a:extLst>
            </p:cNvPr>
            <p:cNvPicPr>
              <a:picLocks noChangeAspect="1"/>
            </p:cNvPicPr>
            <p:nvPr/>
          </p:nvPicPr>
          <p:blipFill>
            <a:blip r:embed="rId13"/>
            <a:stretch>
              <a:fillRect/>
            </a:stretch>
          </p:blipFill>
          <p:spPr>
            <a:xfrm>
              <a:off x="12870088" y="5768479"/>
              <a:ext cx="382583" cy="371252"/>
            </a:xfrm>
            <a:prstGeom prst="rect">
              <a:avLst/>
            </a:prstGeom>
          </p:spPr>
        </p:pic>
      </p:grpSp>
      <p:sp>
        <p:nvSpPr>
          <p:cNvPr id="76" name="Rectangle: Rounded Corners 6">
            <a:extLst>
              <a:ext uri="{FF2B5EF4-FFF2-40B4-BE49-F238E27FC236}">
                <a16:creationId xmlns:a16="http://schemas.microsoft.com/office/drawing/2014/main" id="{238CB7F0-E4F3-B799-E277-6C83030BC9CA}"/>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9924973E-1097-97F3-D29F-A5B8BE98081A}"/>
              </a:ext>
            </a:extLst>
          </p:cNvPr>
          <p:cNvSpPr txBox="1">
            <a:spLocks/>
          </p:cNvSpPr>
          <p:nvPr/>
        </p:nvSpPr>
        <p:spPr>
          <a:xfrm>
            <a:off x="8352613"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Ajouter une nouvelle section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sur les conditions du contrat en fonction de la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Transcription de la réunion de l'équipe juridique.docx</a:t>
            </a:r>
          </a:p>
        </p:txBody>
      </p:sp>
    </p:spTree>
    <p:extLst>
      <p:ext uri="{BB962C8B-B14F-4D97-AF65-F5344CB8AC3E}">
        <p14:creationId xmlns:p14="http://schemas.microsoft.com/office/powerpoint/2010/main" val="30887712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fr-FR" sz="3200" spc="0">
                <a:gradFill flip="none" rotWithShape="1">
                  <a:gsLst>
                    <a:gs pos="50000">
                      <a:srgbClr val="8661C5"/>
                    </a:gs>
                    <a:gs pos="0">
                      <a:srgbClr val="3E76D4"/>
                    </a:gs>
                    <a:gs pos="100000">
                      <a:srgbClr val="C73ECC"/>
                    </a:gs>
                  </a:gsLst>
                  <a:lin ang="2700000" scaled="1"/>
                  <a:tileRect/>
                </a:gradFill>
                <a:cs typeface="+mn-cs"/>
              </a:rPr>
              <a:t>Une journée dans la vie d'une </a:t>
            </a:r>
            <a:r>
              <a:rPr lang="fr-FR" spc="0">
                <a:gradFill flip="none" rotWithShape="1">
                  <a:gsLst>
                    <a:gs pos="50000">
                      <a:srgbClr val="8661C5"/>
                    </a:gs>
                    <a:gs pos="0">
                      <a:srgbClr val="3E76D4"/>
                    </a:gs>
                    <a:gs pos="100000">
                      <a:srgbClr val="C73ECC"/>
                    </a:gs>
                  </a:gsLst>
                  <a:lin ang="2700000" scaled="1"/>
                  <a:tileRect/>
                </a:gradFill>
                <a:cs typeface="+mn-cs"/>
              </a:rPr>
              <a:t>analyste financière</a:t>
            </a:r>
          </a:p>
        </p:txBody>
      </p:sp>
      <p:pic>
        <p:nvPicPr>
          <p:cNvPr id="24" name="Picture 2" descr="Microsoft Copilot logo">
            <a:extLst>
              <a:ext uri="{FF2B5EF4-FFF2-40B4-BE49-F238E27FC236}">
                <a16:creationId xmlns:a16="http://schemas.microsoft.com/office/drawing/2014/main" id="{F9F60807-0196-C1C7-3704-5F4861107F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6C67776-F904-F32C-6616-E6AB838DFD1C}"/>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4" name="Freeform: Shape 3">
              <a:extLst>
                <a:ext uri="{FF2B5EF4-FFF2-40B4-BE49-F238E27FC236}">
                  <a16:creationId xmlns:a16="http://schemas.microsoft.com/office/drawing/2014/main" id="{76374D65-2C7D-CC38-1FB8-C458A18BC618}"/>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nvGrpSpPr>
            <p:cNvPr id="7" name="Group 6">
              <a:extLst>
                <a:ext uri="{FF2B5EF4-FFF2-40B4-BE49-F238E27FC236}">
                  <a16:creationId xmlns:a16="http://schemas.microsoft.com/office/drawing/2014/main" id="{C6FAE389-C201-CF52-FDE4-C3D2308C7325}"/>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89" name="Oval 88">
                <a:extLst>
                  <a:ext uri="{FF2B5EF4-FFF2-40B4-BE49-F238E27FC236}">
                    <a16:creationId xmlns:a16="http://schemas.microsoft.com/office/drawing/2014/main" id="{0579861D-0548-984A-C05A-4C8FD0445A08}"/>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0" name="Graphic 68">
                <a:extLst>
                  <a:ext uri="{FF2B5EF4-FFF2-40B4-BE49-F238E27FC236}">
                    <a16:creationId xmlns:a16="http://schemas.microsoft.com/office/drawing/2014/main" id="{30AF986F-1F06-8CED-385E-6C913431D9DD}"/>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8" name="Group 7">
              <a:extLst>
                <a:ext uri="{FF2B5EF4-FFF2-40B4-BE49-F238E27FC236}">
                  <a16:creationId xmlns:a16="http://schemas.microsoft.com/office/drawing/2014/main" id="{767A7BA9-21FD-A516-5D39-B50977F22450}"/>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87" name="Oval 86">
                <a:extLst>
                  <a:ext uri="{FF2B5EF4-FFF2-40B4-BE49-F238E27FC236}">
                    <a16:creationId xmlns:a16="http://schemas.microsoft.com/office/drawing/2014/main" id="{F6FD9E41-DF2C-675C-5C2D-3A3E597A62DA}"/>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88" name="Graphic 68">
                <a:extLst>
                  <a:ext uri="{FF2B5EF4-FFF2-40B4-BE49-F238E27FC236}">
                    <a16:creationId xmlns:a16="http://schemas.microsoft.com/office/drawing/2014/main" id="{4DE5FB34-FF9D-9B52-64C2-F3EC00CCBEB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10" name="Group 9">
              <a:extLst>
                <a:ext uri="{FF2B5EF4-FFF2-40B4-BE49-F238E27FC236}">
                  <a16:creationId xmlns:a16="http://schemas.microsoft.com/office/drawing/2014/main" id="{0C45C0D3-A2A3-4D17-2B96-258A9830DA20}"/>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79" name="Oval 78">
                <a:extLst>
                  <a:ext uri="{FF2B5EF4-FFF2-40B4-BE49-F238E27FC236}">
                    <a16:creationId xmlns:a16="http://schemas.microsoft.com/office/drawing/2014/main" id="{6ADD3C74-82E0-6AA3-6C37-F6FD3CAFACD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FDCA09C5-0C56-296A-DB65-51019730B98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12" name="Group 11">
              <a:extLst>
                <a:ext uri="{FF2B5EF4-FFF2-40B4-BE49-F238E27FC236}">
                  <a16:creationId xmlns:a16="http://schemas.microsoft.com/office/drawing/2014/main" id="{D4825CBD-C24D-DF59-14F2-2673FF2F9D50}"/>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64" name="Oval 63">
                <a:extLst>
                  <a:ext uri="{FF2B5EF4-FFF2-40B4-BE49-F238E27FC236}">
                    <a16:creationId xmlns:a16="http://schemas.microsoft.com/office/drawing/2014/main" id="{AC7CEF65-2597-B87B-4D68-3C79A270628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73" name="Graphic 68">
                <a:extLst>
                  <a:ext uri="{FF2B5EF4-FFF2-40B4-BE49-F238E27FC236}">
                    <a16:creationId xmlns:a16="http://schemas.microsoft.com/office/drawing/2014/main" id="{A91B38FF-F18A-03AF-3AED-724C84C36972}"/>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sp>
          <p:nvSpPr>
            <p:cNvPr id="16" name="Rectangle: Rounded Corners 6">
              <a:extLst>
                <a:ext uri="{FF2B5EF4-FFF2-40B4-BE49-F238E27FC236}">
                  <a16:creationId xmlns:a16="http://schemas.microsoft.com/office/drawing/2014/main" id="{6DE25226-830F-4C78-63C3-F6EE250F3074}"/>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FE9BBC91-59C0-EFB2-3596-48AA0E41F55B}"/>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EE519EA-3CFE-2CD5-7F56-96D4751B5F11}"/>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140FA72D-E27C-035B-CA7F-55A5704CEE17}"/>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480E244F-1D61-8214-13F3-0E51AD88A9D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Rectangle: Rounded Corners 6">
              <a:extLst>
                <a:ext uri="{FF2B5EF4-FFF2-40B4-BE49-F238E27FC236}">
                  <a16:creationId xmlns:a16="http://schemas.microsoft.com/office/drawing/2014/main" id="{2D960797-3E02-003D-0201-D27769C2A283}"/>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3" name="Group 22">
              <a:extLst>
                <a:ext uri="{FF2B5EF4-FFF2-40B4-BE49-F238E27FC236}">
                  <a16:creationId xmlns:a16="http://schemas.microsoft.com/office/drawing/2014/main" id="{1DBCE12D-A2AB-9188-FEB7-9BDD3E1525BE}"/>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28" name="Oval 27">
                <a:extLst>
                  <a:ext uri="{FF2B5EF4-FFF2-40B4-BE49-F238E27FC236}">
                    <a16:creationId xmlns:a16="http://schemas.microsoft.com/office/drawing/2014/main" id="{EA20119A-2548-1DF1-3C6C-6B65419BC16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58" name="Graphic 68">
                <a:extLst>
                  <a:ext uri="{FF2B5EF4-FFF2-40B4-BE49-F238E27FC236}">
                    <a16:creationId xmlns:a16="http://schemas.microsoft.com/office/drawing/2014/main" id="{0E9FCDAA-236C-A5E3-697D-00E763B75C18}"/>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sp>
        <p:nvSpPr>
          <p:cNvPr id="91" name="Rectangle: Rounded Corners 90">
            <a:extLst>
              <a:ext uri="{FF2B5EF4-FFF2-40B4-BE49-F238E27FC236}">
                <a16:creationId xmlns:a16="http://schemas.microsoft.com/office/drawing/2014/main" id="{EE889516-224A-F595-9692-AEE4AB5A7152}"/>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Segoe UI" pitchFamily="34" charset="0"/>
                <a:cs typeface="Segoe UI"/>
              </a:rPr>
              <a:t>08h00</a:t>
            </a:r>
          </a:p>
        </p:txBody>
      </p:sp>
      <p:sp>
        <p:nvSpPr>
          <p:cNvPr id="92" name="TextBox 91">
            <a:extLst>
              <a:ext uri="{FF2B5EF4-FFF2-40B4-BE49-F238E27FC236}">
                <a16:creationId xmlns:a16="http://schemas.microsoft.com/office/drawing/2014/main" id="{8D3B49B6-FA27-5C56-0AF9-53156167781C}"/>
              </a:ext>
            </a:extLst>
          </p:cNvPr>
          <p:cNvSpPr txBox="1"/>
          <p:nvPr/>
        </p:nvSpPr>
        <p:spPr>
          <a:xfrm>
            <a:off x="588263"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Hillary commence sa journée dans Excel en examinant les dernières estimations du COGS pour un nouveau produit. Elle utilise Copilot pour filtrer les données afin d'obtenir la vue souhaitée. </a:t>
            </a:r>
          </a:p>
        </p:txBody>
      </p:sp>
      <p:grpSp>
        <p:nvGrpSpPr>
          <p:cNvPr id="77" name="Group 76">
            <a:extLst>
              <a:ext uri="{FF2B5EF4-FFF2-40B4-BE49-F238E27FC236}">
                <a16:creationId xmlns:a16="http://schemas.microsoft.com/office/drawing/2014/main" id="{B3B98BEE-C896-79F0-4007-3E88BAFE19C9}"/>
              </a:ext>
              <a:ext uri="{C183D7F6-B498-43B3-948B-1728B52AA6E4}">
                <adec:decorative xmlns:adec="http://schemas.microsoft.com/office/drawing/2017/decorative" val="1"/>
              </a:ext>
            </a:extLst>
          </p:cNvPr>
          <p:cNvGrpSpPr>
            <a:grpSpLocks/>
          </p:cNvGrpSpPr>
          <p:nvPr/>
        </p:nvGrpSpPr>
        <p:grpSpPr>
          <a:xfrm>
            <a:off x="588263" y="2375244"/>
            <a:ext cx="534543" cy="534543"/>
            <a:chOff x="5831903" y="8381781"/>
            <a:chExt cx="534543" cy="534543"/>
          </a:xfrm>
        </p:grpSpPr>
        <p:sp>
          <p:nvSpPr>
            <p:cNvPr id="78" name="Rounded Rectangle 46">
              <a:extLst>
                <a:ext uri="{FF2B5EF4-FFF2-40B4-BE49-F238E27FC236}">
                  <a16:creationId xmlns:a16="http://schemas.microsoft.com/office/drawing/2014/main" id="{7BE104E2-E7F6-7C1C-126E-B4F459B9E768}"/>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6" name="Picture 8" descr="Microsoft Excel Logo - PNG and Vector - Logo Download">
              <a:hlinkClick r:id="rId4"/>
              <a:extLst>
                <a:ext uri="{FF2B5EF4-FFF2-40B4-BE49-F238E27FC236}">
                  <a16:creationId xmlns:a16="http://schemas.microsoft.com/office/drawing/2014/main" id="{FA3CCB9F-DBFB-B66B-66B4-2F230BD53206}"/>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TextBox 95">
            <a:extLst>
              <a:ext uri="{FF2B5EF4-FFF2-40B4-BE49-F238E27FC236}">
                <a16:creationId xmlns:a16="http://schemas.microsoft.com/office/drawing/2014/main" id="{84598FC9-C834-B5CF-0858-1C154F38E293}"/>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Excel</a:t>
            </a:r>
          </a:p>
        </p:txBody>
      </p:sp>
      <p:sp>
        <p:nvSpPr>
          <p:cNvPr id="97" name="Title 1">
            <a:extLst>
              <a:ext uri="{FF2B5EF4-FFF2-40B4-BE49-F238E27FC236}">
                <a16:creationId xmlns:a16="http://schemas.microsoft.com/office/drawing/2014/main" id="{6F065DF2-AED2-2147-1247-FFEFAA69D309}"/>
              </a:ext>
            </a:extLst>
          </p:cNvPr>
          <p:cNvSpPr txBox="1">
            <a:spLocks/>
          </p:cNvSpPr>
          <p:nvPr/>
        </p:nvSpPr>
        <p:spPr>
          <a:xfrm>
            <a:off x="646864"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Trier les données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par fonctionnalité du produit, puis filtrer les fonctionnalités de priorité 2.</a:t>
            </a:r>
          </a:p>
        </p:txBody>
      </p:sp>
      <p:sp>
        <p:nvSpPr>
          <p:cNvPr id="98" name="Rectangle: Rounded Corners 97">
            <a:extLst>
              <a:ext uri="{FF2B5EF4-FFF2-40B4-BE49-F238E27FC236}">
                <a16:creationId xmlns:a16="http://schemas.microsoft.com/office/drawing/2014/main" id="{33167A12-99CE-E962-1437-1CF38FB28967}"/>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09h30</a:t>
            </a:r>
          </a:p>
        </p:txBody>
      </p:sp>
      <p:sp>
        <p:nvSpPr>
          <p:cNvPr id="99" name="TextBox 98">
            <a:extLst>
              <a:ext uri="{FF2B5EF4-FFF2-40B4-BE49-F238E27FC236}">
                <a16:creationId xmlns:a16="http://schemas.microsoft.com/office/drawing/2014/main" id="{1B7C1CF6-ACC7-4570-9022-320048BF253B}"/>
              </a:ext>
            </a:extLst>
          </p:cNvPr>
          <p:cNvSpPr txBox="1"/>
          <p:nvPr/>
        </p:nvSpPr>
        <p:spPr>
          <a:xfrm>
            <a:off x="3417469"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Par la suite, elle rencontre son responsable ainsi que l'équipe informatique pour discuter de la mise à jour des exigences de </a:t>
            </a:r>
            <a:r>
              <a:rPr kumimoji="0" lang="fr-FR" sz="1000" b="0" i="0" u="none" strike="noStrike" cap="none" normalizeH="0" noProof="0" err="1">
                <a:ln>
                  <a:noFill/>
                </a:ln>
                <a:solidFill>
                  <a:prstClr val="black"/>
                </a:solidFill>
                <a:effectLst/>
                <a:uLnTx/>
                <a:uFillTx/>
                <a:latin typeface="Segoe UI"/>
                <a:ea typeface="+mn-ea"/>
                <a:cs typeface="Segoe UI Semibold"/>
              </a:rPr>
              <a:t>reporting</a:t>
            </a:r>
            <a:r>
              <a:rPr kumimoji="0" lang="fr-FR" sz="1000" b="0" i="0" u="none" strike="noStrike" cap="none" normalizeH="0" noProof="0">
                <a:ln>
                  <a:noFill/>
                </a:ln>
                <a:solidFill>
                  <a:prstClr val="black"/>
                </a:solidFill>
                <a:effectLst/>
                <a:uLnTx/>
                <a:uFillTx/>
                <a:latin typeface="Segoe UI"/>
                <a:ea typeface="+mn-ea"/>
                <a:cs typeface="Segoe UI Semibold"/>
              </a:rPr>
              <a:t> du service commercial. Elle demande à Copilot de résumer ces exigences.</a:t>
            </a:r>
          </a:p>
        </p:txBody>
      </p:sp>
      <p:grpSp>
        <p:nvGrpSpPr>
          <p:cNvPr id="50" name="Group 49">
            <a:extLst>
              <a:ext uri="{FF2B5EF4-FFF2-40B4-BE49-F238E27FC236}">
                <a16:creationId xmlns:a16="http://schemas.microsoft.com/office/drawing/2014/main" id="{E73F24DA-78C0-555E-C1CD-C2E5D3DC5D46}"/>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52" name="Rounded Rectangle 46">
              <a:extLst>
                <a:ext uri="{FF2B5EF4-FFF2-40B4-BE49-F238E27FC236}">
                  <a16:creationId xmlns:a16="http://schemas.microsoft.com/office/drawing/2014/main" id="{72650022-8794-8C66-C82C-F59FD8FF2DF2}"/>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3" name="Picture 6" descr="Microsoft Teams Logo, symbol, meaning, history, PNG">
              <a:hlinkClick r:id="rId6"/>
              <a:extLst>
                <a:ext uri="{FF2B5EF4-FFF2-40B4-BE49-F238E27FC236}">
                  <a16:creationId xmlns:a16="http://schemas.microsoft.com/office/drawing/2014/main" id="{605D8882-BCC6-F55A-E169-88C6B5C3399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11BBF58E-B192-B35D-4F60-4E59E5B00964}"/>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104" name="Title 1">
            <a:extLst>
              <a:ext uri="{FF2B5EF4-FFF2-40B4-BE49-F238E27FC236}">
                <a16:creationId xmlns:a16="http://schemas.microsoft.com/office/drawing/2014/main" id="{D324CE34-1194-7735-DFE5-D05A8AE78D2D}"/>
              </a:ext>
            </a:extLst>
          </p:cNvPr>
          <p:cNvSpPr txBox="1">
            <a:spLocks/>
          </p:cNvSpPr>
          <p:nvPr/>
        </p:nvSpPr>
        <p:spPr>
          <a:xfrm>
            <a:off x="3476070" y="3183293"/>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la réunion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en veillant à lister toutes les exigences de reporting mentionnées.</a:t>
            </a:r>
          </a:p>
        </p:txBody>
      </p:sp>
      <p:sp>
        <p:nvSpPr>
          <p:cNvPr id="105" name="Rectangle: Rounded Corners 104">
            <a:extLst>
              <a:ext uri="{FF2B5EF4-FFF2-40B4-BE49-F238E27FC236}">
                <a16:creationId xmlns:a16="http://schemas.microsoft.com/office/drawing/2014/main" id="{9D03EA28-F75D-E978-FD52-8A469B33F256}"/>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10h00</a:t>
            </a:r>
          </a:p>
        </p:txBody>
      </p:sp>
      <p:sp>
        <p:nvSpPr>
          <p:cNvPr id="106" name="TextBox 105">
            <a:extLst>
              <a:ext uri="{FF2B5EF4-FFF2-40B4-BE49-F238E27FC236}">
                <a16:creationId xmlns:a16="http://schemas.microsoft.com/office/drawing/2014/main" id="{049B9257-DF16-0E3A-8C0F-C43745B2BE6C}"/>
              </a:ext>
            </a:extLst>
          </p:cNvPr>
          <p:cNvSpPr txBox="1"/>
          <p:nvPr/>
        </p:nvSpPr>
        <p:spPr>
          <a:xfrm>
            <a:off x="6246676" y="1587288"/>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Hillary accède enfin à son projet principal du jour et passe en revue les informations de vigilance raisonnable sur une cible d'acquisition potentielle. Elle demande à Copilot de créer un résumé.</a:t>
            </a:r>
          </a:p>
        </p:txBody>
      </p:sp>
      <p:grpSp>
        <p:nvGrpSpPr>
          <p:cNvPr id="43" name="Group 42">
            <a:extLst>
              <a:ext uri="{FF2B5EF4-FFF2-40B4-BE49-F238E27FC236}">
                <a16:creationId xmlns:a16="http://schemas.microsoft.com/office/drawing/2014/main" id="{60C115FA-19CA-7715-DBAA-28F9C526D8E8}"/>
              </a:ext>
              <a:ext uri="{C183D7F6-B498-43B3-948B-1728B52AA6E4}">
                <adec:decorative xmlns:adec="http://schemas.microsoft.com/office/drawing/2017/decorative" val="1"/>
              </a:ext>
            </a:extLst>
          </p:cNvPr>
          <p:cNvGrpSpPr>
            <a:grpSpLocks/>
          </p:cNvGrpSpPr>
          <p:nvPr/>
        </p:nvGrpSpPr>
        <p:grpSpPr>
          <a:xfrm>
            <a:off x="6246676" y="2375244"/>
            <a:ext cx="534543" cy="534543"/>
            <a:chOff x="6321001" y="2333702"/>
            <a:chExt cx="534543" cy="534543"/>
          </a:xfrm>
        </p:grpSpPr>
        <p:sp>
          <p:nvSpPr>
            <p:cNvPr id="56" name="Rounded Rectangle 46">
              <a:extLst>
                <a:ext uri="{FF2B5EF4-FFF2-40B4-BE49-F238E27FC236}">
                  <a16:creationId xmlns:a16="http://schemas.microsoft.com/office/drawing/2014/main" id="{95771F27-7BFF-AF5D-07BF-E9B607229168}"/>
                </a:ext>
              </a:extLst>
            </p:cNvPr>
            <p:cNvSpPr/>
            <p:nvPr/>
          </p:nvSpPr>
          <p:spPr bwMode="auto">
            <a:xfrm>
              <a:off x="6321001" y="2333702"/>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7" name="Picture 56" descr="Zip Co logo SVG free download, id: 101874 - Brandlogos.net">
              <a:hlinkClick r:id="rId8"/>
              <a:extLst>
                <a:ext uri="{FF2B5EF4-FFF2-40B4-BE49-F238E27FC236}">
                  <a16:creationId xmlns:a16="http://schemas.microsoft.com/office/drawing/2014/main" id="{7DE33636-9BCF-627D-3018-D69981368AC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6789" y="2472386"/>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13" name="TextBox 112">
            <a:extLst>
              <a:ext uri="{FF2B5EF4-FFF2-40B4-BE49-F238E27FC236}">
                <a16:creationId xmlns:a16="http://schemas.microsoft.com/office/drawing/2014/main" id="{BFA87300-2386-14C2-E1EF-CCD13ECA7E79}"/>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M365 Chat</a:t>
            </a:r>
          </a:p>
        </p:txBody>
      </p:sp>
      <p:sp>
        <p:nvSpPr>
          <p:cNvPr id="114" name="Title 1">
            <a:extLst>
              <a:ext uri="{FF2B5EF4-FFF2-40B4-BE49-F238E27FC236}">
                <a16:creationId xmlns:a16="http://schemas.microsoft.com/office/drawing/2014/main" id="{CB9DA06D-1029-E3B0-CCC2-324867839EEE}"/>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les informations </a:t>
            </a:r>
            <a:r>
              <a:rPr kumimoji="0" lang="fr-FR" sz="800" b="0" i="0" u="sng" strike="noStrike" cap="none" spc="0" normalizeH="0" noProof="0">
                <a:ln w="3175">
                  <a:noFill/>
                </a:ln>
                <a:solidFill>
                  <a:srgbClr val="0070C0"/>
                </a:solidFill>
                <a:effectLst/>
                <a:uLnTx/>
                <a:uFillTx/>
                <a:latin typeface="Segoe UI"/>
                <a:ea typeface="+mn-ea"/>
                <a:cs typeface="Segoe UI" pitchFamily="34" charset="0"/>
              </a:rPr>
              <a:t>des données financières de Fabrikam, de l'analyse des opérations de Fabrikam, du plan d'intégration de Fabrikam. </a:t>
            </a:r>
          </a:p>
        </p:txBody>
      </p:sp>
      <p:sp>
        <p:nvSpPr>
          <p:cNvPr id="115" name="Rectangle: Rounded Corners 114">
            <a:extLst>
              <a:ext uri="{FF2B5EF4-FFF2-40B4-BE49-F238E27FC236}">
                <a16:creationId xmlns:a16="http://schemas.microsoft.com/office/drawing/2014/main" id="{C5F7D609-517E-3FBF-6CCD-F390FEE20D2D}"/>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11h00</a:t>
            </a:r>
          </a:p>
        </p:txBody>
      </p:sp>
      <p:sp>
        <p:nvSpPr>
          <p:cNvPr id="117" name="TextBox 116">
            <a:extLst>
              <a:ext uri="{FF2B5EF4-FFF2-40B4-BE49-F238E27FC236}">
                <a16:creationId xmlns:a16="http://schemas.microsoft.com/office/drawing/2014/main" id="{9F4E25CB-2F68-1ACF-7421-9DC1B0B003D5}"/>
              </a:ext>
            </a:extLst>
          </p:cNvPr>
          <p:cNvSpPr txBox="1"/>
          <p:nvPr/>
        </p:nvSpPr>
        <p:spPr>
          <a:xfrm>
            <a:off x="6246676"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Après avoir créé un aperçu de l'acquisition dans Word, elle demande à Copilot de transformer le document en une présentation destinée à l'équipe de développement des affaires.</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02CCEC14-3806-26F6-C4E6-135BA6D08834}"/>
              </a:ext>
              <a:ext uri="{C183D7F6-B498-43B3-948B-1728B52AA6E4}">
                <adec:decorative xmlns:adec="http://schemas.microsoft.com/office/drawing/2017/decorative" val="0"/>
              </a:ext>
            </a:extLst>
          </p:cNvPr>
          <p:cNvSpPr txBox="1"/>
          <p:nvPr/>
        </p:nvSpPr>
        <p:spPr>
          <a:xfrm>
            <a:off x="6897018" y="5178706"/>
            <a:ext cx="1839196"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PowerPoint</a:t>
            </a:r>
          </a:p>
        </p:txBody>
      </p:sp>
      <p:sp>
        <p:nvSpPr>
          <p:cNvPr id="122" name="Title 1">
            <a:extLst>
              <a:ext uri="{FF2B5EF4-FFF2-40B4-BE49-F238E27FC236}">
                <a16:creationId xmlns:a16="http://schemas.microsoft.com/office/drawing/2014/main" id="{22AF4DFB-3E7D-4308-D667-5ADE23D029AC}"/>
              </a:ext>
            </a:extLst>
          </p:cNvPr>
          <p:cNvSpPr txBox="1">
            <a:spLocks/>
          </p:cNvSpPr>
          <p:nvPr/>
        </p:nvSpPr>
        <p:spPr>
          <a:xfrm>
            <a:off x="6315091"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Créer une présentation à partir de</a:t>
            </a:r>
            <a:r>
              <a:rPr lang="fr-FR" sz="800" spc="0">
                <a:solidFill>
                  <a:prstClr val="black"/>
                </a:solidFill>
                <a:latin typeface="Segoe UI"/>
                <a:ea typeface="+mn-ea"/>
                <a:cs typeface="Segoe UI" pitchFamily="34" charset="0"/>
              </a:rPr>
              <a:t> [lien vers le document Word Aperçu de l'acquisition de Fabrikam.docx] </a:t>
            </a:r>
          </a:p>
        </p:txBody>
      </p:sp>
      <p:sp>
        <p:nvSpPr>
          <p:cNvPr id="123" name="Rectangle: Rounded Corners 122">
            <a:extLst>
              <a:ext uri="{FF2B5EF4-FFF2-40B4-BE49-F238E27FC236}">
                <a16:creationId xmlns:a16="http://schemas.microsoft.com/office/drawing/2014/main" id="{C2D6EAE0-52D8-373D-552D-DB8023DA0DF0}"/>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14h00</a:t>
            </a:r>
          </a:p>
        </p:txBody>
      </p:sp>
      <p:sp>
        <p:nvSpPr>
          <p:cNvPr id="124" name="TextBox 123">
            <a:extLst>
              <a:ext uri="{FF2B5EF4-FFF2-40B4-BE49-F238E27FC236}">
                <a16:creationId xmlns:a16="http://schemas.microsoft.com/office/drawing/2014/main" id="{BFD2C725-DC60-37B8-2FFC-6CF58FC9059A}"/>
              </a:ext>
            </a:extLst>
          </p:cNvPr>
          <p:cNvSpPr txBox="1"/>
          <p:nvPr/>
        </p:nvSpPr>
        <p:spPr>
          <a:xfrm>
            <a:off x="3417469" y="4075061"/>
            <a:ext cx="2598477" cy="46166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Hillary doit revenir sur une conversation qu'elle a commencée le matin. Elle demande à Copilot de résumer les échanges. </a:t>
            </a:r>
          </a:p>
        </p:txBody>
      </p:sp>
      <p:grpSp>
        <p:nvGrpSpPr>
          <p:cNvPr id="68" name="Group 67">
            <a:extLst>
              <a:ext uri="{FF2B5EF4-FFF2-40B4-BE49-F238E27FC236}">
                <a16:creationId xmlns:a16="http://schemas.microsoft.com/office/drawing/2014/main" id="{C2AE682F-20C1-B961-01E5-B53C2709780A}"/>
              </a:ext>
              <a:ext uri="{C183D7F6-B498-43B3-948B-1728B52AA6E4}">
                <adec:decorative xmlns:adec="http://schemas.microsoft.com/office/drawing/2017/decorative" val="1"/>
              </a:ext>
            </a:extLst>
          </p:cNvPr>
          <p:cNvGrpSpPr>
            <a:grpSpLocks/>
          </p:cNvGrpSpPr>
          <p:nvPr/>
        </p:nvGrpSpPr>
        <p:grpSpPr>
          <a:xfrm>
            <a:off x="3417469" y="5003768"/>
            <a:ext cx="534543" cy="534543"/>
            <a:chOff x="4236994" y="8381781"/>
            <a:chExt cx="534543" cy="534543"/>
          </a:xfrm>
        </p:grpSpPr>
        <p:sp>
          <p:nvSpPr>
            <p:cNvPr id="83" name="Rounded Rectangle 46">
              <a:extLst>
                <a:ext uri="{FF2B5EF4-FFF2-40B4-BE49-F238E27FC236}">
                  <a16:creationId xmlns:a16="http://schemas.microsoft.com/office/drawing/2014/main" id="{1F95498C-1048-9AE7-A133-2AC6551955B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4" name="Picture 6" descr="Microsoft Teams Logo, symbol, meaning, history, PNG">
              <a:hlinkClick r:id="rId6"/>
              <a:extLst>
                <a:ext uri="{FF2B5EF4-FFF2-40B4-BE49-F238E27FC236}">
                  <a16:creationId xmlns:a16="http://schemas.microsoft.com/office/drawing/2014/main" id="{C3EE82A5-21AD-1BB2-3CE6-56CB6C4B30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74FF72C9-8BBF-C9C0-37CC-7A89B85CF04F}"/>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129" name="Title 1">
            <a:extLst>
              <a:ext uri="{FF2B5EF4-FFF2-40B4-BE49-F238E27FC236}">
                <a16:creationId xmlns:a16="http://schemas.microsoft.com/office/drawing/2014/main" id="{3BE74D17-9488-CEA6-1DB9-21EE74FFA9D8}"/>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Récapituler ce fil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en recherchant chaque mention de mon nom ainsi que les actions qui me concernent.</a:t>
            </a:r>
          </a:p>
        </p:txBody>
      </p:sp>
      <p:sp>
        <p:nvSpPr>
          <p:cNvPr id="130" name="Rectangle: Rounded Corners 129">
            <a:extLst>
              <a:ext uri="{FF2B5EF4-FFF2-40B4-BE49-F238E27FC236}">
                <a16:creationId xmlns:a16="http://schemas.microsoft.com/office/drawing/2014/main" id="{533726D1-0C25-4A64-4CB5-54E5ACA6C555}"/>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16h00</a:t>
            </a:r>
          </a:p>
        </p:txBody>
      </p:sp>
      <p:sp>
        <p:nvSpPr>
          <p:cNvPr id="131" name="TextBox 130">
            <a:extLst>
              <a:ext uri="{FF2B5EF4-FFF2-40B4-BE49-F238E27FC236}">
                <a16:creationId xmlns:a16="http://schemas.microsoft.com/office/drawing/2014/main" id="{D6595925-06E3-AFBD-6944-73C653639987}"/>
              </a:ext>
            </a:extLst>
          </p:cNvPr>
          <p:cNvSpPr txBox="1"/>
          <p:nvPr/>
        </p:nvSpPr>
        <p:spPr>
          <a:xfrm>
            <a:off x="588263"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Hillary retourne dans Excel pour mettre à jour les chiffres de l'acquisition en fonction des dernières simulations et créer des graphiques à intégrer à la présentation de planification des affaires.</a:t>
            </a:r>
          </a:p>
        </p:txBody>
      </p:sp>
      <p:grpSp>
        <p:nvGrpSpPr>
          <p:cNvPr id="65" name="Group 64">
            <a:extLst>
              <a:ext uri="{FF2B5EF4-FFF2-40B4-BE49-F238E27FC236}">
                <a16:creationId xmlns:a16="http://schemas.microsoft.com/office/drawing/2014/main" id="{1E9BE4FC-3B62-85DF-1E28-CCAC3A6DEE44}"/>
              </a:ext>
              <a:ext uri="{C183D7F6-B498-43B3-948B-1728B52AA6E4}">
                <adec:decorative xmlns:adec="http://schemas.microsoft.com/office/drawing/2017/decorative" val="1"/>
              </a:ext>
            </a:extLst>
          </p:cNvPr>
          <p:cNvGrpSpPr>
            <a:grpSpLocks/>
          </p:cNvGrpSpPr>
          <p:nvPr/>
        </p:nvGrpSpPr>
        <p:grpSpPr>
          <a:xfrm>
            <a:off x="588263" y="5003768"/>
            <a:ext cx="534543" cy="534543"/>
            <a:chOff x="5831903" y="8381781"/>
            <a:chExt cx="534543" cy="534543"/>
          </a:xfrm>
        </p:grpSpPr>
        <p:sp>
          <p:nvSpPr>
            <p:cNvPr id="66" name="Rounded Rectangle 46">
              <a:extLst>
                <a:ext uri="{FF2B5EF4-FFF2-40B4-BE49-F238E27FC236}">
                  <a16:creationId xmlns:a16="http://schemas.microsoft.com/office/drawing/2014/main" id="{B8F663D2-2BCD-78AF-EB80-470ECE37EB82}"/>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7" name="Picture 8" descr="Microsoft Excel Logo - PNG and Vector - Logo Download">
              <a:hlinkClick r:id="rId4"/>
              <a:extLst>
                <a:ext uri="{FF2B5EF4-FFF2-40B4-BE49-F238E27FC236}">
                  <a16:creationId xmlns:a16="http://schemas.microsoft.com/office/drawing/2014/main" id="{7ABE5DAE-75FC-4875-CF5B-10EAEAE6B428}"/>
                </a:ext>
              </a:extLst>
            </p:cNvPr>
            <p:cNvPicPr>
              <a:picLocks noChangeArrowheads="1"/>
            </p:cNvPicPr>
            <p:nvPr/>
          </p:nvPicPr>
          <p:blipFill rotWithShape="1">
            <a:blip r:embed="rId5"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TextBox 134">
            <a:extLst>
              <a:ext uri="{FF2B5EF4-FFF2-40B4-BE49-F238E27FC236}">
                <a16:creationId xmlns:a16="http://schemas.microsoft.com/office/drawing/2014/main" id="{5AC99180-2005-07C9-4A00-50B56E9B6058}"/>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Excel</a:t>
            </a:r>
          </a:p>
        </p:txBody>
      </p:sp>
      <p:sp>
        <p:nvSpPr>
          <p:cNvPr id="136" name="Title 1">
            <a:extLst>
              <a:ext uri="{FF2B5EF4-FFF2-40B4-BE49-F238E27FC236}">
                <a16:creationId xmlns:a16="http://schemas.microsoft.com/office/drawing/2014/main" id="{1875DBE7-E4C9-8F98-DA07-409A11F01DAA}"/>
              </a:ext>
            </a:extLst>
          </p:cNvPr>
          <p:cNvSpPr txBox="1">
            <a:spLocks/>
          </p:cNvSpPr>
          <p:nvPr/>
        </p:nvSpPr>
        <p:spPr>
          <a:xfrm>
            <a:off x="646864" y="5764333"/>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Quel est l'impact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du doublement du budget d'intégration informatique sur le chiffre d'affaires mensuel ?</a:t>
            </a:r>
          </a:p>
        </p:txBody>
      </p:sp>
      <p:pic>
        <p:nvPicPr>
          <p:cNvPr id="33" name="Picture 32" descr="Portrait of Hillary">
            <a:extLst>
              <a:ext uri="{FF2B5EF4-FFF2-40B4-BE49-F238E27FC236}">
                <a16:creationId xmlns:a16="http://schemas.microsoft.com/office/drawing/2014/main" id="{50CE88AB-8140-D2F1-4A93-AF2D0F67A410}"/>
              </a:ext>
            </a:extLst>
          </p:cNvPr>
          <p:cNvPicPr>
            <a:picLocks noChangeAspect="1"/>
          </p:cNvPicPr>
          <p:nvPr/>
        </p:nvPicPr>
        <p:blipFill>
          <a:blip r:embed="rId12"/>
          <a:stretch>
            <a:fillRect/>
          </a:stretch>
        </p:blipFill>
        <p:spPr>
          <a:xfrm>
            <a:off x="9114039" y="2698962"/>
            <a:ext cx="2743200" cy="2863273"/>
          </a:xfrm>
          <a:prstGeom prst="rect">
            <a:avLst/>
          </a:prstGeom>
        </p:spPr>
      </p:pic>
      <p:sp>
        <p:nvSpPr>
          <p:cNvPr id="138" name="Freeform: Shape 137">
            <a:extLst>
              <a:ext uri="{FF2B5EF4-FFF2-40B4-BE49-F238E27FC236}">
                <a16:creationId xmlns:a16="http://schemas.microsoft.com/office/drawing/2014/main" id="{9FDD6B16-823E-F1C9-F05A-A3FF483BB6ED}"/>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D23BEE03-03E3-6D4B-6038-2B2BDE8B22D9}"/>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noProof="0">
                <a:ln>
                  <a:noFill/>
                </a:ln>
                <a:solidFill>
                  <a:prstClr val="white"/>
                </a:solidFill>
                <a:effectLst/>
                <a:uLnTx/>
                <a:uFillTx/>
                <a:latin typeface="Segoe UI Semibold"/>
                <a:ea typeface="+mn-ea"/>
                <a:cs typeface="+mn-cs"/>
              </a:rPr>
              <a:t>Hillary est analyste financière chez Contoso</a:t>
            </a:r>
          </a:p>
        </p:txBody>
      </p:sp>
    </p:spTree>
    <p:extLst>
      <p:ext uri="{BB962C8B-B14F-4D97-AF65-F5344CB8AC3E}">
        <p14:creationId xmlns:p14="http://schemas.microsoft.com/office/powerpoint/2010/main" val="213038995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3" y="2459504"/>
            <a:ext cx="5790121" cy="1938992"/>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a:t>
            </a:r>
            <a:r>
              <a:rPr lang="fr-FR" sz="4200">
                <a:gradFill flip="none">
                  <a:gsLst>
                    <a:gs pos="0">
                      <a:srgbClr val="3E76D4"/>
                    </a:gs>
                    <a:gs pos="50000">
                      <a:srgbClr val="8661C5"/>
                    </a:gs>
                    <a:gs pos="100000">
                      <a:srgbClr val="C73ECC"/>
                    </a:gs>
                  </a:gsLst>
                  <a:lin ang="2700000" scaled="1"/>
                  <a:tileRect/>
                </a:gradFill>
                <a:cs typeface="Segoe UI"/>
              </a:rPr>
              <a:t>Microsoft 365</a:t>
            </a:r>
            <a:br>
              <a:rPr lang="fr-FR" sz="4200" dirty="0"/>
            </a:br>
            <a:r>
              <a:rPr lang="fr-FR" sz="4200" dirty="0">
                <a:cs typeface="Segoe UI"/>
              </a:rPr>
              <a:t>L'IA pour l'informatique</a:t>
            </a:r>
          </a:p>
        </p:txBody>
      </p:sp>
      <p:pic>
        <p:nvPicPr>
          <p:cNvPr id="2" name="Picture 2" descr="Microsoft Copilot logo">
            <a:extLst>
              <a:ext uri="{FF2B5EF4-FFF2-40B4-BE49-F238E27FC236}">
                <a16:creationId xmlns:a16="http://schemas.microsoft.com/office/drawing/2014/main" id="{8D830394-D73F-91BF-5F15-9C39100A38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5B088F2-D8C3-D290-4370-A96974EEE3C5}"/>
              </a:ext>
              <a:ext uri="{C183D7F6-B498-43B3-948B-1728B52AA6E4}">
                <adec:decorative xmlns:adec="http://schemas.microsoft.com/office/drawing/2017/decorative" val="1"/>
              </a:ext>
            </a:extLst>
          </p:cNvPr>
          <p:cNvGrpSpPr/>
          <p:nvPr/>
        </p:nvGrpSpPr>
        <p:grpSpPr>
          <a:xfrm>
            <a:off x="6515367" y="956124"/>
            <a:ext cx="4965186" cy="4965186"/>
            <a:chOff x="6515367" y="956124"/>
            <a:chExt cx="4965186" cy="4965186"/>
          </a:xfrm>
        </p:grpSpPr>
        <p:sp>
          <p:nvSpPr>
            <p:cNvPr id="5" name="Oval 4">
              <a:extLst>
                <a:ext uri="{FF2B5EF4-FFF2-40B4-BE49-F238E27FC236}">
                  <a16:creationId xmlns:a16="http://schemas.microsoft.com/office/drawing/2014/main" id="{D5E98AAC-D371-3F59-52A1-9F4164621452}"/>
                </a:ext>
                <a:ext uri="{C183D7F6-B498-43B3-948B-1728B52AA6E4}">
                  <adec:decorative xmlns:adec="http://schemas.microsoft.com/office/drawing/2017/decorative" val="1"/>
                </a:ext>
              </a:extLst>
            </p:cNvPr>
            <p:cNvSpPr/>
            <p:nvPr/>
          </p:nvSpPr>
          <p:spPr bwMode="auto">
            <a:xfrm>
              <a:off x="6515367" y="956124"/>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Oval 6">
              <a:extLst>
                <a:ext uri="{FF2B5EF4-FFF2-40B4-BE49-F238E27FC236}">
                  <a16:creationId xmlns:a16="http://schemas.microsoft.com/office/drawing/2014/main" id="{0266D2B2-A134-8332-E2BC-70A3327593B3}"/>
                </a:ext>
                <a:ext uri="{C183D7F6-B498-43B3-948B-1728B52AA6E4}">
                  <adec:decorative xmlns:adec="http://schemas.microsoft.com/office/drawing/2017/decorative" val="1"/>
                </a:ext>
              </a:extLst>
            </p:cNvPr>
            <p:cNvSpPr/>
            <p:nvPr/>
          </p:nvSpPr>
          <p:spPr bwMode="auto">
            <a:xfrm>
              <a:off x="6655980" y="1090296"/>
              <a:ext cx="4687590" cy="468759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 name="Picture 5" descr="A person holding a computer">
              <a:extLst>
                <a:ext uri="{FF2B5EF4-FFF2-40B4-BE49-F238E27FC236}">
                  <a16:creationId xmlns:a16="http://schemas.microsoft.com/office/drawing/2014/main" id="{DF96DEA2-4F5E-6D3F-2343-E5546966E11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8825" t="4554" r="35525" b="37212"/>
            <a:stretch/>
          </p:blipFill>
          <p:spPr>
            <a:xfrm>
              <a:off x="6658793" y="1171723"/>
              <a:ext cx="4227723" cy="4606163"/>
            </a:xfrm>
            <a:custGeom>
              <a:avLst/>
              <a:gdLst>
                <a:gd name="connsiteX0" fmla="*/ 1771879 w 4227723"/>
                <a:gd name="connsiteY0" fmla="*/ 0 h 4606163"/>
                <a:gd name="connsiteX1" fmla="*/ 2906457 w 4227723"/>
                <a:gd name="connsiteY1" fmla="*/ 0 h 4606163"/>
                <a:gd name="connsiteX2" fmla="*/ 3034765 w 4227723"/>
                <a:gd name="connsiteY2" fmla="*/ 32991 h 4606163"/>
                <a:gd name="connsiteX3" fmla="*/ 4144184 w 4227723"/>
                <a:gd name="connsiteY3" fmla="*/ 779067 h 4606163"/>
                <a:gd name="connsiteX4" fmla="*/ 4227723 w 4227723"/>
                <a:gd name="connsiteY4" fmla="*/ 890782 h 4606163"/>
                <a:gd name="connsiteX5" fmla="*/ 4227723 w 4227723"/>
                <a:gd name="connsiteY5" fmla="*/ 3643208 h 4606163"/>
                <a:gd name="connsiteX6" fmla="*/ 4144184 w 4227723"/>
                <a:gd name="connsiteY6" fmla="*/ 3754923 h 4606163"/>
                <a:gd name="connsiteX7" fmla="*/ 2339168 w 4227723"/>
                <a:gd name="connsiteY7" fmla="*/ 4606163 h 4606163"/>
                <a:gd name="connsiteX8" fmla="*/ 0 w 4227723"/>
                <a:gd name="connsiteY8" fmla="*/ 2266995 h 4606163"/>
                <a:gd name="connsiteX9" fmla="*/ 1643571 w 4227723"/>
                <a:gd name="connsiteY9" fmla="*/ 32991 h 460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7723" h="4606163">
                  <a:moveTo>
                    <a:pt x="1771879" y="0"/>
                  </a:moveTo>
                  <a:lnTo>
                    <a:pt x="2906457" y="0"/>
                  </a:lnTo>
                  <a:lnTo>
                    <a:pt x="3034765" y="32991"/>
                  </a:lnTo>
                  <a:cubicBezTo>
                    <a:pt x="3474243" y="169683"/>
                    <a:pt x="3858159" y="432485"/>
                    <a:pt x="4144184" y="779067"/>
                  </a:cubicBezTo>
                  <a:lnTo>
                    <a:pt x="4227723" y="890782"/>
                  </a:lnTo>
                  <a:lnTo>
                    <a:pt x="4227723" y="3643208"/>
                  </a:lnTo>
                  <a:lnTo>
                    <a:pt x="4144184" y="3754923"/>
                  </a:lnTo>
                  <a:cubicBezTo>
                    <a:pt x="3715146" y="4274797"/>
                    <a:pt x="3065854" y="4606163"/>
                    <a:pt x="2339168" y="4606163"/>
                  </a:cubicBezTo>
                  <a:cubicBezTo>
                    <a:pt x="1047281" y="4606163"/>
                    <a:pt x="0" y="3558882"/>
                    <a:pt x="0" y="2266995"/>
                  </a:cubicBezTo>
                  <a:cubicBezTo>
                    <a:pt x="0" y="1217337"/>
                    <a:pt x="691369" y="329157"/>
                    <a:pt x="1643571" y="32991"/>
                  </a:cubicBezTo>
                  <a:close/>
                </a:path>
              </a:pathLst>
            </a:custGeom>
          </p:spPr>
        </p:pic>
      </p:grpSp>
    </p:spTree>
    <p:extLst>
      <p:ext uri="{BB962C8B-B14F-4D97-AF65-F5344CB8AC3E}">
        <p14:creationId xmlns:p14="http://schemas.microsoft.com/office/powerpoint/2010/main" val="653705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A04C46-97FB-2CEE-1672-FB307A9B84D5}"/>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6" name="Rectangle: Rounded Corners 6">
            <a:extLst>
              <a:ext uri="{FF2B5EF4-FFF2-40B4-BE49-F238E27FC236}">
                <a16:creationId xmlns:a16="http://schemas.microsoft.com/office/drawing/2014/main" id="{182873FC-609C-9530-12CB-EFF2B57035D7}"/>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3">
            <a:extLst>
              <a:ext uri="{FF2B5EF4-FFF2-40B4-BE49-F238E27FC236}">
                <a16:creationId xmlns:a16="http://schemas.microsoft.com/office/drawing/2014/main" id="{33AF87A9-6D27-1674-E564-D5AD2B403ED0}"/>
              </a:ext>
            </a:extLst>
          </p:cNvPr>
          <p:cNvSpPr>
            <a:spLocks noGrp="1"/>
          </p:cNvSpPr>
          <p:nvPr>
            <p:ph type="title"/>
          </p:nvPr>
        </p:nvSpPr>
        <p:spPr bwMode="auto">
          <a:xfrm>
            <a:off x="2455068" y="1493837"/>
            <a:ext cx="7281863" cy="576000"/>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a:lnSpc>
                <a:spcPts val="2600"/>
              </a:lnSpc>
              <a:spcAft>
                <a:spcPct val="0"/>
              </a:spcAft>
              <a:defRPr/>
            </a:pPr>
            <a:r>
              <a:rPr lang="fr-FR" sz="2300">
                <a:ln>
                  <a:noFill/>
                </a:ln>
                <a:solidFill>
                  <a:schemeClr val="bg1"/>
                </a:solidFill>
                <a:latin typeface="+mj-lt"/>
                <a:cs typeface="Segoe UI"/>
              </a:rPr>
              <a:t>Capturez les mesures à prendre pour assurer le bon fonctionnement des opérations </a:t>
            </a:r>
          </a:p>
        </p:txBody>
      </p:sp>
      <p:sp>
        <p:nvSpPr>
          <p:cNvPr id="3" name="TextBox 2">
            <a:extLst>
              <a:ext uri="{FF2B5EF4-FFF2-40B4-BE49-F238E27FC236}">
                <a16:creationId xmlns:a16="http://schemas.microsoft.com/office/drawing/2014/main" id="{5217929D-F0D3-1226-6ABB-90409DAA6160}"/>
              </a:ext>
            </a:extLst>
          </p:cNvPr>
          <p:cNvSpPr txBox="1"/>
          <p:nvPr/>
        </p:nvSpPr>
        <p:spPr>
          <a:xfrm>
            <a:off x="2112865" y="2598003"/>
            <a:ext cx="7966269" cy="1785104"/>
          </a:xfrm>
          <a:prstGeom prst="rect">
            <a:avLst/>
          </a:prstGeom>
        </p:spPr>
        <p:txBody>
          <a:bodyPr wrap="square" lIns="0" tIns="0" rIns="0" bIns="0" anchor="ctr">
            <a:spAutoFit/>
          </a:bodyPr>
          <a:lstStyle/>
          <a:p>
            <a:pPr algn="ctr">
              <a:spcBef>
                <a:spcPts val="3600"/>
              </a:spcBef>
              <a:defRPr/>
            </a:pPr>
            <a:r>
              <a:rPr lang="fr-FR" sz="5900">
                <a:ln w="3175">
                  <a:noFill/>
                </a:ln>
                <a:gradFill>
                  <a:gsLst>
                    <a:gs pos="33000">
                      <a:srgbClr val="1F78D4"/>
                    </a:gs>
                    <a:gs pos="81000">
                      <a:srgbClr val="8678D6"/>
                    </a:gs>
                  </a:gsLst>
                  <a:lin ang="2700000" scaled="1"/>
                </a:gradFill>
                <a:latin typeface="Segoe UI Semibold"/>
                <a:ea typeface="+mn-ea"/>
                <a:cs typeface="+mn-cs"/>
              </a:rPr>
              <a:t>76 % des gens</a:t>
            </a:r>
            <a:r>
              <a:rPr kumimoji="0" lang="fr-FR" sz="5900" b="0" i="0" u="none" strike="noStrike" cap="none" normalizeH="0" baseline="0" noProof="0">
                <a:ln w="3175">
                  <a:noFill/>
                </a:ln>
                <a:gradFill>
                  <a:gsLst>
                    <a:gs pos="33000">
                      <a:srgbClr val="1F78D4"/>
                    </a:gs>
                    <a:gs pos="81000">
                      <a:srgbClr val="8678D6"/>
                    </a:gs>
                  </a:gsLst>
                  <a:lin ang="2700000" scaled="1"/>
                </a:gradFill>
                <a:effectLst/>
                <a:uLnTx/>
                <a:uFillTx/>
                <a:latin typeface="Segoe UI Semibold"/>
                <a:ea typeface="+mn-ea"/>
                <a:cs typeface="+mn-cs"/>
              </a:rPr>
              <a:t> </a:t>
            </a:r>
            <a:br>
              <a:rPr lang="fr-FR" sz="2800" b="0" i="0" u="none" strike="noStrike" cap="none" normalizeH="0" baseline="0" noProof="0">
                <a:ln w="3175">
                  <a:noFill/>
                </a:ln>
                <a:effectLst/>
                <a:uLnTx/>
                <a:uFillTx/>
                <a:latin typeface="Segoe UI Semibold"/>
                <a:ea typeface="+mj-lt"/>
                <a:cs typeface="Segoe UI" pitchFamily="34" charset="0"/>
              </a:rPr>
            </a:br>
            <a:r>
              <a:rPr lang="fr-FR" sz="2700">
                <a:solidFill>
                  <a:prstClr val="black"/>
                </a:solidFill>
                <a:ea typeface="+mj-lt"/>
                <a:cs typeface="Segoe UI"/>
              </a:rPr>
              <a:t>se sentent à l'aise d'utiliser l'IA</a:t>
            </a:r>
            <a:br>
              <a:rPr lang="fr-FR" sz="2700">
                <a:ea typeface="+mj-lt"/>
                <a:cs typeface="Segoe UI"/>
              </a:rPr>
            </a:br>
            <a:r>
              <a:rPr lang="fr-FR" sz="2700">
                <a:solidFill>
                  <a:prstClr val="black"/>
                </a:solidFill>
                <a:ea typeface="+mj-lt"/>
                <a:cs typeface="Segoe UI"/>
              </a:rPr>
              <a:t>pour des tâches administratives</a:t>
            </a:r>
          </a:p>
        </p:txBody>
      </p:sp>
      <p:sp>
        <p:nvSpPr>
          <p:cNvPr id="7" name="TextBox 6">
            <a:extLst>
              <a:ext uri="{FF2B5EF4-FFF2-40B4-BE49-F238E27FC236}">
                <a16:creationId xmlns:a16="http://schemas.microsoft.com/office/drawing/2014/main" id="{F3C55899-6488-BC8E-A59E-6C4D8A71EE80}"/>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Tree>
    <p:extLst>
      <p:ext uri="{BB962C8B-B14F-4D97-AF65-F5344CB8AC3E}">
        <p14:creationId xmlns:p14="http://schemas.microsoft.com/office/powerpoint/2010/main" val="30424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300"/>
                                        <p:tgtEl>
                                          <p:spTgt spid="6"/>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30055" y="65617"/>
            <a:ext cx="11018520" cy="984885"/>
          </a:xfrm>
          <a:noFill/>
        </p:spPr>
        <p:txBody>
          <a:bodyPr wrap="square">
            <a:spAutoFit/>
          </a:bodyPr>
          <a:lstStyle/>
          <a:p>
            <a:pPr defTabSz="914400"/>
            <a:r>
              <a:rPr lang="fr-FR" sz="3200">
                <a:gradFill flip="none">
                  <a:gsLst>
                    <a:gs pos="0">
                      <a:srgbClr val="3E76D4"/>
                    </a:gs>
                    <a:gs pos="50000">
                      <a:srgbClr val="8661C5"/>
                    </a:gs>
                    <a:gs pos="100000">
                      <a:srgbClr val="C73ECC"/>
                    </a:gs>
                  </a:gsLst>
                  <a:lin ang="2700000" scaled="1"/>
                  <a:tileRect/>
                </a:gradFill>
                <a:cs typeface="+mn-cs"/>
              </a:rPr>
              <a:t>Déployer une mise à jour critique avec </a:t>
            </a:r>
            <a:r>
              <a:rPr lang="fr-FR" sz="3200" dirty="0" err="1">
                <a:gradFill flip="none">
                  <a:gsLst>
                    <a:gs pos="0">
                      <a:srgbClr val="3E76D4"/>
                    </a:gs>
                    <a:gs pos="50000">
                      <a:srgbClr val="8661C5"/>
                    </a:gs>
                    <a:gs pos="100000">
                      <a:srgbClr val="C73ECC"/>
                    </a:gs>
                  </a:gsLst>
                  <a:lin ang="2700000" scaled="1"/>
                  <a:tileRect/>
                </a:gradFill>
                <a:cs typeface="+mn-cs"/>
              </a:rPr>
              <a:t>Copilot</a:t>
            </a:r>
            <a:r>
              <a:rPr lang="fr-FR">
                <a:gradFill flip="none">
                  <a:gsLst>
                    <a:gs pos="0">
                      <a:srgbClr val="3E76D4"/>
                    </a:gs>
                    <a:gs pos="50000">
                      <a:srgbClr val="8661C5"/>
                    </a:gs>
                    <a:gs pos="100000">
                      <a:srgbClr val="C73ECC"/>
                    </a:gs>
                  </a:gsLst>
                  <a:lin ang="2700000" scaled="1"/>
                  <a:tileRect/>
                </a:gradFill>
                <a:cs typeface="+mn-cs"/>
              </a:rPr>
              <a:t> pour Microsoft 365</a:t>
            </a:r>
            <a:endParaRPr lang="fr-FR" sz="3200" dirty="0">
              <a:gradFill flip="none">
                <a:gsLst>
                  <a:gs pos="0">
                    <a:srgbClr val="3E76D4"/>
                  </a:gs>
                  <a:gs pos="50000">
                    <a:srgbClr val="8661C5"/>
                  </a:gs>
                  <a:gs pos="100000">
                    <a:srgbClr val="C73ECC"/>
                  </a:gs>
                </a:gsLst>
                <a:lin ang="2700000" scaled="1"/>
                <a:tileRect/>
              </a:gradFill>
              <a:cs typeface="Segoe UI Semibold"/>
            </a:endParaRPr>
          </a:p>
        </p:txBody>
      </p:sp>
      <p:pic>
        <p:nvPicPr>
          <p:cNvPr id="8" name="Picture 2" descr="Microsoft Copilot logo">
            <a:extLst>
              <a:ext uri="{FF2B5EF4-FFF2-40B4-BE49-F238E27FC236}">
                <a16:creationId xmlns:a16="http://schemas.microsoft.com/office/drawing/2014/main" id="{B32893E6-2906-FDD8-E69C-273615FE3A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F0B8791-409F-E168-4475-E2B19A19D7E6}"/>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grpSp>
          <p:nvGrpSpPr>
            <p:cNvPr id="21" name="Group 20">
              <a:extLst>
                <a:ext uri="{FF2B5EF4-FFF2-40B4-BE49-F238E27FC236}">
                  <a16:creationId xmlns:a16="http://schemas.microsoft.com/office/drawing/2014/main" id="{1275359C-B306-D1CE-A3B2-E46A79B31CFD}"/>
                </a:ext>
                <a:ext uri="{C183D7F6-B498-43B3-948B-1728B52AA6E4}">
                  <adec:decorative xmlns:adec="http://schemas.microsoft.com/office/drawing/2017/decorative" val="1"/>
                </a:ext>
              </a:extLst>
            </p:cNvPr>
            <p:cNvGrpSpPr/>
            <p:nvPr/>
          </p:nvGrpSpPr>
          <p:grpSpPr>
            <a:xfrm>
              <a:off x="-2" y="1103972"/>
              <a:ext cx="12205140" cy="5754028"/>
              <a:chOff x="-2" y="1103972"/>
              <a:chExt cx="12205140" cy="5754028"/>
            </a:xfrm>
          </p:grpSpPr>
          <p:sp>
            <p:nvSpPr>
              <p:cNvPr id="43" name="Rectangle: Single Corner Rounded 42">
                <a:extLst>
                  <a:ext uri="{FF2B5EF4-FFF2-40B4-BE49-F238E27FC236}">
                    <a16:creationId xmlns:a16="http://schemas.microsoft.com/office/drawing/2014/main" id="{30A74996-571A-D2DF-A8CD-07605D16A586}"/>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45" name="Group 44">
                <a:extLst>
                  <a:ext uri="{FF2B5EF4-FFF2-40B4-BE49-F238E27FC236}">
                    <a16:creationId xmlns:a16="http://schemas.microsoft.com/office/drawing/2014/main" id="{8742F79C-DF4A-395C-6B58-1D58926D7DB5}"/>
                  </a:ext>
                  <a:ext uri="{C183D7F6-B498-43B3-948B-1728B52AA6E4}">
                    <adec:decorative xmlns:adec="http://schemas.microsoft.com/office/drawing/2017/decorative" val="1"/>
                  </a:ext>
                </a:extLst>
              </p:cNvPr>
              <p:cNvGrpSpPr/>
              <p:nvPr/>
            </p:nvGrpSpPr>
            <p:grpSpPr>
              <a:xfrm>
                <a:off x="-2" y="1103972"/>
                <a:ext cx="12205140" cy="5414304"/>
                <a:chOff x="-2" y="1103972"/>
                <a:chExt cx="12205140" cy="5414304"/>
              </a:xfrm>
            </p:grpSpPr>
            <p:pic>
              <p:nvPicPr>
                <p:cNvPr id="47" name="Picture 46">
                  <a:extLst>
                    <a:ext uri="{FF2B5EF4-FFF2-40B4-BE49-F238E27FC236}">
                      <a16:creationId xmlns:a16="http://schemas.microsoft.com/office/drawing/2014/main" id="{726E51C4-2C92-E2C2-A006-216C8B87E1C9}"/>
                    </a:ext>
                    <a:ext uri="{C183D7F6-B498-43B3-948B-1728B52AA6E4}">
                      <adec:decorative xmlns:adec="http://schemas.microsoft.com/office/drawing/2017/decorative" val="1"/>
                    </a:ext>
                  </a:extLst>
                </p:cNvPr>
                <p:cNvPicPr>
                  <a:picLocks/>
                </p:cNvPicPr>
                <p:nvPr/>
              </p:nvPicPr>
              <p:blipFill rotWithShape="1">
                <a:blip r:embed="rId4">
                  <a:alphaModFix amt="50000"/>
                  <a:extLst>
                    <a:ext uri="{BEBA8EAE-BF5A-486C-A8C5-ECC9F3942E4B}">
                      <a14:imgProps xmlns:a14="http://schemas.microsoft.com/office/drawing/2010/main">
                        <a14:imgLayer r:embed="rId5">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grpSp>
              <p:nvGrpSpPr>
                <p:cNvPr id="67" name="Group 66">
                  <a:extLst>
                    <a:ext uri="{FF2B5EF4-FFF2-40B4-BE49-F238E27FC236}">
                      <a16:creationId xmlns:a16="http://schemas.microsoft.com/office/drawing/2014/main" id="{2746C060-264F-CA1F-ECF4-FABEDC6271C3}"/>
                    </a:ext>
                  </a:extLst>
                </p:cNvPr>
                <p:cNvGrpSpPr/>
                <p:nvPr/>
              </p:nvGrpSpPr>
              <p:grpSpPr>
                <a:xfrm>
                  <a:off x="-2" y="1103972"/>
                  <a:ext cx="12205140" cy="4806944"/>
                  <a:chOff x="-2" y="1103972"/>
                  <a:chExt cx="12205140" cy="4806944"/>
                </a:xfrm>
              </p:grpSpPr>
              <p:sp>
                <p:nvSpPr>
                  <p:cNvPr id="88" name="Arrow: Bent 87">
                    <a:extLst>
                      <a:ext uri="{FF2B5EF4-FFF2-40B4-BE49-F238E27FC236}">
                        <a16:creationId xmlns:a16="http://schemas.microsoft.com/office/drawing/2014/main" id="{A8B28509-FA1C-BF65-9C88-7CBA21C9FCB8}"/>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9" name="Arrow: Bent 88">
                    <a:extLst>
                      <a:ext uri="{FF2B5EF4-FFF2-40B4-BE49-F238E27FC236}">
                        <a16:creationId xmlns:a16="http://schemas.microsoft.com/office/drawing/2014/main" id="{CAC09E26-5299-48BD-D7C0-E8BDA3086F6E}"/>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sp>
              <p:nvSpPr>
                <p:cNvPr id="68" name="Rectangle: Rounded Corners 6">
                  <a:extLst>
                    <a:ext uri="{FF2B5EF4-FFF2-40B4-BE49-F238E27FC236}">
                      <a16:creationId xmlns:a16="http://schemas.microsoft.com/office/drawing/2014/main" id="{6FA8587E-39CF-E5A1-FAF3-55883E5D8CDE}"/>
                    </a:ext>
                    <a:ext uri="{C183D7F6-B498-43B3-948B-1728B52AA6E4}">
                      <adec:decorative xmlns:adec="http://schemas.microsoft.com/office/drawing/2017/decorative" val="1"/>
                    </a:ext>
                  </a:extLst>
                </p:cNvPr>
                <p:cNvSpPr/>
                <p:nvPr/>
              </p:nvSpPr>
              <p:spPr bwMode="auto">
                <a:xfrm>
                  <a:off x="4038600"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69" name="Straight Connector 68">
                  <a:extLst>
                    <a:ext uri="{FF2B5EF4-FFF2-40B4-BE49-F238E27FC236}">
                      <a16:creationId xmlns:a16="http://schemas.microsoft.com/office/drawing/2014/main" id="{0986D593-A60F-8D26-E3E7-E69104B2906C}"/>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15397C5-ACDF-E95E-E362-3FF8797332BB}"/>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A0E9657-AF9E-7F45-FB2D-8AC98D8D3EC4}"/>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A1C2D23-8999-CAA3-8C6F-2A041F7753C8}"/>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64D52CD-2DD3-F67F-F292-D2CFD34064CC}"/>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6FB8788-6E5D-2B00-0CA2-760409446757}"/>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F78174F-58E9-46D9-AC8A-6B0C3BC46F01}"/>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668300-DF1C-CE73-0D21-3DD37D1500BA}"/>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B1DE21-6467-C52A-2FC4-495A573118C6}"/>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CE32718-A205-3156-8365-CC6CB005B22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cxnSp>
          <p:nvCxnSpPr>
            <p:cNvPr id="35" name="Straight Connector 34">
              <a:extLst>
                <a:ext uri="{FF2B5EF4-FFF2-40B4-BE49-F238E27FC236}">
                  <a16:creationId xmlns:a16="http://schemas.microsoft.com/office/drawing/2014/main" id="{34350340-20A6-F3AA-9D70-1F97F14AFB2F}"/>
                </a:ext>
                <a:ext uri="{C183D7F6-B498-43B3-948B-1728B52AA6E4}">
                  <adec:decorative xmlns:adec="http://schemas.microsoft.com/office/drawing/2017/decorative" val="1"/>
                </a:ext>
              </a:extLst>
            </p:cNvPr>
            <p:cNvCxnSpPr>
              <a:cxnSpLocks/>
            </p:cNvCxnSpPr>
            <p:nvPr/>
          </p:nvCxnSpPr>
          <p:spPr>
            <a:xfrm>
              <a:off x="6505438"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40D8F9B-69DB-1850-67AA-F754BA862641}"/>
                </a:ext>
                <a:ext uri="{C183D7F6-B498-43B3-948B-1728B52AA6E4}">
                  <adec:decorative xmlns:adec="http://schemas.microsoft.com/office/drawing/2017/decorative" val="1"/>
                </a:ext>
              </a:extLst>
            </p:cNvPr>
            <p:cNvCxnSpPr>
              <a:cxnSpLocks/>
            </p:cNvCxnSpPr>
            <p:nvPr/>
          </p:nvCxnSpPr>
          <p:spPr>
            <a:xfrm>
              <a:off x="9095814"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0060176-83C6-BF42-F0B0-AA1F67D0C237}"/>
              </a:ext>
            </a:extLst>
          </p:cNvPr>
          <p:cNvSpPr txBox="1"/>
          <p:nvPr/>
        </p:nvSpPr>
        <p:spPr>
          <a:xfrm>
            <a:off x="588963" y="1524000"/>
            <a:ext cx="2782887" cy="147732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1600" b="0" i="0" u="none" strike="noStrike" cap="none" normalizeH="0" baseline="0" noProof="0">
                <a:ln>
                  <a:noFill/>
                </a:ln>
                <a:solidFill>
                  <a:prstClr val="white"/>
                </a:solidFill>
                <a:effectLst/>
                <a:uLnTx/>
                <a:uFillTx/>
                <a:latin typeface="Segoe UI"/>
                <a:ea typeface="+mn-ea"/>
                <a:cs typeface="+mn-cs"/>
              </a:rPr>
              <a:t>La planification d'une mise à jour critique est essentielle</a:t>
            </a:r>
            <a:r>
              <a:rPr lang="fr-FR" sz="1600">
                <a:solidFill>
                  <a:prstClr val="white"/>
                </a:solidFill>
                <a:latin typeface="Segoe UI"/>
                <a:ea typeface="+mn-ea"/>
                <a:cs typeface="+mn-cs"/>
              </a:rPr>
              <a:t>, mais le temps est toujours compté. Copilot vous aide à gérer les tâches simples pour vous permettre de vous concentrer sur les détails et d'éviter tout problème.</a:t>
            </a:r>
          </a:p>
        </p:txBody>
      </p:sp>
      <p:sp>
        <p:nvSpPr>
          <p:cNvPr id="93" name="TextBox 92">
            <a:extLst>
              <a:ext uri="{FF2B5EF4-FFF2-40B4-BE49-F238E27FC236}">
                <a16:creationId xmlns:a16="http://schemas.microsoft.com/office/drawing/2014/main" id="{BB6ED59B-0707-002B-D6FB-142D7ADBCDED}"/>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mai 2023</a:t>
            </a:r>
          </a:p>
        </p:txBody>
      </p:sp>
      <p:grpSp>
        <p:nvGrpSpPr>
          <p:cNvPr id="94" name="Group 93">
            <a:extLst>
              <a:ext uri="{FF2B5EF4-FFF2-40B4-BE49-F238E27FC236}">
                <a16:creationId xmlns:a16="http://schemas.microsoft.com/office/drawing/2014/main" id="{468FAA1D-2335-7EC5-D09D-ADA97CD5388C}"/>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95" name="Rounded Rectangle 46">
              <a:extLst>
                <a:ext uri="{FF2B5EF4-FFF2-40B4-BE49-F238E27FC236}">
                  <a16:creationId xmlns:a16="http://schemas.microsoft.com/office/drawing/2014/main" id="{3825FEEB-30D0-3C25-BFA6-6CDB02956E9F}"/>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2" descr="Zip Co logo SVG free download, id: 101874 - Brandlogos.net">
              <a:hlinkClick r:id="rId7"/>
              <a:extLst>
                <a:ext uri="{FF2B5EF4-FFF2-40B4-BE49-F238E27FC236}">
                  <a16:creationId xmlns:a16="http://schemas.microsoft.com/office/drawing/2014/main" id="{338BE67A-5875-4483-C6BA-084509E417BA}"/>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7" name="TextBox 96">
            <a:extLst>
              <a:ext uri="{FF2B5EF4-FFF2-40B4-BE49-F238E27FC236}">
                <a16:creationId xmlns:a16="http://schemas.microsoft.com/office/drawing/2014/main" id="{439264F8-F13A-0B6D-9F2D-F954A5E36FBC}"/>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98" name="TextBox 97">
            <a:extLst>
              <a:ext uri="{FF2B5EF4-FFF2-40B4-BE49-F238E27FC236}">
                <a16:creationId xmlns:a16="http://schemas.microsoft.com/office/drawing/2014/main" id="{4A63070B-7E90-11F5-83AC-A31E90ADC3E9}"/>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 plan de projet pour le déploiement à venir à partir d'un plan de projet et d'une documentation produit antérieurs.</a:t>
            </a:r>
          </a:p>
        </p:txBody>
      </p:sp>
      <p:grpSp>
        <p:nvGrpSpPr>
          <p:cNvPr id="80" name="Group 79">
            <a:extLst>
              <a:ext uri="{FF2B5EF4-FFF2-40B4-BE49-F238E27FC236}">
                <a16:creationId xmlns:a16="http://schemas.microsoft.com/office/drawing/2014/main" id="{F7C1F15A-E5BA-207E-F2B5-232CF5A3A05F}"/>
              </a:ext>
              <a:ext uri="{C183D7F6-B498-43B3-948B-1728B52AA6E4}">
                <adec:decorative xmlns:adec="http://schemas.microsoft.com/office/drawing/2017/decorative" val="1"/>
              </a:ext>
            </a:extLst>
          </p:cNvPr>
          <p:cNvGrpSpPr>
            <a:grpSpLocks/>
          </p:cNvGrpSpPr>
          <p:nvPr/>
        </p:nvGrpSpPr>
        <p:grpSpPr>
          <a:xfrm>
            <a:off x="4173992" y="2084475"/>
            <a:ext cx="534543" cy="534543"/>
            <a:chOff x="7426812" y="8381781"/>
            <a:chExt cx="534543" cy="534543"/>
          </a:xfrm>
        </p:grpSpPr>
        <p:sp>
          <p:nvSpPr>
            <p:cNvPr id="81" name="Rounded Rectangle 46">
              <a:extLst>
                <a:ext uri="{FF2B5EF4-FFF2-40B4-BE49-F238E27FC236}">
                  <a16:creationId xmlns:a16="http://schemas.microsoft.com/office/drawing/2014/main" id="{647A75BB-2F4B-3667-E942-65C0686D0258}"/>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2" name="Picture 6" descr="Microsoft Teams Logo, symbol, meaning, history, PNG">
              <a:hlinkClick r:id="rId9"/>
              <a:extLst>
                <a:ext uri="{FF2B5EF4-FFF2-40B4-BE49-F238E27FC236}">
                  <a16:creationId xmlns:a16="http://schemas.microsoft.com/office/drawing/2014/main" id="{28DDB01D-248B-9DB0-D06A-A4E977E5AB7E}"/>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extBox 101">
            <a:extLst>
              <a:ext uri="{FF2B5EF4-FFF2-40B4-BE49-F238E27FC236}">
                <a16:creationId xmlns:a16="http://schemas.microsoft.com/office/drawing/2014/main" id="{9EF6A78E-AC58-E5E6-F80A-4D1039E89B42}"/>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03" name="TextBox 102">
            <a:extLst>
              <a:ext uri="{FF2B5EF4-FFF2-40B4-BE49-F238E27FC236}">
                <a16:creationId xmlns:a16="http://schemas.microsoft.com/office/drawing/2014/main" id="{B64542BB-7C4B-78BB-64DF-ABD91F26DCDF}"/>
              </a:ext>
              <a:ext uri="{C183D7F6-B498-43B3-948B-1728B52AA6E4}">
                <adec:decorative xmlns:adec="http://schemas.microsoft.com/office/drawing/2017/decorative" val="0"/>
              </a:ext>
            </a:extLst>
          </p:cNvPr>
          <p:cNvSpPr txBox="1"/>
          <p:nvPr/>
        </p:nvSpPr>
        <p:spPr>
          <a:xfrm>
            <a:off x="6756400" y="2182469"/>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Rencontrez l'équipe pour discuter du plan et utilisez Copilot pour le suivi des questions restées sans réponse. </a:t>
            </a:r>
          </a:p>
        </p:txBody>
      </p:sp>
      <p:grpSp>
        <p:nvGrpSpPr>
          <p:cNvPr id="83" name="Group 82">
            <a:extLst>
              <a:ext uri="{FF2B5EF4-FFF2-40B4-BE49-F238E27FC236}">
                <a16:creationId xmlns:a16="http://schemas.microsoft.com/office/drawing/2014/main" id="{59233DEC-4874-5372-2067-269BB8FF04BD}"/>
              </a:ext>
              <a:ext uri="{C183D7F6-B498-43B3-948B-1728B52AA6E4}">
                <adec:decorative xmlns:adec="http://schemas.microsoft.com/office/drawing/2017/decorative" val="1"/>
              </a:ext>
            </a:extLst>
          </p:cNvPr>
          <p:cNvGrpSpPr>
            <a:grpSpLocks/>
          </p:cNvGrpSpPr>
          <p:nvPr/>
        </p:nvGrpSpPr>
        <p:grpSpPr>
          <a:xfrm>
            <a:off x="4173992" y="2855630"/>
            <a:ext cx="534543" cy="534543"/>
            <a:chOff x="12498914" y="5650593"/>
            <a:chExt cx="534543" cy="534543"/>
          </a:xfrm>
        </p:grpSpPr>
        <p:sp>
          <p:nvSpPr>
            <p:cNvPr id="84" name="Rounded Rectangle 46">
              <a:hlinkClick r:id="rId11"/>
              <a:extLst>
                <a:ext uri="{FF2B5EF4-FFF2-40B4-BE49-F238E27FC236}">
                  <a16:creationId xmlns:a16="http://schemas.microsoft.com/office/drawing/2014/main" id="{5B552DB8-419F-1A26-D9AD-6B2D905CDF5C}"/>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84" descr="Whiteboard icon in Windows 11 Color Style">
              <a:hlinkClick r:id="rId11"/>
              <a:extLst>
                <a:ext uri="{FF2B5EF4-FFF2-40B4-BE49-F238E27FC236}">
                  <a16:creationId xmlns:a16="http://schemas.microsoft.com/office/drawing/2014/main" id="{3D49D235-DD1F-013B-D4DA-2925DE9E59E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TextBox 106">
            <a:extLst>
              <a:ext uri="{FF2B5EF4-FFF2-40B4-BE49-F238E27FC236}">
                <a16:creationId xmlns:a16="http://schemas.microsoft.com/office/drawing/2014/main" id="{D43F188A-EC8D-D6BC-1755-7F02A42F9710}"/>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a:t>
            </a:r>
            <a:r>
              <a:rPr kumimoji="0" lang="fr-FR" sz="1200" b="0" i="0" u="none" strike="noStrike" cap="none" normalizeH="0" baseline="0" noProof="0" err="1">
                <a:ln>
                  <a:noFill/>
                </a:ln>
                <a:solidFill>
                  <a:prstClr val="black"/>
                </a:solidFill>
                <a:effectLst/>
                <a:uLnTx/>
                <a:uFillTx/>
                <a:latin typeface="Segoe UI Semibold"/>
                <a:ea typeface="+mn-ea"/>
                <a:cs typeface="+mn-cs"/>
              </a:rPr>
              <a:t>Whiteboard</a:t>
            </a:r>
            <a:endParaRPr kumimoji="0" lang="fr-FR" sz="1200" b="0" i="0" u="none" strike="noStrike" cap="none" normalizeH="0" baseline="0" noProof="0">
              <a:ln>
                <a:noFill/>
              </a:ln>
              <a:solidFill>
                <a:prstClr val="black"/>
              </a:solidFill>
              <a:effectLst/>
              <a:uLnTx/>
              <a:uFillTx/>
              <a:latin typeface="Segoe UI Semibold"/>
              <a:ea typeface="+mn-ea"/>
              <a:cs typeface="+mn-cs"/>
            </a:endParaRPr>
          </a:p>
        </p:txBody>
      </p:sp>
      <p:sp>
        <p:nvSpPr>
          <p:cNvPr id="108" name="TextBox 107">
            <a:extLst>
              <a:ext uri="{FF2B5EF4-FFF2-40B4-BE49-F238E27FC236}">
                <a16:creationId xmlns:a16="http://schemas.microsoft.com/office/drawing/2014/main" id="{C8FEE9C9-F1CD-9247-0FD6-38D77D9E6872}"/>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Notez les risques potentiels sur le tableau blanc avec l'équipe et commandez à Copilot de créer une liste initiale. Classez ensuite tous les éléments à la fin de la séance. </a:t>
            </a:r>
          </a:p>
        </p:txBody>
      </p:sp>
      <p:grpSp>
        <p:nvGrpSpPr>
          <p:cNvPr id="109" name="Group 108">
            <a:extLst>
              <a:ext uri="{FF2B5EF4-FFF2-40B4-BE49-F238E27FC236}">
                <a16:creationId xmlns:a16="http://schemas.microsoft.com/office/drawing/2014/main" id="{73909DF6-8AF7-115B-081D-0EAF3EE313DF}"/>
              </a:ext>
              <a:ext uri="{C183D7F6-B498-43B3-948B-1728B52AA6E4}">
                <adec:decorative xmlns:adec="http://schemas.microsoft.com/office/drawing/2017/decorative" val="1"/>
              </a:ext>
            </a:extLst>
          </p:cNvPr>
          <p:cNvGrpSpPr>
            <a:grpSpLocks/>
          </p:cNvGrpSpPr>
          <p:nvPr/>
        </p:nvGrpSpPr>
        <p:grpSpPr>
          <a:xfrm>
            <a:off x="4173992" y="3626785"/>
            <a:ext cx="534543" cy="534543"/>
            <a:chOff x="1047176" y="8381781"/>
            <a:chExt cx="534543" cy="534543"/>
          </a:xfrm>
        </p:grpSpPr>
        <p:sp>
          <p:nvSpPr>
            <p:cNvPr id="110" name="server_2" title="Icon of a server with a padlock in the lower right corner">
              <a:extLst>
                <a:ext uri="{FF2B5EF4-FFF2-40B4-BE49-F238E27FC236}">
                  <a16:creationId xmlns:a16="http://schemas.microsoft.com/office/drawing/2014/main" id="{68756254-A84E-9D3C-F985-31CC1288181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14" name="Rounded Rectangle 46">
              <a:extLst>
                <a:ext uri="{FF2B5EF4-FFF2-40B4-BE49-F238E27FC236}">
                  <a16:creationId xmlns:a16="http://schemas.microsoft.com/office/drawing/2014/main" id="{3EF1382C-899E-16C5-ED7F-1B65D6330173}"/>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5" name="Picture 10" descr="Microsoft Word Logo - PNG and Vector - Logo Download">
              <a:hlinkClick r:id="rId13"/>
              <a:extLst>
                <a:ext uri="{FF2B5EF4-FFF2-40B4-BE49-F238E27FC236}">
                  <a16:creationId xmlns:a16="http://schemas.microsoft.com/office/drawing/2014/main" id="{2F826A13-E73D-D1EB-2223-C9014531AF34}"/>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6" name="TextBox 115">
            <a:extLst>
              <a:ext uri="{FF2B5EF4-FFF2-40B4-BE49-F238E27FC236}">
                <a16:creationId xmlns:a16="http://schemas.microsoft.com/office/drawing/2014/main" id="{AFA9669F-CC78-C7A1-66F7-37BFDE1BB332}"/>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117" name="TextBox 116">
            <a:extLst>
              <a:ext uri="{FF2B5EF4-FFF2-40B4-BE49-F238E27FC236}">
                <a16:creationId xmlns:a16="http://schemas.microsoft.com/office/drawing/2014/main" id="{15503303-C8EE-1B0C-E228-8D92A70F103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Révisez les procédures et les documents de gestion du changement pour les équipes de support et les administrateurs.</a:t>
            </a:r>
          </a:p>
        </p:txBody>
      </p:sp>
      <p:grpSp>
        <p:nvGrpSpPr>
          <p:cNvPr id="52" name="Group 51">
            <a:extLst>
              <a:ext uri="{FF2B5EF4-FFF2-40B4-BE49-F238E27FC236}">
                <a16:creationId xmlns:a16="http://schemas.microsoft.com/office/drawing/2014/main" id="{923F8945-078D-353B-15DB-2A7C945CFF39}"/>
              </a:ext>
              <a:ext uri="{C183D7F6-B498-43B3-948B-1728B52AA6E4}">
                <adec:decorative xmlns:adec="http://schemas.microsoft.com/office/drawing/2017/decorative" val="1"/>
              </a:ext>
            </a:extLst>
          </p:cNvPr>
          <p:cNvGrpSpPr>
            <a:grpSpLocks/>
          </p:cNvGrpSpPr>
          <p:nvPr/>
        </p:nvGrpSpPr>
        <p:grpSpPr>
          <a:xfrm>
            <a:off x="4173992" y="4397940"/>
            <a:ext cx="534543" cy="534543"/>
            <a:chOff x="9021721" y="8381781"/>
            <a:chExt cx="534543" cy="534543"/>
          </a:xfrm>
        </p:grpSpPr>
        <p:sp>
          <p:nvSpPr>
            <p:cNvPr id="53" name="Rounded Rectangle 46">
              <a:extLst>
                <a:ext uri="{FF2B5EF4-FFF2-40B4-BE49-F238E27FC236}">
                  <a16:creationId xmlns:a16="http://schemas.microsoft.com/office/drawing/2014/main" id="{98518175-63AC-1EA6-6EC3-ADE4CB58580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4" descr="Microsoft PowerPoint Logo - PNG and Vector - Logo Download">
              <a:hlinkClick r:id="rId15"/>
              <a:extLst>
                <a:ext uri="{FF2B5EF4-FFF2-40B4-BE49-F238E27FC236}">
                  <a16:creationId xmlns:a16="http://schemas.microsoft.com/office/drawing/2014/main" id="{F1F824C8-3BEA-6189-DE9E-71F5086179D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A6A6EBF6-1452-4061-8B83-34E56E1040C8}"/>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PowerPoint</a:t>
            </a:r>
          </a:p>
        </p:txBody>
      </p:sp>
      <p:sp>
        <p:nvSpPr>
          <p:cNvPr id="122" name="TextBox 121">
            <a:extLst>
              <a:ext uri="{FF2B5EF4-FFF2-40B4-BE49-F238E27FC236}">
                <a16:creationId xmlns:a16="http://schemas.microsoft.com/office/drawing/2014/main" id="{8414A33B-A89A-E7C6-4E6E-38D80B769E4C}"/>
              </a:ext>
              <a:ext uri="{C183D7F6-B498-43B3-948B-1728B52AA6E4}">
                <adec:decorative xmlns:adec="http://schemas.microsoft.com/office/drawing/2017/decorative" val="0"/>
              </a:ext>
            </a:extLst>
          </p:cNvPr>
          <p:cNvSpPr txBox="1"/>
          <p:nvPr/>
        </p:nvSpPr>
        <p:spPr>
          <a:xfrm>
            <a:off x="6756400" y="449593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une présentation sur le déploiement pour le directeur informatique. Utilisez Copilot pour créer des diapositives à partir du plan du projet.</a:t>
            </a:r>
          </a:p>
        </p:txBody>
      </p:sp>
      <p:grpSp>
        <p:nvGrpSpPr>
          <p:cNvPr id="1029" name="Group 1028">
            <a:extLst>
              <a:ext uri="{FF2B5EF4-FFF2-40B4-BE49-F238E27FC236}">
                <a16:creationId xmlns:a16="http://schemas.microsoft.com/office/drawing/2014/main" id="{CE91ABF0-9E95-C9E1-9C38-EB351B5EDF56}"/>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1030" name="Rounded Rectangle 46">
              <a:hlinkClick r:id="rId17"/>
              <a:extLst>
                <a:ext uri="{FF2B5EF4-FFF2-40B4-BE49-F238E27FC236}">
                  <a16:creationId xmlns:a16="http://schemas.microsoft.com/office/drawing/2014/main" id="{989D5D7D-8C9C-1E87-AA45-A525AC145F7E}"/>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Graphic 1030">
              <a:extLst>
                <a:ext uri="{FF2B5EF4-FFF2-40B4-BE49-F238E27FC236}">
                  <a16:creationId xmlns:a16="http://schemas.microsoft.com/office/drawing/2014/main" id="{18A9782B-9C55-590E-B352-B4A558416789}"/>
                </a:ext>
                <a:ext uri="{C183D7F6-B498-43B3-948B-1728B52AA6E4}">
                  <adec:decorative xmlns:adec="http://schemas.microsoft.com/office/drawing/2017/decorative" val="1"/>
                </a:ext>
              </a:extLst>
            </p:cNvPr>
            <p:cNvPicPr>
              <a:picLocks noChangeAspect="1"/>
            </p:cNvPicPr>
            <p:nvPr/>
          </p:nvPicPr>
          <p:blipFill rotWithShape="1">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l="24743" t="23563" r="22168" b="22190"/>
            <a:stretch/>
          </p:blipFill>
          <p:spPr>
            <a:xfrm>
              <a:off x="12799509" y="5897137"/>
              <a:ext cx="368300" cy="376326"/>
            </a:xfrm>
            <a:prstGeom prst="rect">
              <a:avLst/>
            </a:prstGeom>
          </p:spPr>
        </p:pic>
      </p:grpSp>
      <p:sp>
        <p:nvSpPr>
          <p:cNvPr id="1024" name="TextBox 1023">
            <a:extLst>
              <a:ext uri="{FF2B5EF4-FFF2-40B4-BE49-F238E27FC236}">
                <a16:creationId xmlns:a16="http://schemas.microsoft.com/office/drawing/2014/main" id="{1975FB81-91D8-C633-61DD-01340B50E9B8}"/>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Outlook</a:t>
            </a:r>
          </a:p>
        </p:txBody>
      </p:sp>
      <p:sp>
        <p:nvSpPr>
          <p:cNvPr id="1025" name="TextBox 1024">
            <a:extLst>
              <a:ext uri="{FF2B5EF4-FFF2-40B4-BE49-F238E27FC236}">
                <a16:creationId xmlns:a16="http://schemas.microsoft.com/office/drawing/2014/main" id="{448AE58B-2BF5-01FA-A6FB-02A13353AA38}"/>
              </a:ext>
              <a:ext uri="{C183D7F6-B498-43B3-948B-1728B52AA6E4}">
                <adec:decorative xmlns:adec="http://schemas.microsoft.com/office/drawing/2017/decorative" val="0"/>
              </a:ext>
            </a:extLst>
          </p:cNvPr>
          <p:cNvSpPr txBox="1"/>
          <p:nvPr/>
        </p:nvSpPr>
        <p:spPr>
          <a:xfrm>
            <a:off x="6756400" y="5351726"/>
            <a:ext cx="4852987" cy="169277"/>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Créez un e-mail pour envoyer la documentation mise à jour à l'équipe de support.</a:t>
            </a:r>
          </a:p>
        </p:txBody>
      </p:sp>
      <p:sp>
        <p:nvSpPr>
          <p:cNvPr id="1026" name="TextBox 1025">
            <a:extLst>
              <a:ext uri="{FF2B5EF4-FFF2-40B4-BE49-F238E27FC236}">
                <a16:creationId xmlns:a16="http://schemas.microsoft.com/office/drawing/2014/main" id="{2CE4FACF-BD00-FF36-4BF8-010C42CB7974}"/>
              </a:ext>
            </a:extLst>
          </p:cNvPr>
          <p:cNvSpPr txBox="1"/>
          <p:nvPr/>
        </p:nvSpPr>
        <p:spPr>
          <a:xfrm>
            <a:off x="4052611" y="6099761"/>
            <a:ext cx="231527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light"/>
                <a:hlinkClick r:id="rId20">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light"/>
                <a:hlinkClick r:id="rId20">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hlinkClick r:id="rId20">
                <a:extLst>
                  <a:ext uri="{A12FA001-AC4F-418D-AE19-62706E023703}">
                    <ahyp:hlinkClr xmlns:ahyp="http://schemas.microsoft.com/office/drawing/2018/hyperlinkcolor" val="tx"/>
                  </a:ext>
                </a:extLst>
              </a:hlinkClick>
            </a:endParaRPr>
          </a:p>
        </p:txBody>
      </p:sp>
      <p:sp>
        <p:nvSpPr>
          <p:cNvPr id="1027" name="TextBox 1026">
            <a:extLst>
              <a:ext uri="{FF2B5EF4-FFF2-40B4-BE49-F238E27FC236}">
                <a16:creationId xmlns:a16="http://schemas.microsoft.com/office/drawing/2014/main" id="{985C4004-8806-EB6D-4FA9-BD9AEF24F097}"/>
              </a:ext>
            </a:extLst>
          </p:cNvPr>
          <p:cNvSpPr txBox="1"/>
          <p:nvPr/>
        </p:nvSpPr>
        <p:spPr>
          <a:xfrm>
            <a:off x="6642986" y="6099761"/>
            <a:ext cx="231527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21">
                  <a:extLst>
                    <a:ext uri="{A12FA001-AC4F-418D-AE19-62706E023703}">
                      <ahyp:hlinkClr xmlns:ahyp="http://schemas.microsoft.com/office/drawing/2018/hyperlinkcolor" val="tx"/>
                    </a:ext>
                  </a:extLst>
                </a:hlinkClick>
              </a:rPr>
              <a:t>Site d'adoption de </a:t>
            </a:r>
            <a:r>
              <a:rPr lang="fr-FR" sz="1100" dirty="0">
                <a:ln w="3175">
                  <a:noFill/>
                </a:ln>
                <a:solidFill>
                  <a:srgbClr val="8661C5"/>
                </a:solidFill>
                <a:latin typeface="Segoe UI Semibold"/>
                <a:cs typeface="Segoe UI"/>
                <a:hlinkClick r:id="rId21">
                  <a:extLst>
                    <a:ext uri="{A12FA001-AC4F-418D-AE19-62706E023703}">
                      <ahyp:hlinkClr xmlns:ahyp="http://schemas.microsoft.com/office/drawing/2018/hyperlinkcolor" val="tx"/>
                    </a:ext>
                  </a:extLst>
                </a:hlinkClick>
              </a:rPr>
              <a:t>Copilot pour </a:t>
            </a:r>
            <a:r>
              <a:rPr kumimoji="0" lang="fr-FR" sz="1100" b="0" i="0" u="none" strike="noStrike" cap="none" normalizeH="0" baseline="0" noProof="0" dirty="0">
                <a:ln w="3175">
                  <a:noFill/>
                </a:ln>
                <a:solidFill>
                  <a:srgbClr val="8661C5"/>
                </a:solidFill>
                <a:effectLst/>
                <a:uLnTx/>
                <a:uFillTx/>
                <a:latin typeface="Segoe UI Semibold"/>
                <a:cs typeface="Segoe UI"/>
                <a:hlinkClick r:id="rId21">
                  <a:extLst>
                    <a:ext uri="{A12FA001-AC4F-418D-AE19-62706E023703}">
                      <ahyp:hlinkClr xmlns:ahyp="http://schemas.microsoft.com/office/drawing/2018/hyperlinkcolor" val="tx"/>
                    </a:ext>
                  </a:extLst>
                </a:hlinkClick>
              </a:rPr>
              <a:t>Microsoft</a:t>
            </a:r>
            <a:r>
              <a:rPr lang="fr-FR" sz="1100" dirty="0">
                <a:ln w="3175">
                  <a:noFill/>
                </a:ln>
                <a:solidFill>
                  <a:srgbClr val="8661C5"/>
                </a:solidFill>
                <a:latin typeface="Segoe UI Semibold"/>
                <a:cs typeface="Segoe UI"/>
                <a:hlinkClick r:id="rId21">
                  <a:extLst>
                    <a:ext uri="{A12FA001-AC4F-418D-AE19-62706E023703}">
                      <ahyp:hlinkClr xmlns:ahyp="http://schemas.microsoft.com/office/drawing/2018/hyperlinkcolor" val="tx"/>
                    </a:ext>
                  </a:extLst>
                </a:hlinkClick>
              </a:rPr>
              <a:t> </a:t>
            </a:r>
            <a:r>
              <a:rPr kumimoji="0" lang="fr-FR" sz="1100" b="0" i="0" u="none" strike="noStrike" cap="none" normalizeH="0" baseline="0" noProof="0" dirty="0">
                <a:ln w="3175">
                  <a:noFill/>
                </a:ln>
                <a:solidFill>
                  <a:srgbClr val="8661C5"/>
                </a:solidFill>
                <a:effectLst/>
                <a:uLnTx/>
                <a:uFillTx/>
                <a:latin typeface="Segoe UI Semibold"/>
                <a:cs typeface="Segoe UI"/>
                <a:hlinkClick r:id="rId21">
                  <a:extLst>
                    <a:ext uri="{A12FA001-AC4F-418D-AE19-62706E023703}">
                      <ahyp:hlinkClr xmlns:ahyp="http://schemas.microsoft.com/office/drawing/2018/hyperlinkcolor" val="tx"/>
                    </a:ext>
                  </a:extLst>
                </a:hlinkClick>
              </a:rPr>
              <a:t>365</a:t>
            </a:r>
            <a:endParaRPr lang="fr-FR" sz="1100" b="0" i="0" u="none" strike="noStrike" cap="none" normalizeH="0" baseline="0" noProof="0" dirty="0">
              <a:ln w="3175">
                <a:noFill/>
              </a:ln>
              <a:solidFill>
                <a:srgbClr val="8661C5"/>
              </a:solidFill>
              <a:effectLst/>
              <a:uLnTx/>
              <a:uFillTx/>
              <a:latin typeface="Segoe UI Semibold"/>
              <a:cs typeface="Segoe UI"/>
            </a:endParaRPr>
          </a:p>
        </p:txBody>
      </p:sp>
      <p:sp>
        <p:nvSpPr>
          <p:cNvPr id="1028" name="TextBox 1027">
            <a:extLst>
              <a:ext uri="{FF2B5EF4-FFF2-40B4-BE49-F238E27FC236}">
                <a16:creationId xmlns:a16="http://schemas.microsoft.com/office/drawing/2014/main" id="{62560D7B-E559-0818-DB94-3BEDF917A55A}"/>
              </a:ext>
            </a:extLst>
          </p:cNvPr>
          <p:cNvSpPr txBox="1"/>
          <p:nvPr/>
        </p:nvSpPr>
        <p:spPr>
          <a:xfrm>
            <a:off x="9233363" y="6099761"/>
            <a:ext cx="231527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22">
                  <a:extLst>
                    <a:ext uri="{A12FA001-AC4F-418D-AE19-62706E023703}">
                      <ahyp:hlinkClr xmlns:ahyp="http://schemas.microsoft.com/office/drawing/2018/hyperlinkcolor" val="tx"/>
                    </a:ext>
                  </a:extLst>
                </a:hlinkClick>
              </a:rPr>
              <a:t>Utilisation de Copilot</a:t>
            </a:r>
            <a:r>
              <a:rPr lang="fr-FR" sz="1100" dirty="0">
                <a:ln w="3175">
                  <a:noFill/>
                </a:ln>
                <a:solidFill>
                  <a:srgbClr val="8661C5"/>
                </a:solidFill>
                <a:latin typeface="Segoe UI Semibold"/>
                <a:cs typeface="Segoe UI"/>
                <a:hlinkClick r:id="rId22">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a:ln w="3175">
                <a:noFill/>
              </a:ln>
              <a:solidFill>
                <a:srgbClr val="8661C5"/>
              </a:solidFill>
              <a:effectLst/>
              <a:uLnTx/>
              <a:uFillTx/>
              <a:latin typeface="Segoe UI Semibold"/>
              <a:cs typeface="Segoe UI"/>
              <a:hlinkClick r:id="rId22">
                <a:extLst>
                  <a:ext uri="{A12FA001-AC4F-418D-AE19-62706E023703}">
                    <ahyp:hlinkClr xmlns:ahyp="http://schemas.microsoft.com/office/drawing/2018/hyperlinkcolor" val="tx"/>
                  </a:ext>
                </a:extLst>
              </a:hlinkClick>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69332"/>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3" name="TextBox 2">
            <a:extLst>
              <a:ext uri="{FF2B5EF4-FFF2-40B4-BE49-F238E27FC236}">
                <a16:creationId xmlns:a16="http://schemas.microsoft.com/office/drawing/2014/main" id="{C4C8637F-D012-2B9C-E3A4-A36CD411DFAB}"/>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3"/>
              <a:extLst>
                <a:ext uri="{FF2B5EF4-FFF2-40B4-BE49-F238E27FC236}">
                  <a16:creationId xmlns:a16="http://schemas.microsoft.com/office/drawing/2014/main" id="{8F158F4A-0557-4EB3-75DA-835959493C89}"/>
                </a:ext>
              </a:extLst>
            </p:cNvPr>
            <p:cNvPicPr>
              <a:picLocks noChangeArrowheads="1"/>
            </p:cNvPicPr>
            <p:nvPr/>
          </p:nvPicPr>
          <p:blipFill rotWithShape="1">
            <a:blip r:embed="rId2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12337443" y="1795849"/>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3"/>
              <a:extLst>
                <a:ext uri="{FF2B5EF4-FFF2-40B4-BE49-F238E27FC236}">
                  <a16:creationId xmlns:a16="http://schemas.microsoft.com/office/drawing/2014/main" id="{DAD8B5CB-A2C5-5A1C-E8BB-28ECB76446C2}"/>
                </a:ext>
              </a:extLst>
            </p:cNvPr>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5"/>
              <a:extLst>
                <a:ext uri="{FF2B5EF4-FFF2-40B4-BE49-F238E27FC236}">
                  <a16:creationId xmlns:a16="http://schemas.microsoft.com/office/drawing/2014/main" id="{5F19379A-147E-0335-8BD4-1F163318069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p:nvPr/>
        </p:nvGrpSpPr>
        <p:grpSpPr>
          <a:xfrm>
            <a:off x="12232737" y="2871529"/>
            <a:ext cx="693723" cy="693723"/>
            <a:chOff x="12595089" y="5743274"/>
            <a:chExt cx="693723" cy="693723"/>
          </a:xfrm>
        </p:grpSpPr>
        <p:sp>
          <p:nvSpPr>
            <p:cNvPr id="46" name="Rounded Rectangle 46">
              <a:hlinkClick r:id="rId17"/>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595089" y="5743274"/>
              <a:ext cx="693723" cy="693723"/>
            </a:xfrm>
            <a:prstGeom prst="rect">
              <a:avLst/>
            </a:prstGeom>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5"/>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5"/>
              <a:extLst>
                <a:ext uri="{FF2B5EF4-FFF2-40B4-BE49-F238E27FC236}">
                  <a16:creationId xmlns:a16="http://schemas.microsoft.com/office/drawing/2014/main" id="{DED28364-B60D-1697-AAE8-488720735194}"/>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7"/>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7"/>
              <a:extLst>
                <a:ext uri="{FF2B5EF4-FFF2-40B4-BE49-F238E27FC236}">
                  <a16:creationId xmlns:a16="http://schemas.microsoft.com/office/drawing/2014/main" id="{709545DF-9136-0108-A8F4-56F58FCE96A4}"/>
                </a:ext>
              </a:extLst>
            </p:cNvPr>
            <p:cNvPicPr>
              <a:picLocks noChangeAspect="1"/>
            </p:cNvPicPr>
            <p:nvPr/>
          </p:nvPicPr>
          <p:blipFill>
            <a:blip r:embed="rId28"/>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11"/>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11"/>
              <a:extLst>
                <a:ext uri="{FF2B5EF4-FFF2-40B4-BE49-F238E27FC236}">
                  <a16:creationId xmlns:a16="http://schemas.microsoft.com/office/drawing/2014/main" id="{69AB0380-4C15-A6BB-9634-4CC891FA94D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2" name="Rectangle: Top Corners Rounded 1">
            <a:extLst>
              <a:ext uri="{FF2B5EF4-FFF2-40B4-BE49-F238E27FC236}">
                <a16:creationId xmlns:a16="http://schemas.microsoft.com/office/drawing/2014/main" id="{E2B9EAAE-83DD-4C03-4D80-AE2C938F562B}"/>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E311EA83-6A11-BAC4-950D-E999E54400BF}"/>
              </a:ext>
            </a:extLst>
          </p:cNvPr>
          <p:cNvSpPr txBox="1"/>
          <p:nvPr/>
        </p:nvSpPr>
        <p:spPr>
          <a:xfrm>
            <a:off x="352381" y="4600940"/>
            <a:ext cx="3170926" cy="984885"/>
          </a:xfrm>
          <a:prstGeom prst="rect">
            <a:avLst/>
          </a:prstGeom>
        </p:spPr>
        <p:txBody>
          <a:bodyPr wrap="square" lIns="0" tIns="0" rIns="0" bIns="0" anchor="ctr">
            <a:spAutoFit/>
          </a:bodyPr>
          <a:lstStyle/>
          <a:p>
            <a:pPr>
              <a:spcBef>
                <a:spcPts val="3600"/>
              </a:spcBef>
              <a:defRPr/>
            </a:pPr>
            <a:r>
              <a:rPr lang="fr-FR" sz="3600">
                <a:ln w="3175">
                  <a:noFill/>
                </a:ln>
                <a:gradFill>
                  <a:gsLst>
                    <a:gs pos="33000">
                      <a:srgbClr val="1F78D4"/>
                    </a:gs>
                    <a:gs pos="81000">
                      <a:srgbClr val="8678D6"/>
                    </a:gs>
                  </a:gsLst>
                  <a:lin ang="2700000" scaled="1"/>
                </a:gradFill>
                <a:latin typeface="Segoe UI Semibold"/>
                <a:ea typeface="+mj-lt"/>
                <a:cs typeface="Segoe UI" pitchFamily="34" charset="0"/>
              </a:rPr>
              <a:t>76 % des gens </a:t>
            </a:r>
            <a:br>
              <a:rPr lang="fr-FR" sz="2800" b="0" i="0" u="none" strike="noStrike" cap="none" normalizeH="0" baseline="0" noProof="0">
                <a:ln w="3175">
                  <a:noFill/>
                </a:ln>
                <a:effectLst/>
                <a:uLnTx/>
                <a:uFillTx/>
                <a:latin typeface="Segoe UI Semibold"/>
                <a:ea typeface="+mj-lt"/>
                <a:cs typeface="Segoe UI" pitchFamily="34" charset="0"/>
              </a:rPr>
            </a:br>
            <a:r>
              <a:rPr lang="fr-FR" sz="1400">
                <a:solidFill>
                  <a:prstClr val="black"/>
                </a:solidFill>
                <a:ea typeface="+mj-lt"/>
                <a:cs typeface="Segoe UI"/>
              </a:rPr>
              <a:t>se sentent à l'aise d'utiliser l'IA</a:t>
            </a:r>
            <a:br>
              <a:rPr lang="fr-FR" sz="1400">
                <a:ea typeface="+mj-lt"/>
                <a:cs typeface="Segoe UI"/>
              </a:rPr>
            </a:br>
            <a:r>
              <a:rPr lang="fr-FR" sz="1400">
                <a:solidFill>
                  <a:prstClr val="black"/>
                </a:solidFill>
                <a:ea typeface="+mj-lt"/>
                <a:cs typeface="Segoe UI"/>
              </a:rPr>
              <a:t>pour des tâches administratives</a:t>
            </a:r>
          </a:p>
        </p:txBody>
      </p:sp>
    </p:spTree>
    <p:extLst>
      <p:ext uri="{BB962C8B-B14F-4D97-AF65-F5344CB8AC3E}">
        <p14:creationId xmlns:p14="http://schemas.microsoft.com/office/powerpoint/2010/main" val="2498385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984885"/>
          </a:xfrm>
          <a:noFill/>
        </p:spPr>
        <p:txBody>
          <a:bodyPr wrap="square">
            <a:spAutoFit/>
          </a:bodyPr>
          <a:lstStyle/>
          <a:p>
            <a:pPr defTabSz="914400"/>
            <a:r>
              <a:rPr lang="fr-FR" spc="0" dirty="0">
                <a:gradFill flip="none">
                  <a:gsLst>
                    <a:gs pos="0">
                      <a:srgbClr val="3E76D4"/>
                    </a:gs>
                    <a:gs pos="50000">
                      <a:srgbClr val="8661C5"/>
                    </a:gs>
                    <a:gs pos="100000">
                      <a:srgbClr val="C73ECC"/>
                    </a:gs>
                  </a:gsLst>
                  <a:lin ang="2700000" scaled="1"/>
                  <a:tileRect/>
                </a:gradFill>
                <a:cs typeface="+mn-cs"/>
              </a:rPr>
              <a:t>Déployer une mise à jour critique avec </a:t>
            </a:r>
            <a:r>
              <a:rPr lang="fr-FR" spc="0">
                <a:gradFill flip="none">
                  <a:gsLst>
                    <a:gs pos="0">
                      <a:srgbClr val="3E76D4"/>
                    </a:gs>
                    <a:gs pos="50000">
                      <a:srgbClr val="8661C5"/>
                    </a:gs>
                    <a:gs pos="100000">
                      <a:srgbClr val="C73ECC"/>
                    </a:gs>
                  </a:gsLst>
                  <a:lin ang="2700000" scaled="1"/>
                  <a:tileRect/>
                </a:gradFill>
                <a:cs typeface="+mn-cs"/>
              </a:rPr>
              <a:t>Copilot pour Microsoft 365</a:t>
            </a:r>
            <a:endParaRPr lang="fr-FR" spc="0">
              <a:gradFill flip="none" rotWithShape="1">
                <a:gsLst>
                  <a:gs pos="0">
                    <a:srgbClr val="3E76D4"/>
                  </a:gs>
                  <a:gs pos="50000">
                    <a:srgbClr val="8661C5"/>
                  </a:gs>
                  <a:gs pos="100000">
                    <a:srgbClr val="C73ECC"/>
                  </a:gs>
                </a:gsLst>
                <a:lin ang="2700000" scaled="1"/>
                <a:tileRect/>
              </a:gradFill>
              <a:cs typeface="Segoe UI Semibold"/>
            </a:endParaRPr>
          </a:p>
        </p:txBody>
      </p:sp>
      <p:pic>
        <p:nvPicPr>
          <p:cNvPr id="2" name="Picture 2" descr="Microsoft Copilot logo">
            <a:extLst>
              <a:ext uri="{FF2B5EF4-FFF2-40B4-BE49-F238E27FC236}">
                <a16:creationId xmlns:a16="http://schemas.microsoft.com/office/drawing/2014/main" id="{2A43256F-480B-8E69-F04B-885C5E13F6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4CA427C-7D5E-E25D-00C8-AD12AA320BFE}"/>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6" name="Rectangle: Rounded Corners 6">
              <a:extLst>
                <a:ext uri="{FF2B5EF4-FFF2-40B4-BE49-F238E27FC236}">
                  <a16:creationId xmlns:a16="http://schemas.microsoft.com/office/drawing/2014/main" id="{18EA8DCC-00E3-1BFC-EB4A-34F17B86F4EF}"/>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BFB4BE4E-F4D8-D19F-B317-DC164A54E0B9}"/>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FE0652C3-A26B-46E0-44DD-DE4B1B22F505}"/>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3">
              <a:extLst>
                <a:ext uri="{FF2B5EF4-FFF2-40B4-BE49-F238E27FC236}">
                  <a16:creationId xmlns:a16="http://schemas.microsoft.com/office/drawing/2014/main" id="{904AC67F-3DE4-FCBF-F7A0-CA8405861131}"/>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8" name="Rectangle: Rounded Corners 6">
              <a:extLst>
                <a:ext uri="{FF2B5EF4-FFF2-40B4-BE49-F238E27FC236}">
                  <a16:creationId xmlns:a16="http://schemas.microsoft.com/office/drawing/2014/main" id="{FF8FF759-D450-18B9-2CA1-4EFCC6F949E7}"/>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ectangle: Rounded Corners 6">
              <a:extLst>
                <a:ext uri="{FF2B5EF4-FFF2-40B4-BE49-F238E27FC236}">
                  <a16:creationId xmlns:a16="http://schemas.microsoft.com/office/drawing/2014/main" id="{444573FE-2705-7C2C-FE3C-BA1E877B1369}"/>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ectangle: Rounded Corners 6">
              <a:extLst>
                <a:ext uri="{FF2B5EF4-FFF2-40B4-BE49-F238E27FC236}">
                  <a16:creationId xmlns:a16="http://schemas.microsoft.com/office/drawing/2014/main" id="{6593A58E-A099-92E9-2E1D-85299B202E24}"/>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ectangle: Rounded Corners 3">
              <a:extLst>
                <a:ext uri="{FF2B5EF4-FFF2-40B4-BE49-F238E27FC236}">
                  <a16:creationId xmlns:a16="http://schemas.microsoft.com/office/drawing/2014/main" id="{D20ED42F-E211-B668-3C75-D2818D0C0CDC}"/>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normalizeH="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33" name="TextBox 32">
            <a:extLst>
              <a:ext uri="{FF2B5EF4-FFF2-40B4-BE49-F238E27FC236}">
                <a16:creationId xmlns:a16="http://schemas.microsoft.com/office/drawing/2014/main" id="{F4A59A00-A0E0-D13B-8550-EF7878141FDC}"/>
              </a:ext>
            </a:extLst>
          </p:cNvPr>
          <p:cNvSpPr txBox="1">
            <a:spLocks/>
          </p:cNvSpPr>
          <p:nvPr/>
        </p:nvSpPr>
        <p:spPr>
          <a:xfrm>
            <a:off x="754898" y="1838368"/>
            <a:ext cx="2982142" cy="215444"/>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a:rPr>
              <a:t>Créer un plan de projet</a:t>
            </a:r>
          </a:p>
        </p:txBody>
      </p:sp>
      <p:sp>
        <p:nvSpPr>
          <p:cNvPr id="34" name="Text Placeholder 2">
            <a:extLst>
              <a:ext uri="{FF2B5EF4-FFF2-40B4-BE49-F238E27FC236}">
                <a16:creationId xmlns:a16="http://schemas.microsoft.com/office/drawing/2014/main" id="{CB4C93E3-CECF-7A38-1228-D48ED81581A4}"/>
              </a:ext>
            </a:extLst>
          </p:cNvPr>
          <p:cNvSpPr txBox="1">
            <a:spLocks/>
          </p:cNvSpPr>
          <p:nvPr/>
        </p:nvSpPr>
        <p:spPr>
          <a:xfrm>
            <a:off x="754898"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noProof="0" dirty="0">
                <a:ln w="3175">
                  <a:noFill/>
                </a:ln>
                <a:solidFill>
                  <a:prstClr val="black"/>
                </a:solidFill>
                <a:effectLst/>
                <a:uLnTx/>
                <a:uFillTx/>
                <a:latin typeface="Segoe UI"/>
                <a:ea typeface="+mn-ea"/>
                <a:cs typeface="Segoe UI"/>
              </a:rPr>
              <a:t>Depuis l'application Teams, créez </a:t>
            </a:r>
            <a:r>
              <a:rPr lang="fr-FR" sz="1050" dirty="0">
                <a:ln w="3175">
                  <a:noFill/>
                </a:ln>
                <a:solidFill>
                  <a:prstClr val="black"/>
                </a:solidFill>
                <a:latin typeface="Segoe UI"/>
                <a:cs typeface="Segoe UI"/>
              </a:rPr>
              <a:t>un prompt </a:t>
            </a:r>
            <a:r>
              <a:rPr kumimoji="0" lang="fr-FR" sz="1050" b="0" i="0" u="none" strike="noStrike" cap="none" normalizeH="0" noProof="0" dirty="0" err="1">
                <a:ln w="3175">
                  <a:noFill/>
                </a:ln>
                <a:solidFill>
                  <a:prstClr val="black"/>
                </a:solidFill>
                <a:effectLst/>
                <a:uLnTx/>
                <a:uFillTx/>
                <a:latin typeface="Segoe UI"/>
                <a:ea typeface="+mn-ea"/>
                <a:cs typeface="Segoe UI"/>
              </a:rPr>
              <a:t>Copilot</a:t>
            </a:r>
            <a:r>
              <a:rPr kumimoji="0" lang="fr-FR" sz="1050" b="0" i="0" u="none" strike="noStrike" cap="none" normalizeH="0" noProof="0" dirty="0">
                <a:ln w="3175">
                  <a:noFill/>
                </a:ln>
                <a:solidFill>
                  <a:prstClr val="black"/>
                </a:solidFill>
                <a:effectLst/>
                <a:uLnTx/>
                <a:uFillTx/>
                <a:latin typeface="Segoe UI"/>
                <a:ea typeface="+mn-ea"/>
                <a:cs typeface="Segoe UI"/>
              </a:rPr>
              <a:t> dans Microsoft 365 Chat</a:t>
            </a:r>
          </a:p>
        </p:txBody>
      </p:sp>
      <p:grpSp>
        <p:nvGrpSpPr>
          <p:cNvPr id="45" name="Group 44" descr="Microsoft Copilot logo">
            <a:extLst>
              <a:ext uri="{FF2B5EF4-FFF2-40B4-BE49-F238E27FC236}">
                <a16:creationId xmlns:a16="http://schemas.microsoft.com/office/drawing/2014/main" id="{2A8D0037-0155-E34C-D484-3CE3B33C5B99}"/>
              </a:ext>
            </a:extLst>
          </p:cNvPr>
          <p:cNvGrpSpPr>
            <a:grpSpLocks/>
          </p:cNvGrpSpPr>
          <p:nvPr/>
        </p:nvGrpSpPr>
        <p:grpSpPr>
          <a:xfrm>
            <a:off x="3610468" y="1434678"/>
            <a:ext cx="534543" cy="534543"/>
            <a:chOff x="3610465" y="1434675"/>
            <a:chExt cx="534543" cy="534543"/>
          </a:xfrm>
        </p:grpSpPr>
        <p:sp>
          <p:nvSpPr>
            <p:cNvPr id="46" name="Rounded Rectangle 46">
              <a:extLst>
                <a:ext uri="{FF2B5EF4-FFF2-40B4-BE49-F238E27FC236}">
                  <a16:creationId xmlns:a16="http://schemas.microsoft.com/office/drawing/2014/main" id="{84B2A0F6-B36C-6274-BFA9-7548CB1C18F2}"/>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47" name="Picture 2" descr="Zip Co logo SVG free download, id: 101874 - Brandlogos.net">
              <a:hlinkClick r:id="rId4"/>
              <a:extLst>
                <a:ext uri="{FF2B5EF4-FFF2-40B4-BE49-F238E27FC236}">
                  <a16:creationId xmlns:a16="http://schemas.microsoft.com/office/drawing/2014/main" id="{FEA14346-3A9A-B162-40AD-13996B50D801}"/>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Rounded Corners 6">
            <a:extLst>
              <a:ext uri="{FF2B5EF4-FFF2-40B4-BE49-F238E27FC236}">
                <a16:creationId xmlns:a16="http://schemas.microsoft.com/office/drawing/2014/main" id="{30FC195C-FB66-CCDE-9375-97D2158CFF11}"/>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2" name="Title 1">
            <a:extLst>
              <a:ext uri="{FF2B5EF4-FFF2-40B4-BE49-F238E27FC236}">
                <a16:creationId xmlns:a16="http://schemas.microsoft.com/office/drawing/2014/main" id="{E8AFA033-86F5-2171-1ED9-D53FF936E9C7}"/>
              </a:ext>
            </a:extLst>
          </p:cNvPr>
          <p:cNvSpPr txBox="1">
            <a:spLocks/>
          </p:cNvSpPr>
          <p:nvPr/>
        </p:nvSpPr>
        <p:spPr>
          <a:xfrm>
            <a:off x="878319"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 les informations contenues dans la</a:t>
            </a:r>
            <a:r>
              <a:rPr kumimoji="0" lang="fr-FR" sz="1000" b="0" i="0" strike="noStrike" cap="none" spc="0" normalizeH="0" noProof="0">
                <a:ln w="3175">
                  <a:noFill/>
                </a:ln>
                <a:effectLst/>
                <a:uLnTx/>
                <a:uFillTx/>
              </a:rPr>
              <a:t>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documentation produit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Fabrikam</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a:t>
            </a:r>
          </a:p>
        </p:txBody>
      </p:sp>
      <p:sp>
        <p:nvSpPr>
          <p:cNvPr id="43" name="TextBox 42">
            <a:extLst>
              <a:ext uri="{FF2B5EF4-FFF2-40B4-BE49-F238E27FC236}">
                <a16:creationId xmlns:a16="http://schemas.microsoft.com/office/drawing/2014/main" id="{18609067-0ED9-DC78-7F8C-00FBF656A707}"/>
              </a:ext>
            </a:extLst>
          </p:cNvPr>
          <p:cNvSpPr txBox="1"/>
          <p:nvPr/>
        </p:nvSpPr>
        <p:spPr>
          <a:xfrm>
            <a:off x="4490013"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Discuter du plan</a:t>
            </a:r>
          </a:p>
        </p:txBody>
      </p:sp>
      <p:sp>
        <p:nvSpPr>
          <p:cNvPr id="44" name="Text Placeholder 2">
            <a:extLst>
              <a:ext uri="{FF2B5EF4-FFF2-40B4-BE49-F238E27FC236}">
                <a16:creationId xmlns:a16="http://schemas.microsoft.com/office/drawing/2014/main" id="{CA306C8F-0CA7-F02D-1AB3-76F737453215}"/>
              </a:ext>
            </a:extLst>
          </p:cNvPr>
          <p:cNvSpPr txBox="1">
            <a:spLocks/>
          </p:cNvSpPr>
          <p:nvPr/>
        </p:nvSpPr>
        <p:spPr>
          <a:xfrm>
            <a:off x="4490013" y="2088676"/>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de la synthèse de la réunion, demandez à Copilot dans Teams</a:t>
            </a:r>
          </a:p>
        </p:txBody>
      </p:sp>
      <p:grpSp>
        <p:nvGrpSpPr>
          <p:cNvPr id="59" name="Group 58" descr="Microsoft Teams Logo">
            <a:extLst>
              <a:ext uri="{FF2B5EF4-FFF2-40B4-BE49-F238E27FC236}">
                <a16:creationId xmlns:a16="http://schemas.microsoft.com/office/drawing/2014/main" id="{44F707DB-A6AF-F55A-FA35-79813DD47BD7}"/>
              </a:ext>
              <a:ext uri="{C183D7F6-B498-43B3-948B-1728B52AA6E4}">
                <adec:decorative xmlns:adec="http://schemas.microsoft.com/office/drawing/2017/decorative" val="0"/>
              </a:ext>
            </a:extLst>
          </p:cNvPr>
          <p:cNvGrpSpPr>
            <a:grpSpLocks/>
          </p:cNvGrpSpPr>
          <p:nvPr/>
        </p:nvGrpSpPr>
        <p:grpSpPr>
          <a:xfrm>
            <a:off x="7399320" y="1430405"/>
            <a:ext cx="534544" cy="534544"/>
            <a:chOff x="3125234" y="13590476"/>
            <a:chExt cx="659280" cy="659280"/>
          </a:xfrm>
        </p:grpSpPr>
        <p:sp>
          <p:nvSpPr>
            <p:cNvPr id="60" name="Rounded Rectangle 56">
              <a:extLst>
                <a:ext uri="{FF2B5EF4-FFF2-40B4-BE49-F238E27FC236}">
                  <a16:creationId xmlns:a16="http://schemas.microsoft.com/office/drawing/2014/main" id="{2539A99B-4562-2B5B-DDA9-0CD89A9512CD}"/>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1" name="Graphic 60">
              <a:extLst>
                <a:ext uri="{FF2B5EF4-FFF2-40B4-BE49-F238E27FC236}">
                  <a16:creationId xmlns:a16="http://schemas.microsoft.com/office/drawing/2014/main" id="{A8FA13E9-25B3-4E41-9454-D48A20D326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48" name="Rectangle: Rounded Corners 6">
            <a:extLst>
              <a:ext uri="{FF2B5EF4-FFF2-40B4-BE49-F238E27FC236}">
                <a16:creationId xmlns:a16="http://schemas.microsoft.com/office/drawing/2014/main" id="{4DAE1BB7-E4A8-EDE1-A626-FED6B6BFA8B0}"/>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Title 1">
            <a:extLst>
              <a:ext uri="{FF2B5EF4-FFF2-40B4-BE49-F238E27FC236}">
                <a16:creationId xmlns:a16="http://schemas.microsoft.com/office/drawing/2014/main" id="{E5509553-B63B-865B-8EEE-65D93FB4203D}"/>
              </a:ext>
            </a:extLst>
          </p:cNvPr>
          <p:cNvSpPr txBox="1">
            <a:spLocks/>
          </p:cNvSpPr>
          <p:nvPr/>
        </p:nvSpPr>
        <p:spPr>
          <a:xfrm>
            <a:off x="4613434" y="3019143"/>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 la réunion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et lister les actions discutées ainsi que leur statut actuel.</a:t>
            </a:r>
          </a:p>
        </p:txBody>
      </p:sp>
      <p:sp>
        <p:nvSpPr>
          <p:cNvPr id="50" name="TextBox 49">
            <a:extLst>
              <a:ext uri="{FF2B5EF4-FFF2-40B4-BE49-F238E27FC236}">
                <a16:creationId xmlns:a16="http://schemas.microsoft.com/office/drawing/2014/main" id="{C7178934-2F45-9F00-ECEB-FC790AA37F39}"/>
              </a:ext>
            </a:extLst>
          </p:cNvPr>
          <p:cNvSpPr txBox="1"/>
          <p:nvPr/>
        </p:nvSpPr>
        <p:spPr>
          <a:xfrm>
            <a:off x="8229191" y="1838368"/>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Réfléchir ensemble aux risques</a:t>
            </a:r>
          </a:p>
        </p:txBody>
      </p:sp>
      <p:sp>
        <p:nvSpPr>
          <p:cNvPr id="51" name="Text Placeholder 2">
            <a:extLst>
              <a:ext uri="{FF2B5EF4-FFF2-40B4-BE49-F238E27FC236}">
                <a16:creationId xmlns:a16="http://schemas.microsoft.com/office/drawing/2014/main" id="{A1212D1A-AAC1-74D4-5790-F1B28E59179F}"/>
              </a:ext>
            </a:extLst>
          </p:cNvPr>
          <p:cNvSpPr txBox="1">
            <a:spLocks/>
          </p:cNvSpPr>
          <p:nvPr/>
        </p:nvSpPr>
        <p:spPr>
          <a:xfrm>
            <a:off x="8229191"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Après avoir recueilli toutes les idées, cliquez sur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Summarize</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 (Résumer) dans </a:t>
            </a:r>
            <a:r>
              <a:rPr kumimoji="0" lang="en-US" sz="1050" b="0" i="0" u="none" strike="noStrike" kern="1200" cap="none" spc="0" normalizeH="0" baseline="0" noProof="0">
                <a:ln>
                  <a:noFill/>
                </a:ln>
                <a:solidFill>
                  <a:prstClr val="black"/>
                </a:solidFill>
                <a:effectLst/>
                <a:uLnTx/>
                <a:uFillTx/>
                <a:latin typeface="Segoe UI"/>
                <a:ea typeface="+mn-ea"/>
                <a:cs typeface="Segoe UI Semibold"/>
              </a:rPr>
              <a:t>Copilot</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 dans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Whiteboard</a:t>
            </a:r>
            <a:endPar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endParaRPr>
          </a:p>
        </p:txBody>
      </p:sp>
      <p:grpSp>
        <p:nvGrpSpPr>
          <p:cNvPr id="52" name="Group 51" descr="Whiteboard logo">
            <a:extLst>
              <a:ext uri="{FF2B5EF4-FFF2-40B4-BE49-F238E27FC236}">
                <a16:creationId xmlns:a16="http://schemas.microsoft.com/office/drawing/2014/main" id="{6838E538-3223-CA55-5859-637830187545}"/>
              </a:ext>
              <a:ext uri="{C183D7F6-B498-43B3-948B-1728B52AA6E4}">
                <adec:decorative xmlns:adec="http://schemas.microsoft.com/office/drawing/2017/decorative" val="0"/>
              </a:ext>
            </a:extLst>
          </p:cNvPr>
          <p:cNvGrpSpPr>
            <a:grpSpLocks/>
          </p:cNvGrpSpPr>
          <p:nvPr/>
        </p:nvGrpSpPr>
        <p:grpSpPr>
          <a:xfrm>
            <a:off x="11118805" y="1412878"/>
            <a:ext cx="534543" cy="534543"/>
            <a:chOff x="12498914" y="5650593"/>
            <a:chExt cx="534543" cy="534543"/>
          </a:xfrm>
        </p:grpSpPr>
        <p:sp>
          <p:nvSpPr>
            <p:cNvPr id="53" name="Rounded Rectangle 46">
              <a:hlinkClick r:id="rId8"/>
              <a:extLst>
                <a:ext uri="{FF2B5EF4-FFF2-40B4-BE49-F238E27FC236}">
                  <a16:creationId xmlns:a16="http://schemas.microsoft.com/office/drawing/2014/main" id="{E6DEE6DA-9965-480D-4950-C728C2A1D3CF}"/>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54" name="Picture 53" descr="Whiteboard icon in Windows 11 Color Style">
              <a:hlinkClick r:id="rId8"/>
              <a:extLst>
                <a:ext uri="{FF2B5EF4-FFF2-40B4-BE49-F238E27FC236}">
                  <a16:creationId xmlns:a16="http://schemas.microsoft.com/office/drawing/2014/main" id="{530F8D84-027D-16A7-310E-6F497F07C8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Rectangle: Rounded Corners 6">
            <a:extLst>
              <a:ext uri="{FF2B5EF4-FFF2-40B4-BE49-F238E27FC236}">
                <a16:creationId xmlns:a16="http://schemas.microsoft.com/office/drawing/2014/main" id="{0C5E6800-D6FC-76B9-25F0-45822742F86C}"/>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6" name="Title 1">
            <a:extLst>
              <a:ext uri="{FF2B5EF4-FFF2-40B4-BE49-F238E27FC236}">
                <a16:creationId xmlns:a16="http://schemas.microsoft.com/office/drawing/2014/main" id="{4E7B7625-4F83-3439-48A1-D8CFCED2DA21}"/>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Résumer.</a:t>
            </a:r>
          </a:p>
        </p:txBody>
      </p:sp>
      <p:sp>
        <p:nvSpPr>
          <p:cNvPr id="57" name="TextBox 56">
            <a:extLst>
              <a:ext uri="{FF2B5EF4-FFF2-40B4-BE49-F238E27FC236}">
                <a16:creationId xmlns:a16="http://schemas.microsoft.com/office/drawing/2014/main" id="{1A966299-157C-DBA9-0C18-428EF526AAF2}"/>
              </a:ext>
            </a:extLst>
          </p:cNvPr>
          <p:cNvSpPr txBox="1"/>
          <p:nvPr/>
        </p:nvSpPr>
        <p:spPr>
          <a:xfrm>
            <a:off x="754898"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Fournir les mises à jour</a:t>
            </a:r>
          </a:p>
        </p:txBody>
      </p:sp>
      <p:sp>
        <p:nvSpPr>
          <p:cNvPr id="58" name="Text Placeholder 2">
            <a:extLst>
              <a:ext uri="{FF2B5EF4-FFF2-40B4-BE49-F238E27FC236}">
                <a16:creationId xmlns:a16="http://schemas.microsoft.com/office/drawing/2014/main" id="{5A078886-717A-4DB8-BFD4-1091E970C1B4}"/>
              </a:ext>
            </a:extLst>
          </p:cNvPr>
          <p:cNvSpPr txBox="1">
            <a:spLocks/>
          </p:cNvSpPr>
          <p:nvPr/>
        </p:nvSpPr>
        <p:spPr>
          <a:xfrm>
            <a:off x="754898"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d'un nouvel e-mail, sélectionnez Draft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with</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 Copilot (Rédiger avec </a:t>
            </a:r>
            <a:r>
              <a:rPr kumimoji="0" lang="fr-FR" sz="1050" b="0" i="0" u="none" strike="noStrike" cap="none" normalizeH="0" noProof="0" err="1">
                <a:ln w="3175">
                  <a:noFill/>
                </a:ln>
                <a:solidFill>
                  <a:prstClr val="black"/>
                </a:solidFill>
                <a:effectLst/>
                <a:uLnTx/>
                <a:uFillTx/>
                <a:latin typeface="Segoe UI"/>
                <a:ea typeface="+mn-ea"/>
                <a:cs typeface="Segoe UI" panose="020B0502040204020203" pitchFamily="34" charset="0"/>
              </a:rPr>
              <a:t>CoPilot</a:t>
            </a: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a:t>
            </a:r>
          </a:p>
        </p:txBody>
      </p:sp>
      <p:grpSp>
        <p:nvGrpSpPr>
          <p:cNvPr id="66" name="Group 65" descr="Microsoft Outlook logo">
            <a:extLst>
              <a:ext uri="{FF2B5EF4-FFF2-40B4-BE49-F238E27FC236}">
                <a16:creationId xmlns:a16="http://schemas.microsoft.com/office/drawing/2014/main" id="{D0F33D0B-1831-AB43-1D00-EDC013A0DB26}"/>
              </a:ext>
              <a:ext uri="{C183D7F6-B498-43B3-948B-1728B52AA6E4}">
                <adec:decorative xmlns:adec="http://schemas.microsoft.com/office/drawing/2017/decorative" val="0"/>
              </a:ext>
            </a:extLst>
          </p:cNvPr>
          <p:cNvGrpSpPr>
            <a:grpSpLocks/>
          </p:cNvGrpSpPr>
          <p:nvPr/>
        </p:nvGrpSpPr>
        <p:grpSpPr>
          <a:xfrm>
            <a:off x="3641327" y="4031176"/>
            <a:ext cx="534544" cy="534544"/>
            <a:chOff x="11090271" y="6937563"/>
            <a:chExt cx="534544" cy="534544"/>
          </a:xfrm>
        </p:grpSpPr>
        <p:sp>
          <p:nvSpPr>
            <p:cNvPr id="67" name="Rounded Rectangle 64">
              <a:extLst>
                <a:ext uri="{FF2B5EF4-FFF2-40B4-BE49-F238E27FC236}">
                  <a16:creationId xmlns:a16="http://schemas.microsoft.com/office/drawing/2014/main" id="{257229F1-509A-A0EE-13CB-74D233BF6958}"/>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D36AA9B5-C3D4-B93C-6459-CA3217049C1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984" t="22984" r="22984" b="22984"/>
            <a:stretch/>
          </p:blipFill>
          <p:spPr>
            <a:xfrm>
              <a:off x="11170786" y="7018079"/>
              <a:ext cx="373514" cy="373514"/>
            </a:xfrm>
            <a:prstGeom prst="rect">
              <a:avLst/>
            </a:prstGeom>
          </p:spPr>
        </p:pic>
      </p:grpSp>
      <p:sp>
        <p:nvSpPr>
          <p:cNvPr id="62" name="Rectangle: Rounded Corners 6">
            <a:extLst>
              <a:ext uri="{FF2B5EF4-FFF2-40B4-BE49-F238E27FC236}">
                <a16:creationId xmlns:a16="http://schemas.microsoft.com/office/drawing/2014/main" id="{A3340C91-AEE1-3634-DB4D-FDE3F5D91B77}"/>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3" name="Title 1">
            <a:extLst>
              <a:ext uri="{FF2B5EF4-FFF2-40B4-BE49-F238E27FC236}">
                <a16:creationId xmlns:a16="http://schemas.microsoft.com/office/drawing/2014/main" id="{2D36B3CC-C7B1-7210-4584-B066EA49DD1E}"/>
              </a:ext>
            </a:extLst>
          </p:cNvPr>
          <p:cNvSpPr txBox="1">
            <a:spLocks/>
          </p:cNvSpPr>
          <p:nvPr/>
        </p:nvSpPr>
        <p:spPr>
          <a:xfrm>
            <a:off x="878319" y="5544375"/>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Rédiger un e-mail détaillé</a:t>
            </a:r>
            <a:r>
              <a:rPr kumimoji="0" lang="fr-FR" sz="1000" b="0" i="0" u="none" strike="noStrike" cap="none" spc="0" normalizeH="0" noProof="0">
                <a:ln w="3175">
                  <a:noFill/>
                </a:ln>
                <a:effectLst/>
                <a:uLnTx/>
                <a:uFillTx/>
              </a:rPr>
              <a:t>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à partir du fichier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Procédures de support </a:t>
            </a:r>
            <a:r>
              <a:rPr kumimoji="0" lang="fr-FR" sz="1000" b="0" i="0" u="sng" strike="noStrike" cap="none" spc="0" normalizeH="0" noProof="0" err="1">
                <a:ln w="3175">
                  <a:noFill/>
                </a:ln>
                <a:solidFill>
                  <a:srgbClr val="0078D4"/>
                </a:solidFill>
                <a:effectLst/>
                <a:uLnTx/>
                <a:uFillTx/>
                <a:latin typeface="Segoe UI"/>
                <a:ea typeface="+mn-ea"/>
                <a:cs typeface="Segoe UI" pitchFamily="34" charset="0"/>
              </a:rPr>
              <a:t>Fabrikam</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 Adopter un ton amical.</a:t>
            </a:r>
          </a:p>
        </p:txBody>
      </p:sp>
      <p:sp>
        <p:nvSpPr>
          <p:cNvPr id="64" name="TextBox 63">
            <a:extLst>
              <a:ext uri="{FF2B5EF4-FFF2-40B4-BE49-F238E27FC236}">
                <a16:creationId xmlns:a16="http://schemas.microsoft.com/office/drawing/2014/main" id="{F6223CF0-26C3-5D15-2BB5-D85842DDC044}"/>
              </a:ext>
            </a:extLst>
          </p:cNvPr>
          <p:cNvSpPr txBox="1"/>
          <p:nvPr/>
        </p:nvSpPr>
        <p:spPr>
          <a:xfrm>
            <a:off x="4490013" y="4440281"/>
            <a:ext cx="2982142" cy="415498"/>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350" b="1" i="0" u="none" strike="noStrike" cap="none" normalizeH="0" noProof="0">
                <a:ln>
                  <a:noFill/>
                </a:ln>
                <a:solidFill>
                  <a:prstClr val="black"/>
                </a:solidFill>
                <a:effectLst/>
                <a:uLnTx/>
                <a:uFillTx/>
                <a:latin typeface="Segoe UI Semibold"/>
                <a:cs typeface="Segoe UI" pitchFamily="34" charset="0"/>
              </a:rPr>
              <a:t>Créer une mise à jour pour les dirigeants</a:t>
            </a:r>
          </a:p>
        </p:txBody>
      </p:sp>
      <p:sp>
        <p:nvSpPr>
          <p:cNvPr id="65" name="Text Placeholder 2">
            <a:extLst>
              <a:ext uri="{FF2B5EF4-FFF2-40B4-BE49-F238E27FC236}">
                <a16:creationId xmlns:a16="http://schemas.microsoft.com/office/drawing/2014/main" id="{5FCE0275-41A4-4DF0-FA7B-ED3CB3A4F8B2}"/>
              </a:ext>
            </a:extLst>
          </p:cNvPr>
          <p:cNvSpPr txBox="1">
            <a:spLocks/>
          </p:cNvSpPr>
          <p:nvPr/>
        </p:nvSpPr>
        <p:spPr>
          <a:xfrm>
            <a:off x="4490013" y="4859922"/>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À partir d'une nouvelle présentation</a:t>
            </a:r>
          </a:p>
        </p:txBody>
      </p:sp>
      <p:grpSp>
        <p:nvGrpSpPr>
          <p:cNvPr id="73" name="Group 72" descr="Microsoft PowerPoint Logo">
            <a:extLst>
              <a:ext uri="{FF2B5EF4-FFF2-40B4-BE49-F238E27FC236}">
                <a16:creationId xmlns:a16="http://schemas.microsoft.com/office/drawing/2014/main" id="{870B32F5-1FEF-CE26-1116-670339D08F66}"/>
              </a:ext>
            </a:extLst>
          </p:cNvPr>
          <p:cNvGrpSpPr>
            <a:grpSpLocks/>
          </p:cNvGrpSpPr>
          <p:nvPr/>
        </p:nvGrpSpPr>
        <p:grpSpPr>
          <a:xfrm>
            <a:off x="7398971" y="4028484"/>
            <a:ext cx="534544" cy="534544"/>
            <a:chOff x="587375" y="1790700"/>
            <a:chExt cx="1371600" cy="1371600"/>
          </a:xfrm>
        </p:grpSpPr>
        <p:sp>
          <p:nvSpPr>
            <p:cNvPr id="74" name="Rounded Rectangle 46">
              <a:extLst>
                <a:ext uri="{FF2B5EF4-FFF2-40B4-BE49-F238E27FC236}">
                  <a16:creationId xmlns:a16="http://schemas.microsoft.com/office/drawing/2014/main" id="{DD27E2EC-31DC-D0E6-6A98-F14983A5825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5" name="Picture 2" descr="Microsoft PowerPoint Logo - PNG and Vector - Logo Download">
              <a:hlinkClick r:id="rId12"/>
              <a:extLst>
                <a:ext uri="{FF2B5EF4-FFF2-40B4-BE49-F238E27FC236}">
                  <a16:creationId xmlns:a16="http://schemas.microsoft.com/office/drawing/2014/main" id="{9E02F582-5037-75D2-C4C5-62A97D572DE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Rounded Corners 6">
            <a:extLst>
              <a:ext uri="{FF2B5EF4-FFF2-40B4-BE49-F238E27FC236}">
                <a16:creationId xmlns:a16="http://schemas.microsoft.com/office/drawing/2014/main" id="{380C239B-3AA3-BBE4-2FEA-A716E00C6BA8}"/>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0" name="Title 1">
            <a:extLst>
              <a:ext uri="{FF2B5EF4-FFF2-40B4-BE49-F238E27FC236}">
                <a16:creationId xmlns:a16="http://schemas.microsoft.com/office/drawing/2014/main" id="{73772F4F-9085-5231-8A5C-7895D0FCCC43}"/>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Créer une présentation </a:t>
            </a:r>
            <a:r>
              <a:rPr kumimoji="0" lang="fr-FR" sz="1000" b="0" i="0" u="none" strike="noStrike" cap="none" spc="0" normalizeH="0" noProof="0">
                <a:ln w="3175">
                  <a:noFill/>
                </a:ln>
                <a:solidFill>
                  <a:prstClr val="black"/>
                </a:solidFill>
                <a:effectLst/>
                <a:uLnTx/>
                <a:uFillTx/>
                <a:latin typeface="Segoe UI"/>
                <a:ea typeface="+mn-ea"/>
                <a:cs typeface="Segoe UI" pitchFamily="34" charset="0"/>
              </a:rPr>
              <a:t>à partir de [</a:t>
            </a:r>
            <a:r>
              <a:rPr lang="fr-FR" sz="1000" spc="0"/>
              <a:t> </a:t>
            </a:r>
            <a:r>
              <a:rPr lang="fr-FR" sz="1000" spc="0">
                <a:solidFill>
                  <a:prstClr val="black"/>
                </a:solidFill>
                <a:latin typeface="Segoe UI"/>
              </a:rPr>
              <a:t>lien vers le document Word Plan du projet de mise à niveau Fabrikam.docx]</a:t>
            </a:r>
          </a:p>
        </p:txBody>
      </p:sp>
      <p:sp>
        <p:nvSpPr>
          <p:cNvPr id="71" name="TextBox 70">
            <a:extLst>
              <a:ext uri="{FF2B5EF4-FFF2-40B4-BE49-F238E27FC236}">
                <a16:creationId xmlns:a16="http://schemas.microsoft.com/office/drawing/2014/main" id="{4825A515-6333-8C53-3FBB-DF6BE108C632}"/>
              </a:ext>
            </a:extLst>
          </p:cNvPr>
          <p:cNvSpPr txBox="1"/>
          <p:nvPr/>
        </p:nvSpPr>
        <p:spPr>
          <a:xfrm>
            <a:off x="8229191" y="4440281"/>
            <a:ext cx="2982142" cy="215444"/>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400" b="1" i="0" u="none" strike="noStrike" cap="none" normalizeH="0" noProof="0">
                <a:ln>
                  <a:noFill/>
                </a:ln>
                <a:solidFill>
                  <a:prstClr val="black"/>
                </a:solidFill>
                <a:effectLst/>
                <a:uLnTx/>
                <a:uFillTx/>
                <a:latin typeface="Segoe UI Semibold"/>
                <a:cs typeface="Segoe UI" pitchFamily="34" charset="0"/>
              </a:rPr>
              <a:t>Réviser les procédures de support</a:t>
            </a:r>
          </a:p>
        </p:txBody>
      </p:sp>
      <p:sp>
        <p:nvSpPr>
          <p:cNvPr id="72" name="Text Placeholder 2">
            <a:extLst>
              <a:ext uri="{FF2B5EF4-FFF2-40B4-BE49-F238E27FC236}">
                <a16:creationId xmlns:a16="http://schemas.microsoft.com/office/drawing/2014/main" id="{89E61A97-E02F-C58B-487A-E0F35D7B139E}"/>
              </a:ext>
            </a:extLst>
          </p:cNvPr>
          <p:cNvSpPr txBox="1">
            <a:spLocks/>
          </p:cNvSpPr>
          <p:nvPr/>
        </p:nvSpPr>
        <p:spPr>
          <a:xfrm>
            <a:off x="8229191" y="4690589"/>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noProof="0">
                <a:ln w="3175">
                  <a:noFill/>
                </a:ln>
                <a:solidFill>
                  <a:prstClr val="black"/>
                </a:solidFill>
                <a:effectLst/>
                <a:uLnTx/>
                <a:uFillTx/>
                <a:latin typeface="Segoe UI"/>
                <a:ea typeface="+mn-ea"/>
                <a:cs typeface="Segoe UI" panose="020B0502040204020203" pitchFamily="34" charset="0"/>
              </a:rPr>
              <a:t>Sur une nouvelle ligne du document de procédure, cliquez sur l'icône Rédiger avec Copilot </a:t>
            </a:r>
          </a:p>
        </p:txBody>
      </p:sp>
      <p:grpSp>
        <p:nvGrpSpPr>
          <p:cNvPr id="78" name="Group 77" descr="Microsoft Word Logo">
            <a:extLst>
              <a:ext uri="{FF2B5EF4-FFF2-40B4-BE49-F238E27FC236}">
                <a16:creationId xmlns:a16="http://schemas.microsoft.com/office/drawing/2014/main" id="{73292453-353F-78C4-D370-872749A26971}"/>
              </a:ext>
              <a:ext uri="{C183D7F6-B498-43B3-948B-1728B52AA6E4}">
                <adec:decorative xmlns:adec="http://schemas.microsoft.com/office/drawing/2017/decorative" val="0"/>
              </a:ext>
            </a:extLst>
          </p:cNvPr>
          <p:cNvGrpSpPr>
            <a:grpSpLocks/>
          </p:cNvGrpSpPr>
          <p:nvPr/>
        </p:nvGrpSpPr>
        <p:grpSpPr>
          <a:xfrm>
            <a:off x="11118806" y="4026754"/>
            <a:ext cx="534543" cy="534543"/>
            <a:chOff x="5006422" y="10181153"/>
            <a:chExt cx="659280" cy="659280"/>
          </a:xfrm>
        </p:grpSpPr>
        <p:sp>
          <p:nvSpPr>
            <p:cNvPr id="79" name="Rounded Rectangle 46">
              <a:extLst>
                <a:ext uri="{FF2B5EF4-FFF2-40B4-BE49-F238E27FC236}">
                  <a16:creationId xmlns:a16="http://schemas.microsoft.com/office/drawing/2014/main" id="{4AB8B366-5493-D2E6-9003-760BEA2431AE}"/>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80" name="Graphic 79">
              <a:extLst>
                <a:ext uri="{FF2B5EF4-FFF2-40B4-BE49-F238E27FC236}">
                  <a16:creationId xmlns:a16="http://schemas.microsoft.com/office/drawing/2014/main" id="{918D05EF-7141-02B5-72ED-B3E10BBB964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26279" t="26853" r="22699" b="26853"/>
            <a:stretch/>
          </p:blipFill>
          <p:spPr>
            <a:xfrm>
              <a:off x="5112857" y="10308272"/>
              <a:ext cx="446412" cy="405040"/>
            </a:xfrm>
            <a:prstGeom prst="rect">
              <a:avLst/>
            </a:prstGeom>
          </p:spPr>
        </p:pic>
      </p:grpSp>
      <p:sp>
        <p:nvSpPr>
          <p:cNvPr id="76" name="Rectangle: Rounded Corners 6">
            <a:extLst>
              <a:ext uri="{FF2B5EF4-FFF2-40B4-BE49-F238E27FC236}">
                <a16:creationId xmlns:a16="http://schemas.microsoft.com/office/drawing/2014/main" id="{D163A9BB-56EE-2B88-59BC-00BE9C77B1B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Title 1">
            <a:extLst>
              <a:ext uri="{FF2B5EF4-FFF2-40B4-BE49-F238E27FC236}">
                <a16:creationId xmlns:a16="http://schemas.microsoft.com/office/drawing/2014/main" id="{2BD4BEA6-FCD5-11E6-7461-874A6AE2E026}"/>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000" b="0" i="0" strike="noStrike" cap="none" spc="0" normalizeH="0" noProof="0">
                <a:ln w="3175">
                  <a:noFill/>
                </a:ln>
                <a:gradFill>
                  <a:gsLst>
                    <a:gs pos="0">
                      <a:srgbClr val="1264B1"/>
                    </a:gs>
                    <a:gs pos="100000">
                      <a:srgbClr val="944DCF"/>
                    </a:gs>
                  </a:gsLst>
                  <a:lin ang="0" scaled="1"/>
                </a:gradFill>
                <a:effectLst/>
                <a:uLnTx/>
                <a:uFillTx/>
                <a:latin typeface="Segoe UI Semibold"/>
                <a:ea typeface="+mn-ea"/>
                <a:cs typeface="Segoe UI" pitchFamily="34" charset="0"/>
              </a:rPr>
              <a:t>Insérer un paragraphe </a:t>
            </a:r>
            <a:r>
              <a:rPr kumimoji="0" lang="fr-FR" sz="1000" b="0" i="0" strike="noStrike" cap="none" spc="0" normalizeH="0" noProof="0">
                <a:ln w="3175">
                  <a:noFill/>
                </a:ln>
                <a:solidFill>
                  <a:prstClr val="black"/>
                </a:solidFill>
                <a:effectLst/>
                <a:uLnTx/>
                <a:uFillTx/>
                <a:latin typeface="Segoe UI"/>
                <a:ea typeface="+mn-ea"/>
                <a:cs typeface="Segoe UI" pitchFamily="34" charset="0"/>
              </a:rPr>
              <a:t>sur la résolution du problème d'authentification unique à l'aide des informations de la </a:t>
            </a:r>
            <a:r>
              <a:rPr kumimoji="0" lang="fr-FR" sz="1000" b="0" i="0" u="sng" strike="noStrike" cap="none" spc="0" normalizeH="0" noProof="0">
                <a:ln w="3175">
                  <a:noFill/>
                </a:ln>
                <a:solidFill>
                  <a:srgbClr val="0078D4"/>
                </a:solidFill>
                <a:effectLst/>
                <a:uLnTx/>
                <a:uFillTx/>
                <a:latin typeface="Segoe UI"/>
                <a:ea typeface="+mn-ea"/>
                <a:cs typeface="Segoe UI" pitchFamily="34" charset="0"/>
              </a:rPr>
              <a:t>documentation produit Fabrikam.</a:t>
            </a:r>
          </a:p>
        </p:txBody>
      </p:sp>
    </p:spTree>
    <p:extLst>
      <p:ext uri="{BB962C8B-B14F-4D97-AF65-F5344CB8AC3E}">
        <p14:creationId xmlns:p14="http://schemas.microsoft.com/office/powerpoint/2010/main" val="40620445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xfrm>
            <a:off x="517239" y="457200"/>
            <a:ext cx="11018520" cy="477054"/>
          </a:xfrm>
          <a:noFill/>
        </p:spPr>
        <p:txBody>
          <a:bodyPr vert="horz" wrap="square" lIns="0" tIns="0" rIns="0" bIns="0" rtlCol="0" anchor="t">
            <a:spAutoFit/>
          </a:bodyPr>
          <a:lstStyle/>
          <a:p>
            <a:pPr defTabSz="914400"/>
            <a:r>
              <a:rPr lang="fr-FR" sz="3100" spc="0">
                <a:gradFill flip="none" rotWithShape="1">
                  <a:gsLst>
                    <a:gs pos="50000">
                      <a:srgbClr val="8661C5"/>
                    </a:gs>
                    <a:gs pos="0">
                      <a:srgbClr val="3E76D4"/>
                    </a:gs>
                    <a:gs pos="100000">
                      <a:srgbClr val="C73ECC"/>
                    </a:gs>
                  </a:gsLst>
                  <a:lin ang="2700000" scaled="1"/>
                  <a:tileRect/>
                </a:gradFill>
                <a:cs typeface="+mn-cs"/>
              </a:rPr>
              <a:t>Un jour dans le quotidien d'un administrateur informatique</a:t>
            </a:r>
          </a:p>
        </p:txBody>
      </p:sp>
      <p:pic>
        <p:nvPicPr>
          <p:cNvPr id="17" name="Picture 2" descr="Microsoft Copilot logo">
            <a:extLst>
              <a:ext uri="{FF2B5EF4-FFF2-40B4-BE49-F238E27FC236}">
                <a16:creationId xmlns:a16="http://schemas.microsoft.com/office/drawing/2014/main" id="{37BA356A-41CB-99C5-949D-34EAFFA59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F53CD5F-652F-41C5-75EF-7F7687D25D61}"/>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22" name="Freeform: Shape 21">
              <a:extLst>
                <a:ext uri="{FF2B5EF4-FFF2-40B4-BE49-F238E27FC236}">
                  <a16:creationId xmlns:a16="http://schemas.microsoft.com/office/drawing/2014/main" id="{1C82BDBF-FBB0-D294-A104-60FFCD90204A}"/>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nvGrpSpPr>
            <p:cNvPr id="43" name="Group 42">
              <a:extLst>
                <a:ext uri="{FF2B5EF4-FFF2-40B4-BE49-F238E27FC236}">
                  <a16:creationId xmlns:a16="http://schemas.microsoft.com/office/drawing/2014/main" id="{DED13247-BA65-423D-4D26-461F3C907799}"/>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92" name="Oval 91">
                <a:extLst>
                  <a:ext uri="{FF2B5EF4-FFF2-40B4-BE49-F238E27FC236}">
                    <a16:creationId xmlns:a16="http://schemas.microsoft.com/office/drawing/2014/main" id="{06ED0F77-62D1-8DD9-5150-4DC9ACBA33AF}"/>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3" name="Graphic 68">
                <a:extLst>
                  <a:ext uri="{FF2B5EF4-FFF2-40B4-BE49-F238E27FC236}">
                    <a16:creationId xmlns:a16="http://schemas.microsoft.com/office/drawing/2014/main" id="{20F2DE1E-4FC0-F489-222B-14E4FA565911}"/>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C31C5573-DB89-9678-934C-9E430B77AB0A}"/>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90" name="Oval 89">
                <a:extLst>
                  <a:ext uri="{FF2B5EF4-FFF2-40B4-BE49-F238E27FC236}">
                    <a16:creationId xmlns:a16="http://schemas.microsoft.com/office/drawing/2014/main" id="{1FC1459F-57CA-09CA-ED29-DE4A77A3997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91" name="Graphic 68">
                <a:extLst>
                  <a:ext uri="{FF2B5EF4-FFF2-40B4-BE49-F238E27FC236}">
                    <a16:creationId xmlns:a16="http://schemas.microsoft.com/office/drawing/2014/main" id="{FCBAA493-E80C-2687-B749-8C202127D4E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57" name="Group 56">
              <a:extLst>
                <a:ext uri="{FF2B5EF4-FFF2-40B4-BE49-F238E27FC236}">
                  <a16:creationId xmlns:a16="http://schemas.microsoft.com/office/drawing/2014/main" id="{63E6BF45-EAA2-3AD8-B8F1-A92D1FBEE72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88" name="Oval 87">
                <a:extLst>
                  <a:ext uri="{FF2B5EF4-FFF2-40B4-BE49-F238E27FC236}">
                    <a16:creationId xmlns:a16="http://schemas.microsoft.com/office/drawing/2014/main" id="{3AA4C0D4-82D4-F016-2BF2-744A67F35C9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89" name="Graphic 68">
                <a:extLst>
                  <a:ext uri="{FF2B5EF4-FFF2-40B4-BE49-F238E27FC236}">
                    <a16:creationId xmlns:a16="http://schemas.microsoft.com/office/drawing/2014/main" id="{1787134C-EE8E-746A-1937-945645DDA439}"/>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nvGrpSpPr>
            <p:cNvPr id="59" name="Group 58">
              <a:extLst>
                <a:ext uri="{FF2B5EF4-FFF2-40B4-BE49-F238E27FC236}">
                  <a16:creationId xmlns:a16="http://schemas.microsoft.com/office/drawing/2014/main" id="{3C3A777A-F95F-4923-9561-CC4398BC0DA1}"/>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86" name="Oval 85">
                <a:extLst>
                  <a:ext uri="{FF2B5EF4-FFF2-40B4-BE49-F238E27FC236}">
                    <a16:creationId xmlns:a16="http://schemas.microsoft.com/office/drawing/2014/main" id="{ED617405-6661-D951-2A71-09B781DEA355}"/>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87" name="Graphic 68">
                <a:extLst>
                  <a:ext uri="{FF2B5EF4-FFF2-40B4-BE49-F238E27FC236}">
                    <a16:creationId xmlns:a16="http://schemas.microsoft.com/office/drawing/2014/main" id="{5FD97C6D-230E-4AF8-D5F8-5A2638798E4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sp>
          <p:nvSpPr>
            <p:cNvPr id="60" name="Rectangle: Rounded Corners 6">
              <a:extLst>
                <a:ext uri="{FF2B5EF4-FFF2-40B4-BE49-F238E27FC236}">
                  <a16:creationId xmlns:a16="http://schemas.microsoft.com/office/drawing/2014/main" id="{D3D085E4-5DAA-A216-D091-FB498069608B}"/>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2" name="Rectangle: Rounded Corners 6">
              <a:extLst>
                <a:ext uri="{FF2B5EF4-FFF2-40B4-BE49-F238E27FC236}">
                  <a16:creationId xmlns:a16="http://schemas.microsoft.com/office/drawing/2014/main" id="{6CA222C6-42B5-FD09-8498-85A174A21170}"/>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6" name="Rectangle: Rounded Corners 6">
              <a:extLst>
                <a:ext uri="{FF2B5EF4-FFF2-40B4-BE49-F238E27FC236}">
                  <a16:creationId xmlns:a16="http://schemas.microsoft.com/office/drawing/2014/main" id="{406B8980-023D-BB1D-819D-68BE9BB3290C}"/>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7" name="Rectangle: Rounded Corners 6">
              <a:extLst>
                <a:ext uri="{FF2B5EF4-FFF2-40B4-BE49-F238E27FC236}">
                  <a16:creationId xmlns:a16="http://schemas.microsoft.com/office/drawing/2014/main" id="{8D32FEA4-BF02-49AC-C18B-15E7FECE6B73}"/>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7" name="Rectangle: Rounded Corners 6">
              <a:extLst>
                <a:ext uri="{FF2B5EF4-FFF2-40B4-BE49-F238E27FC236}">
                  <a16:creationId xmlns:a16="http://schemas.microsoft.com/office/drawing/2014/main" id="{1F4839EF-F9C3-57D2-033E-9F46D967FEEF}"/>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8" name="Rectangle: Rounded Corners 6">
              <a:extLst>
                <a:ext uri="{FF2B5EF4-FFF2-40B4-BE49-F238E27FC236}">
                  <a16:creationId xmlns:a16="http://schemas.microsoft.com/office/drawing/2014/main" id="{CEED5ADA-229F-5B0E-EFE6-744D303B2BED}"/>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83" name="Group 82">
              <a:extLst>
                <a:ext uri="{FF2B5EF4-FFF2-40B4-BE49-F238E27FC236}">
                  <a16:creationId xmlns:a16="http://schemas.microsoft.com/office/drawing/2014/main" id="{44ED6BBD-55F3-EBA9-FDC2-6B687925B499}"/>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84" name="Oval 83">
                <a:extLst>
                  <a:ext uri="{FF2B5EF4-FFF2-40B4-BE49-F238E27FC236}">
                    <a16:creationId xmlns:a16="http://schemas.microsoft.com/office/drawing/2014/main" id="{729A0849-2B5F-6A1D-A8FF-EDC70D184D0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sp>
            <p:nvSpPr>
              <p:cNvPr id="85" name="Graphic 68">
                <a:extLst>
                  <a:ext uri="{FF2B5EF4-FFF2-40B4-BE49-F238E27FC236}">
                    <a16:creationId xmlns:a16="http://schemas.microsoft.com/office/drawing/2014/main" id="{65310C5C-B8F8-3F59-2EA2-38C116625744}"/>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grpSp>
      </p:grpSp>
      <p:sp>
        <p:nvSpPr>
          <p:cNvPr id="94" name="Rectangle: Rounded Corners 93">
            <a:extLst>
              <a:ext uri="{FF2B5EF4-FFF2-40B4-BE49-F238E27FC236}">
                <a16:creationId xmlns:a16="http://schemas.microsoft.com/office/drawing/2014/main" id="{C923C4A4-BB4F-4E8E-0BB9-F06A77D2AAAA}"/>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Segoe UI" pitchFamily="34" charset="0"/>
                <a:cs typeface="Segoe UI"/>
              </a:rPr>
              <a:t>07h30</a:t>
            </a:r>
          </a:p>
        </p:txBody>
      </p:sp>
      <p:sp>
        <p:nvSpPr>
          <p:cNvPr id="95" name="TextBox 94">
            <a:extLst>
              <a:ext uri="{FF2B5EF4-FFF2-40B4-BE49-F238E27FC236}">
                <a16:creationId xmlns:a16="http://schemas.microsoft.com/office/drawing/2014/main" id="{87EEEADA-F0BE-490D-B3B0-71CE8B79283D}"/>
              </a:ext>
            </a:extLst>
          </p:cNvPr>
          <p:cNvSpPr txBox="1"/>
          <p:nvPr/>
        </p:nvSpPr>
        <p:spPr>
          <a:xfrm>
            <a:off x="588263" y="1587288"/>
            <a:ext cx="2704137" cy="641201"/>
          </a:xfrm>
          <a:prstGeom prst="rect">
            <a:avLst/>
          </a:prstGeom>
          <a:noFill/>
        </p:spPr>
        <p:txBody>
          <a:bodyPr wrap="square" lIns="0" tIns="0" rIns="0" bIns="0" rtlCol="0" anchor="t">
            <a:spAutoFit/>
          </a:bodyPr>
          <a:lstStyle/>
          <a:p>
            <a:pPr marL="0" marR="0" lvl="0" indent="0" algn="l" defTabSz="914400" rtl="0" eaLnBrk="1" fontAlgn="auto" latinLnBrk="0" hangingPunct="1">
              <a:lnSpc>
                <a:spcPts val="1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Will arrive au bureau et commande à Copilot de vérifier s'il y a des problèmes urgents dans ses e-mails et ses conversations. Il utilise Copilot dans Outlook pour rédiger des réponses et confirmer la résolution de chaque problème.</a:t>
            </a:r>
          </a:p>
        </p:txBody>
      </p:sp>
      <p:grpSp>
        <p:nvGrpSpPr>
          <p:cNvPr id="63" name="Group 62">
            <a:extLst>
              <a:ext uri="{FF2B5EF4-FFF2-40B4-BE49-F238E27FC236}">
                <a16:creationId xmlns:a16="http://schemas.microsoft.com/office/drawing/2014/main" id="{0A50708D-FD9F-86E0-2B9E-01E54D1B904B}"/>
              </a:ext>
              <a:ext uri="{C183D7F6-B498-43B3-948B-1728B52AA6E4}">
                <adec:decorative xmlns:adec="http://schemas.microsoft.com/office/drawing/2017/decorative" val="1"/>
              </a:ext>
            </a:extLst>
          </p:cNvPr>
          <p:cNvGrpSpPr>
            <a:grpSpLocks/>
          </p:cNvGrpSpPr>
          <p:nvPr/>
        </p:nvGrpSpPr>
        <p:grpSpPr>
          <a:xfrm>
            <a:off x="588263" y="2375244"/>
            <a:ext cx="534543" cy="534543"/>
            <a:chOff x="10616632" y="8381781"/>
            <a:chExt cx="534543" cy="534543"/>
          </a:xfrm>
        </p:grpSpPr>
        <p:sp>
          <p:nvSpPr>
            <p:cNvPr id="65" name="Rounded Rectangle 46">
              <a:extLst>
                <a:ext uri="{FF2B5EF4-FFF2-40B4-BE49-F238E27FC236}">
                  <a16:creationId xmlns:a16="http://schemas.microsoft.com/office/drawing/2014/main" id="{630805B2-AB72-8751-1587-44B0008BDB0A}"/>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4"/>
              <a:extLst>
                <a:ext uri="{FF2B5EF4-FFF2-40B4-BE49-F238E27FC236}">
                  <a16:creationId xmlns:a16="http://schemas.microsoft.com/office/drawing/2014/main" id="{6DE1496A-15EE-21E4-EEF6-3B2E5794CCE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TextBox 98">
            <a:extLst>
              <a:ext uri="{FF2B5EF4-FFF2-40B4-BE49-F238E27FC236}">
                <a16:creationId xmlns:a16="http://schemas.microsoft.com/office/drawing/2014/main" id="{F9DA9915-3AC4-38D8-4395-93C3A42467B2}"/>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Microsoft 365 Chat</a:t>
            </a:r>
          </a:p>
        </p:txBody>
      </p:sp>
      <p:sp>
        <p:nvSpPr>
          <p:cNvPr id="100" name="Title 1">
            <a:extLst>
              <a:ext uri="{FF2B5EF4-FFF2-40B4-BE49-F238E27FC236}">
                <a16:creationId xmlns:a16="http://schemas.microsoft.com/office/drawing/2014/main" id="{F5DF2CCB-4232-C447-139F-805ADC2D2AC0}"/>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tous les incidents qui ont été signalés hier soir à partir de mes e-mails et de mes messages conversationnels.</a:t>
            </a:r>
          </a:p>
        </p:txBody>
      </p:sp>
      <p:sp>
        <p:nvSpPr>
          <p:cNvPr id="101" name="Rectangle: Rounded Corners 100">
            <a:extLst>
              <a:ext uri="{FF2B5EF4-FFF2-40B4-BE49-F238E27FC236}">
                <a16:creationId xmlns:a16="http://schemas.microsoft.com/office/drawing/2014/main" id="{79B2E7FB-6900-A8AB-42B1-06A4EAD9B5DA}"/>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08h00</a:t>
            </a:r>
          </a:p>
        </p:txBody>
      </p:sp>
      <p:sp>
        <p:nvSpPr>
          <p:cNvPr id="102" name="TextBox 101">
            <a:extLst>
              <a:ext uri="{FF2B5EF4-FFF2-40B4-BE49-F238E27FC236}">
                <a16:creationId xmlns:a16="http://schemas.microsoft.com/office/drawing/2014/main" id="{99B12607-E9B9-A595-E769-8D34443A4484}"/>
              </a:ext>
            </a:extLst>
          </p:cNvPr>
          <p:cNvSpPr txBox="1"/>
          <p:nvPr/>
        </p:nvSpPr>
        <p:spPr>
          <a:xfrm>
            <a:off x="3417469" y="1587288"/>
            <a:ext cx="2598477" cy="61555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Il participe à la réunion debout quotidienne pour discuter des priorités de la journée. Pendant la réunion, Will vérifie les questions restées sans réponse sur Copilot.</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3417469" y="2375244"/>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6"/>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6" name="TextBox 105">
            <a:extLst>
              <a:ext uri="{FF2B5EF4-FFF2-40B4-BE49-F238E27FC236}">
                <a16:creationId xmlns:a16="http://schemas.microsoft.com/office/drawing/2014/main" id="{C79442BE-C259-CFF1-5BE4-567771AEFB11}"/>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107" name="Title 1">
            <a:extLst>
              <a:ext uri="{FF2B5EF4-FFF2-40B4-BE49-F238E27FC236}">
                <a16:creationId xmlns:a16="http://schemas.microsoft.com/office/drawing/2014/main" id="{17ACD682-BCDD-3B05-3925-B54889D7E2F1}"/>
              </a:ext>
            </a:extLst>
          </p:cNvPr>
          <p:cNvSpPr txBox="1">
            <a:spLocks/>
          </p:cNvSpPr>
          <p:nvPr/>
        </p:nvSpPr>
        <p:spPr>
          <a:xfrm>
            <a:off x="3476070" y="3183292"/>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Me dire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s'il y a des questions restées sans réponse et suggérer des questions à poser. </a:t>
            </a:r>
          </a:p>
        </p:txBody>
      </p:sp>
      <p:sp>
        <p:nvSpPr>
          <p:cNvPr id="109" name="Rectangle: Rounded Corners 108">
            <a:extLst>
              <a:ext uri="{FF2B5EF4-FFF2-40B4-BE49-F238E27FC236}">
                <a16:creationId xmlns:a16="http://schemas.microsoft.com/office/drawing/2014/main" id="{923F4164-83DA-7B7E-3D52-36156A55603D}"/>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09h00</a:t>
            </a:r>
          </a:p>
        </p:txBody>
      </p:sp>
      <p:sp>
        <p:nvSpPr>
          <p:cNvPr id="110" name="TextBox 109">
            <a:extLst>
              <a:ext uri="{FF2B5EF4-FFF2-40B4-BE49-F238E27FC236}">
                <a16:creationId xmlns:a16="http://schemas.microsoft.com/office/drawing/2014/main" id="{E0A176A1-1DCD-8E14-4C15-B4CD9305A79A}"/>
              </a:ext>
            </a:extLst>
          </p:cNvPr>
          <p:cNvSpPr txBox="1"/>
          <p:nvPr/>
        </p:nvSpPr>
        <p:spPr>
          <a:xfrm>
            <a:off x="6246676" y="1587288"/>
            <a:ext cx="2704137" cy="705321"/>
          </a:xfrm>
          <a:prstGeom prst="rect">
            <a:avLst/>
          </a:prstGeom>
          <a:noFill/>
        </p:spPr>
        <p:txBody>
          <a:bodyPr wrap="square" lIns="0" tIns="0" rIns="0" bIns="0" rtlCol="0" anchor="t">
            <a:spAutoFit/>
          </a:bodyPr>
          <a:lstStyle/>
          <a:p>
            <a:pPr marL="0" marR="0" lvl="0" indent="0" algn="l" defTabSz="914400" rtl="0" eaLnBrk="1" fontAlgn="auto" latinLnBrk="0" hangingPunct="1">
              <a:lnSpc>
                <a:spcPts val="105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Comme Will n'a aucun problème système à résoudre en ce moment, il peut apporter des modifications à un plan de projet. Il commande à Copilot de remplir quelques sections manquantes. </a:t>
            </a:r>
          </a:p>
        </p:txBody>
      </p:sp>
      <p:grpSp>
        <p:nvGrpSpPr>
          <p:cNvPr id="23" name="Group 22">
            <a:extLst>
              <a:ext uri="{FF2B5EF4-FFF2-40B4-BE49-F238E27FC236}">
                <a16:creationId xmlns:a16="http://schemas.microsoft.com/office/drawing/2014/main" id="{1940CE5E-0518-547F-19A8-E36114B503E3}"/>
              </a:ext>
              <a:ext uri="{C183D7F6-B498-43B3-948B-1728B52AA6E4}">
                <adec:decorative xmlns:adec="http://schemas.microsoft.com/office/drawing/2017/decorative" val="1"/>
              </a:ext>
            </a:extLst>
          </p:cNvPr>
          <p:cNvGrpSpPr>
            <a:grpSpLocks/>
          </p:cNvGrpSpPr>
          <p:nvPr/>
        </p:nvGrpSpPr>
        <p:grpSpPr>
          <a:xfrm>
            <a:off x="6246676" y="2375244"/>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B6A7976A-0CDD-0098-892D-7BD56E58715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normalizeH="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AB336377-F3CD-176A-5A5A-458B7361DBB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8"/>
              <a:extLst>
                <a:ext uri="{FF2B5EF4-FFF2-40B4-BE49-F238E27FC236}">
                  <a16:creationId xmlns:a16="http://schemas.microsoft.com/office/drawing/2014/main" id="{484A93E2-40BA-6BCE-992A-A9DC4B8C858B}"/>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71A2B87D-9DDC-46F7-4B49-B5DF028E0D38}"/>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Word</a:t>
            </a:r>
          </a:p>
        </p:txBody>
      </p:sp>
      <p:sp>
        <p:nvSpPr>
          <p:cNvPr id="115" name="Title 1">
            <a:extLst>
              <a:ext uri="{FF2B5EF4-FFF2-40B4-BE49-F238E27FC236}">
                <a16:creationId xmlns:a16="http://schemas.microsoft.com/office/drawing/2014/main" id="{A2FB1C82-F170-9458-D7C7-C1BDB94AF961}"/>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Créer un paragraphe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sur les modifications de paramètres système à partir de la</a:t>
            </a:r>
            <a:r>
              <a:rPr kumimoji="0" lang="fr-FR" sz="800" i="0" strike="noStrike" cap="none" spc="0" normalizeH="0" noProof="0">
                <a:ln w="3175">
                  <a:noFill/>
                </a:ln>
                <a:effectLst/>
                <a:uLnTx/>
                <a:uFillTx/>
                <a:latin typeface="Segoe UI"/>
                <a:ea typeface="+mn-ea"/>
                <a:cs typeface="Segoe UI" pitchFamily="34" charset="0"/>
              </a:rPr>
              <a:t> </a:t>
            </a:r>
            <a:r>
              <a:rPr kumimoji="0" lang="fr-FR" sz="800" b="0" i="0" u="sng" strike="noStrike" cap="none" spc="0" normalizeH="0" noProof="0">
                <a:ln w="3175">
                  <a:noFill/>
                </a:ln>
                <a:solidFill>
                  <a:srgbClr val="0070C0"/>
                </a:solidFill>
                <a:effectLst/>
                <a:uLnTx/>
                <a:uFillTx/>
                <a:latin typeface="Segoe UI"/>
                <a:ea typeface="+mn-ea"/>
                <a:cs typeface="Segoe UI" pitchFamily="34" charset="0"/>
              </a:rPr>
              <a:t>documentation de mise à niveau du système </a:t>
            </a:r>
            <a:r>
              <a:rPr kumimoji="0" lang="fr-FR" sz="800" b="0" i="0" u="sng" strike="noStrike" cap="none" spc="0" normalizeH="0" noProof="0" err="1">
                <a:ln w="3175">
                  <a:noFill/>
                </a:ln>
                <a:solidFill>
                  <a:srgbClr val="0070C0"/>
                </a:solidFill>
                <a:effectLst/>
                <a:uLnTx/>
                <a:uFillTx/>
                <a:latin typeface="Segoe UI"/>
                <a:ea typeface="+mn-ea"/>
                <a:cs typeface="Segoe UI" pitchFamily="34" charset="0"/>
              </a:rPr>
              <a:t>Fabrikam</a:t>
            </a:r>
            <a:endParaRPr kumimoji="0" lang="fr-FR" sz="800" b="0" i="0" u="sng" strike="noStrike" cap="none" spc="0" normalizeH="0" noProof="0">
              <a:ln w="3175">
                <a:noFill/>
              </a:ln>
              <a:solidFill>
                <a:srgbClr val="0070C0"/>
              </a:solidFill>
              <a:effectLst/>
              <a:uLnTx/>
              <a:uFillTx/>
              <a:latin typeface="Segoe UI"/>
              <a:ea typeface="+mn-ea"/>
              <a:cs typeface="Segoe UI" pitchFamily="34" charset="0"/>
            </a:endParaRPr>
          </a:p>
        </p:txBody>
      </p:sp>
      <p:sp>
        <p:nvSpPr>
          <p:cNvPr id="116" name="Rectangle: Rounded Corners 115">
            <a:extLst>
              <a:ext uri="{FF2B5EF4-FFF2-40B4-BE49-F238E27FC236}">
                <a16:creationId xmlns:a16="http://schemas.microsoft.com/office/drawing/2014/main" id="{E0A66A76-0819-EA8A-E84D-056183A7AF12}"/>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01h30</a:t>
            </a:r>
          </a:p>
        </p:txBody>
      </p:sp>
      <p:sp>
        <p:nvSpPr>
          <p:cNvPr id="117" name="TextBox 116">
            <a:extLst>
              <a:ext uri="{FF2B5EF4-FFF2-40B4-BE49-F238E27FC236}">
                <a16:creationId xmlns:a16="http://schemas.microsoft.com/office/drawing/2014/main" id="{46C425F3-97F3-9B6C-4977-A0FA816DBA1F}"/>
              </a:ext>
            </a:extLst>
          </p:cNvPr>
          <p:cNvSpPr txBox="1"/>
          <p:nvPr/>
        </p:nvSpPr>
        <p:spPr>
          <a:xfrm>
            <a:off x="6246676" y="4075061"/>
            <a:ext cx="2824298" cy="84638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05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En prévision d'une réunion avec les RH, Will révise sa présentation sur ses recommandations concernant une nouvelle solution d'expérience employé demandée par les RH. Il utilise Bing Chat Enterprise pour résumer le site Web du produit, puis transforme ce résumé en diapositive.</a:t>
            </a:r>
          </a:p>
        </p:txBody>
      </p:sp>
      <p:grpSp>
        <p:nvGrpSpPr>
          <p:cNvPr id="70" name="Group 69">
            <a:extLst>
              <a:ext uri="{FF2B5EF4-FFF2-40B4-BE49-F238E27FC236}">
                <a16:creationId xmlns:a16="http://schemas.microsoft.com/office/drawing/2014/main" id="{7FB61D80-9419-3D5F-CAC0-82945BD4F079}"/>
              </a:ext>
              <a:ext uri="{C183D7F6-B498-43B3-948B-1728B52AA6E4}">
                <adec:decorative xmlns:adec="http://schemas.microsoft.com/office/drawing/2017/decorative" val="1"/>
              </a:ext>
            </a:extLst>
          </p:cNvPr>
          <p:cNvGrpSpPr>
            <a:grpSpLocks/>
          </p:cNvGrpSpPr>
          <p:nvPr/>
        </p:nvGrpSpPr>
        <p:grpSpPr>
          <a:xfrm>
            <a:off x="6246676" y="5003768"/>
            <a:ext cx="534543" cy="534543"/>
            <a:chOff x="9021721" y="8381781"/>
            <a:chExt cx="534543" cy="534543"/>
          </a:xfrm>
        </p:grpSpPr>
        <p:sp>
          <p:nvSpPr>
            <p:cNvPr id="71" name="Rounded Rectangle 46">
              <a:extLst>
                <a:ext uri="{FF2B5EF4-FFF2-40B4-BE49-F238E27FC236}">
                  <a16:creationId xmlns:a16="http://schemas.microsoft.com/office/drawing/2014/main" id="{0E385661-1BB9-5446-0BCB-F9B3DC9F29BA}"/>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2" name="Picture 4" descr="Microsoft PowerPoint Logo - PNG and Vector - Logo Download">
              <a:hlinkClick r:id="rId10"/>
              <a:extLst>
                <a:ext uri="{FF2B5EF4-FFF2-40B4-BE49-F238E27FC236}">
                  <a16:creationId xmlns:a16="http://schemas.microsoft.com/office/drawing/2014/main" id="{6753667C-EA86-17A8-F20E-919F63EAEE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21" name="TextBox 120">
            <a:extLst>
              <a:ext uri="{FF2B5EF4-FFF2-40B4-BE49-F238E27FC236}">
                <a16:creationId xmlns:a16="http://schemas.microsoft.com/office/drawing/2014/main" id="{9745D078-24B6-4454-1944-A8050E88750F}"/>
              </a:ext>
              <a:ext uri="{C183D7F6-B498-43B3-948B-1728B52AA6E4}">
                <adec:decorative xmlns:adec="http://schemas.microsoft.com/office/drawing/2017/decorative" val="0"/>
              </a:ext>
            </a:extLst>
          </p:cNvPr>
          <p:cNvSpPr txBox="1"/>
          <p:nvPr/>
        </p:nvSpPr>
        <p:spPr>
          <a:xfrm>
            <a:off x="6897019" y="5178706"/>
            <a:ext cx="1736472"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PowerPoint</a:t>
            </a:r>
          </a:p>
        </p:txBody>
      </p:sp>
      <p:sp>
        <p:nvSpPr>
          <p:cNvPr id="122" name="Title 1">
            <a:extLst>
              <a:ext uri="{FF2B5EF4-FFF2-40B4-BE49-F238E27FC236}">
                <a16:creationId xmlns:a16="http://schemas.microsoft.com/office/drawing/2014/main" id="{156573AC-5A1A-A25D-B909-7935293F451F}"/>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Ajouter une diapositive</a:t>
            </a:r>
            <a:r>
              <a:rPr kumimoji="0" lang="fr-FR" sz="800" b="1" i="0" u="none" strike="noStrike" cap="none" spc="0" normalizeH="0" noProof="0">
                <a:ln w="3175">
                  <a:noFill/>
                </a:ln>
                <a:solidFill>
                  <a:prstClr val="black"/>
                </a:solidFill>
                <a:effectLst/>
                <a:uLnTx/>
                <a:uFillTx/>
                <a:latin typeface="Segoe UI"/>
                <a:ea typeface="+mn-ea"/>
                <a:cs typeface="Segoe UI" pitchFamily="34" charset="0"/>
              </a:rPr>
              <a:t>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basée sur [copier le résumé du site Web]</a:t>
            </a:r>
          </a:p>
        </p:txBody>
      </p:sp>
      <p:sp>
        <p:nvSpPr>
          <p:cNvPr id="123" name="Rectangle: Rounded Corners 122">
            <a:extLst>
              <a:ext uri="{FF2B5EF4-FFF2-40B4-BE49-F238E27FC236}">
                <a16:creationId xmlns:a16="http://schemas.microsoft.com/office/drawing/2014/main" id="{8447AB4B-B9FA-D225-6AC7-8082DCC43B33}"/>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15h00</a:t>
            </a:r>
          </a:p>
        </p:txBody>
      </p:sp>
      <p:sp>
        <p:nvSpPr>
          <p:cNvPr id="124" name="TextBox 123">
            <a:extLst>
              <a:ext uri="{FF2B5EF4-FFF2-40B4-BE49-F238E27FC236}">
                <a16:creationId xmlns:a16="http://schemas.microsoft.com/office/drawing/2014/main" id="{45432205-8E47-5CF9-64ED-49C786863ACD}"/>
              </a:ext>
            </a:extLst>
          </p:cNvPr>
          <p:cNvSpPr txBox="1"/>
          <p:nvPr/>
        </p:nvSpPr>
        <p:spPr>
          <a:xfrm>
            <a:off x="3417469" y="4075061"/>
            <a:ext cx="2598477" cy="76944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Will revient dans Teams pour se mettre à jour sur une réunion qu'il a manquée en raison d'un problème de serveur à résoudre. Il vérifie le résumé et demande les points clés et les éléments d'action. </a:t>
            </a:r>
          </a:p>
        </p:txBody>
      </p:sp>
      <p:grpSp>
        <p:nvGrpSpPr>
          <p:cNvPr id="125" name="Group 124">
            <a:extLst>
              <a:ext uri="{FF2B5EF4-FFF2-40B4-BE49-F238E27FC236}">
                <a16:creationId xmlns:a16="http://schemas.microsoft.com/office/drawing/2014/main" id="{7A90CB05-E067-0528-96AB-E5A137EA223C}"/>
              </a:ext>
              <a:ext uri="{C183D7F6-B498-43B3-948B-1728B52AA6E4}">
                <adec:decorative xmlns:adec="http://schemas.microsoft.com/office/drawing/2017/decorative" val="1"/>
              </a:ext>
            </a:extLst>
          </p:cNvPr>
          <p:cNvGrpSpPr/>
          <p:nvPr/>
        </p:nvGrpSpPr>
        <p:grpSpPr>
          <a:xfrm>
            <a:off x="3417469" y="5003768"/>
            <a:ext cx="534543" cy="534543"/>
            <a:chOff x="4236994" y="8381781"/>
            <a:chExt cx="534543" cy="534543"/>
          </a:xfrm>
        </p:grpSpPr>
        <p:sp>
          <p:nvSpPr>
            <p:cNvPr id="126" name="Rounded Rectangle 46">
              <a:extLst>
                <a:ext uri="{FF2B5EF4-FFF2-40B4-BE49-F238E27FC236}">
                  <a16:creationId xmlns:a16="http://schemas.microsoft.com/office/drawing/2014/main" id="{F82D87E8-D782-5CF7-66D7-89A47FF0474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127" name="Picture 6" descr="Microsoft Teams Logo, symbol, meaning, history, PNG">
              <a:hlinkClick r:id="rId6"/>
              <a:extLst>
                <a:ext uri="{FF2B5EF4-FFF2-40B4-BE49-F238E27FC236}">
                  <a16:creationId xmlns:a16="http://schemas.microsoft.com/office/drawing/2014/main" id="{9CC719E6-5720-C64B-ED1F-95B649E8F26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28" name="TextBox 127">
            <a:extLst>
              <a:ext uri="{FF2B5EF4-FFF2-40B4-BE49-F238E27FC236}">
                <a16:creationId xmlns:a16="http://schemas.microsoft.com/office/drawing/2014/main" id="{4162B044-3E1D-15C6-8A87-99884702DF79}"/>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noProof="0">
                <a:ln>
                  <a:noFill/>
                </a:ln>
                <a:solidFill>
                  <a:prstClr val="black"/>
                </a:solidFill>
                <a:effectLst/>
                <a:uLnTx/>
                <a:uFillTx/>
                <a:latin typeface="Segoe UI Semibold"/>
                <a:ea typeface="+mn-ea"/>
                <a:cs typeface="+mn-cs"/>
              </a:rPr>
              <a:t>Copilot dans Teams</a:t>
            </a:r>
          </a:p>
        </p:txBody>
      </p:sp>
      <p:sp>
        <p:nvSpPr>
          <p:cNvPr id="129" name="Title 1">
            <a:extLst>
              <a:ext uri="{FF2B5EF4-FFF2-40B4-BE49-F238E27FC236}">
                <a16:creationId xmlns:a16="http://schemas.microsoft.com/office/drawing/2014/main" id="{D65A89D3-F5A8-3B6C-C875-15EA9BE54EB4}"/>
              </a:ext>
            </a:extLst>
          </p:cNvPr>
          <p:cNvSpPr txBox="1">
            <a:spLocks/>
          </p:cNvSpPr>
          <p:nvPr/>
        </p:nvSpPr>
        <p:spPr>
          <a:xfrm>
            <a:off x="3480977"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Résumer cette réunion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et indiquer les points clés et les éléments d'action</a:t>
            </a:r>
          </a:p>
        </p:txBody>
      </p:sp>
      <p:sp>
        <p:nvSpPr>
          <p:cNvPr id="130" name="Rectangle: Rounded Corners 129">
            <a:extLst>
              <a:ext uri="{FF2B5EF4-FFF2-40B4-BE49-F238E27FC236}">
                <a16:creationId xmlns:a16="http://schemas.microsoft.com/office/drawing/2014/main" id="{DC1DFE85-B53D-5D89-E64A-3C4F0CD0BCCB}"/>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noProof="0">
                <a:ln>
                  <a:noFill/>
                </a:ln>
                <a:solidFill>
                  <a:srgbClr val="8661C5"/>
                </a:solidFill>
                <a:effectLst/>
                <a:uLnTx/>
                <a:uFillTx/>
                <a:latin typeface="Segoe UI Semibold"/>
                <a:ea typeface="+mn-ea"/>
                <a:cs typeface="Segoe UI"/>
              </a:rPr>
              <a:t>16h00</a:t>
            </a:r>
          </a:p>
        </p:txBody>
      </p:sp>
      <p:sp>
        <p:nvSpPr>
          <p:cNvPr id="131" name="TextBox 130">
            <a:extLst>
              <a:ext uri="{FF2B5EF4-FFF2-40B4-BE49-F238E27FC236}">
                <a16:creationId xmlns:a16="http://schemas.microsoft.com/office/drawing/2014/main" id="{6FA69EFF-A092-EFDF-1800-D85972CEA59C}"/>
              </a:ext>
            </a:extLst>
          </p:cNvPr>
          <p:cNvSpPr txBox="1"/>
          <p:nvPr/>
        </p:nvSpPr>
        <p:spPr>
          <a:xfrm>
            <a:off x="588263" y="4075061"/>
            <a:ext cx="2598477" cy="846386"/>
          </a:xfrm>
          <a:prstGeom prst="rect">
            <a:avLst/>
          </a:prstGeom>
          <a:noFill/>
        </p:spPr>
        <p:txBody>
          <a:bodyPr wrap="square" lIns="0" tIns="0" rIns="0" bIns="0" rtlCol="0" anchor="t">
            <a:spAutoFit/>
          </a:bodyPr>
          <a:lstStyle/>
          <a:p>
            <a:pPr marL="0" marR="0" lvl="0" indent="0" algn="l" defTabSz="914400" rtl="0" eaLnBrk="1" fontAlgn="auto" latinLnBrk="0" hangingPunct="1">
              <a:lnSpc>
                <a:spcPts val="1050"/>
              </a:lnSpc>
              <a:spcBef>
                <a:spcPts val="0"/>
              </a:spcBef>
              <a:spcAft>
                <a:spcPts val="400"/>
              </a:spcAft>
              <a:buClrTx/>
              <a:buSzTx/>
              <a:buFontTx/>
              <a:buNone/>
              <a:tabLst/>
              <a:defRPr/>
            </a:pPr>
            <a:r>
              <a:rPr kumimoji="0" lang="fr-FR" sz="1000" b="0" i="0" u="none" strike="noStrike" cap="none" normalizeH="0" noProof="0">
                <a:ln>
                  <a:noFill/>
                </a:ln>
                <a:solidFill>
                  <a:prstClr val="black"/>
                </a:solidFill>
                <a:effectLst/>
                <a:uLnTx/>
                <a:uFillTx/>
                <a:latin typeface="Segoe UI"/>
                <a:ea typeface="+mn-ea"/>
                <a:cs typeface="Segoe UI Semibold"/>
              </a:rPr>
              <a:t>En fin de journée, Will a le temps de faire des recherches sur les nouveaux appareils en vue de la prochaine mise à niveau des ordinateurs portables. Il commande à Copilot de produire un rapport sur les meilleurs portables pour les utilisateurs professionnels.</a:t>
            </a:r>
          </a:p>
        </p:txBody>
      </p:sp>
      <p:sp>
        <p:nvSpPr>
          <p:cNvPr id="135" name="TextBox 134">
            <a:extLst>
              <a:ext uri="{FF2B5EF4-FFF2-40B4-BE49-F238E27FC236}">
                <a16:creationId xmlns:a16="http://schemas.microsoft.com/office/drawing/2014/main" id="{7BA7C522-64EC-A5E3-5986-838124C36F57}"/>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fr-FR" sz="1200">
                <a:solidFill>
                  <a:prstClr val="black"/>
                </a:solidFill>
                <a:latin typeface="Segoe UI Semibold"/>
              </a:rPr>
              <a:t>Bing Chat Enterprise</a:t>
            </a:r>
          </a:p>
        </p:txBody>
      </p:sp>
      <p:sp>
        <p:nvSpPr>
          <p:cNvPr id="136" name="Title 1">
            <a:extLst>
              <a:ext uri="{FF2B5EF4-FFF2-40B4-BE49-F238E27FC236}">
                <a16:creationId xmlns:a16="http://schemas.microsoft.com/office/drawing/2014/main" id="{D54468EA-08AE-2C08-3677-DABBD15CC53E}"/>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800" b="1" i="0" u="none" strike="noStrike" cap="none" spc="0" normalizeH="0" noProof="0">
                <a:ln w="3175">
                  <a:noFill/>
                </a:ln>
                <a:gradFill>
                  <a:gsLst>
                    <a:gs pos="0">
                      <a:srgbClr val="1264B1"/>
                    </a:gs>
                    <a:gs pos="100000">
                      <a:srgbClr val="944DCF"/>
                    </a:gs>
                  </a:gsLst>
                  <a:lin ang="0" scaled="1"/>
                </a:gradFill>
                <a:effectLst/>
                <a:uLnTx/>
                <a:uFillTx/>
                <a:latin typeface="Segoe UI"/>
                <a:ea typeface="+mn-ea"/>
                <a:cs typeface="Segoe UI" pitchFamily="34" charset="0"/>
              </a:rPr>
              <a:t>Quels sont les ordinateurs portables </a:t>
            </a:r>
            <a:r>
              <a:rPr kumimoji="0" lang="fr-FR" sz="800" b="0" i="0" u="none" strike="noStrike" cap="none" spc="0" normalizeH="0" noProof="0">
                <a:ln w="3175">
                  <a:noFill/>
                </a:ln>
                <a:solidFill>
                  <a:prstClr val="black"/>
                </a:solidFill>
                <a:effectLst/>
                <a:uLnTx/>
                <a:uFillTx/>
                <a:latin typeface="Segoe UI"/>
                <a:ea typeface="+mn-ea"/>
                <a:cs typeface="Segoe UI" pitchFamily="34" charset="0"/>
              </a:rPr>
              <a:t>pour entreprises les plus vendus cette année ?</a:t>
            </a:r>
          </a:p>
        </p:txBody>
      </p:sp>
      <p:pic>
        <p:nvPicPr>
          <p:cNvPr id="8" name="Picture 7" descr="Portrait of Will">
            <a:extLst>
              <a:ext uri="{FF2B5EF4-FFF2-40B4-BE49-F238E27FC236}">
                <a16:creationId xmlns:a16="http://schemas.microsoft.com/office/drawing/2014/main" id="{63475A7F-1047-DB48-D999-000DB1266CB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703" t="4554" r="35525" b="35539"/>
          <a:stretch/>
        </p:blipFill>
        <p:spPr>
          <a:xfrm>
            <a:off x="8693895" y="2414880"/>
            <a:ext cx="3194376" cy="3050723"/>
          </a:xfrm>
          <a:prstGeom prst="rect">
            <a:avLst/>
          </a:prstGeom>
        </p:spPr>
      </p:pic>
      <p:sp>
        <p:nvSpPr>
          <p:cNvPr id="138" name="Freeform: Shape 137">
            <a:extLst>
              <a:ext uri="{FF2B5EF4-FFF2-40B4-BE49-F238E27FC236}">
                <a16:creationId xmlns:a16="http://schemas.microsoft.com/office/drawing/2014/main" id="{B58B8F6F-05A7-1989-23ED-8128B2E6D456}"/>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mn-ea"/>
              <a:cs typeface="Segoe UI" pitchFamily="34" charset="0"/>
            </a:endParaRPr>
          </a:p>
        </p:txBody>
      </p:sp>
      <p:sp>
        <p:nvSpPr>
          <p:cNvPr id="139" name="Rectangle 138">
            <a:extLst>
              <a:ext uri="{FF2B5EF4-FFF2-40B4-BE49-F238E27FC236}">
                <a16:creationId xmlns:a16="http://schemas.microsoft.com/office/drawing/2014/main" id="{C0F3CC21-52D8-30CC-7671-D95B67DE0EF0}"/>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noProof="0">
                <a:ln>
                  <a:noFill/>
                </a:ln>
                <a:solidFill>
                  <a:prstClr val="white"/>
                </a:solidFill>
                <a:effectLst/>
                <a:uLnTx/>
                <a:uFillTx/>
                <a:latin typeface="Segoe UI Semibold"/>
                <a:ea typeface="+mn-ea"/>
                <a:cs typeface="+mn-cs"/>
              </a:rPr>
              <a:t>Will est administrateur informatique chez Contoso</a:t>
            </a:r>
          </a:p>
        </p:txBody>
      </p:sp>
      <p:grpSp>
        <p:nvGrpSpPr>
          <p:cNvPr id="5" name="Group 4">
            <a:extLst>
              <a:ext uri="{FF2B5EF4-FFF2-40B4-BE49-F238E27FC236}">
                <a16:creationId xmlns:a16="http://schemas.microsoft.com/office/drawing/2014/main" id="{4544BFF9-9C71-3BC3-13A1-5336C68E5A53}"/>
              </a:ext>
              <a:ext uri="{C183D7F6-B498-43B3-948B-1728B52AA6E4}">
                <adec:decorative xmlns:adec="http://schemas.microsoft.com/office/drawing/2017/decorative" val="1"/>
              </a:ext>
            </a:extLst>
          </p:cNvPr>
          <p:cNvGrpSpPr/>
          <p:nvPr/>
        </p:nvGrpSpPr>
        <p:grpSpPr>
          <a:xfrm>
            <a:off x="644610" y="5003768"/>
            <a:ext cx="534543" cy="534543"/>
            <a:chOff x="12778532" y="5665565"/>
            <a:chExt cx="534543" cy="534543"/>
          </a:xfrm>
        </p:grpSpPr>
        <p:sp>
          <p:nvSpPr>
            <p:cNvPr id="6" name="Rounded Rectangle 46">
              <a:hlinkClick r:id="rId13"/>
              <a:extLst>
                <a:ext uri="{FF2B5EF4-FFF2-40B4-BE49-F238E27FC236}">
                  <a16:creationId xmlns:a16="http://schemas.microsoft.com/office/drawing/2014/main" id="{485F1723-160D-3E3B-A755-F4C2B5B7AA1F}"/>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noProof="0">
                <a:ln>
                  <a:noFill/>
                </a:ln>
                <a:solidFill>
                  <a:srgbClr val="FFFFFF"/>
                </a:solidFill>
                <a:effectLst/>
                <a:uLnTx/>
                <a:uFillTx/>
                <a:latin typeface="Segoe UI"/>
                <a:ea typeface="Segoe UI" pitchFamily="34" charset="0"/>
                <a:cs typeface="Segoe UI" pitchFamily="34" charset="0"/>
              </a:endParaRPr>
            </a:p>
          </p:txBody>
        </p:sp>
        <p:pic>
          <p:nvPicPr>
            <p:cNvPr id="7" name="Picture 6" descr="A picture containing graphics, logo, symbol, electric blue&#10;&#10;Description automatically generated">
              <a:hlinkClick r:id="rId13"/>
              <a:extLst>
                <a:ext uri="{FF2B5EF4-FFF2-40B4-BE49-F238E27FC236}">
                  <a16:creationId xmlns:a16="http://schemas.microsoft.com/office/drawing/2014/main" id="{670A1D20-9BBC-933F-D2C7-826ECE6A5387}"/>
                </a:ext>
              </a:extLst>
            </p:cNvPr>
            <p:cNvPicPr>
              <a:picLocks noChangeAspect="1"/>
            </p:cNvPicPr>
            <p:nvPr/>
          </p:nvPicPr>
          <p:blipFill>
            <a:blip r:embed="rId14"/>
            <a:stretch>
              <a:fillRect/>
            </a:stretch>
          </p:blipFill>
          <p:spPr>
            <a:xfrm>
              <a:off x="12870088" y="5768479"/>
              <a:ext cx="382583" cy="371252"/>
            </a:xfrm>
            <a:prstGeom prst="rect">
              <a:avLst/>
            </a:prstGeom>
          </p:spPr>
        </p:pic>
      </p:grpSp>
    </p:spTree>
    <p:extLst>
      <p:ext uri="{BB962C8B-B14F-4D97-AF65-F5344CB8AC3E}">
        <p14:creationId xmlns:p14="http://schemas.microsoft.com/office/powerpoint/2010/main" val="223181919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3" cstate="print">
            <a:alphaModFix/>
            <a:extLst>
              <a:ext uri="{28A0092B-C50C-407E-A947-70E740481C1C}">
                <a14:useLocalDpi xmlns:a14="http://schemas.microsoft.com/office/drawing/2010/main" val="0"/>
              </a:ext>
            </a:extLst>
          </a:blip>
          <a:srcRect/>
          <a:stretch>
            <a:fillRect/>
          </a:stretch>
        </p:blipFill>
        <p:spPr bwMode="auto">
          <a:xfrm>
            <a:off x="4727786" y="2130592"/>
            <a:ext cx="2736428" cy="27255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a:bodyPr>
          <a:lstStyle/>
          <a:p>
            <a:pPr defTabSz="914400"/>
            <a:r>
              <a:rPr lang="fr-FR">
                <a:gradFill flip="none" rotWithShape="1">
                  <a:gsLst>
                    <a:gs pos="50000">
                      <a:srgbClr val="8661C5"/>
                    </a:gs>
                    <a:gs pos="0">
                      <a:srgbClr val="3E76D4"/>
                    </a:gs>
                    <a:gs pos="100000">
                      <a:srgbClr val="C73ECC"/>
                    </a:gs>
                  </a:gsLst>
                  <a:lin ang="2700000" scaled="1"/>
                  <a:tileRect/>
                </a:gradFill>
                <a:cs typeface="+mn-cs"/>
              </a:rPr>
              <a:t>Cliquez sur le cas d'utilisation que vous souhaitez examiner</a:t>
            </a:r>
          </a:p>
        </p:txBody>
      </p:sp>
      <p:sp>
        <p:nvSpPr>
          <p:cNvPr id="34" name="Rectangle 33" descr="Microsoft Copilot logo">
            <a:extLst>
              <a:ext uri="{FF2B5EF4-FFF2-40B4-BE49-F238E27FC236}">
                <a16:creationId xmlns:a16="http://schemas.microsoft.com/office/drawing/2014/main" id="{69C8D754-F0E5-964D-A98A-72974EA4120A}"/>
              </a:ext>
            </a:extLst>
          </p:cNvPr>
          <p:cNvSpPr/>
          <p:nvPr/>
        </p:nvSpPr>
        <p:spPr bwMode="auto">
          <a:xfrm>
            <a:off x="11950700" y="0"/>
            <a:ext cx="241300" cy="2413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Rectangle: Rounded Corners 3">
            <a:hlinkClick r:id="rId4" action="ppaction://hlinksldjump"/>
            <a:extLst>
              <a:ext uri="{FF2B5EF4-FFF2-40B4-BE49-F238E27FC236}">
                <a16:creationId xmlns:a16="http://schemas.microsoft.com/office/drawing/2014/main" id="{BBBE5FDB-B35D-605D-6959-F4B333A69D40}"/>
              </a:ext>
            </a:extLst>
          </p:cNvPr>
          <p:cNvSpPr>
            <a:spLocks noGrp="1"/>
          </p:cNvSpPr>
          <p:nvPr/>
        </p:nvSpPr>
        <p:spPr bwMode="auto">
          <a:xfrm>
            <a:off x="1192786" y="1249462"/>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400" b="0" i="0" u="none" strike="noStrike" cap="none" normalizeH="0" baseline="0" noProof="0">
                <a:ln w="3175">
                  <a:noFill/>
                </a:ln>
                <a:solidFill>
                  <a:prstClr val="white"/>
                </a:solidFill>
                <a:effectLst/>
                <a:uLnTx/>
                <a:uFillTx/>
                <a:latin typeface="Segoe UI Semibold"/>
                <a:ea typeface="+mn-ea"/>
                <a:cs typeface="Segoe UI"/>
              </a:rPr>
              <a:t>Tenir les </a:t>
            </a:r>
          </a:p>
          <a:p>
            <a:pPr marL="0" marR="0" lvl="0" indent="0" algn="ctr" defTabSz="932472" rtl="0" eaLnBrk="1" fontAlgn="auto" latinLnBrk="0" hangingPunct="1">
              <a:lnSpc>
                <a:spcPct val="100000"/>
              </a:lnSpc>
              <a:spcBef>
                <a:spcPct val="0"/>
              </a:spcBef>
              <a:spcAft>
                <a:spcPct val="0"/>
              </a:spcAft>
              <a:buClrTx/>
              <a:buSzTx/>
              <a:buFontTx/>
              <a:buNone/>
              <a:tabLst/>
              <a:defRPr/>
            </a:pPr>
            <a:r>
              <a:rPr lang="fr-FR" sz="4800">
                <a:solidFill>
                  <a:prstClr val="white"/>
                </a:solidFill>
                <a:latin typeface="Segoe UI Semibold"/>
                <a:cs typeface="Segoe UI"/>
              </a:rPr>
              <a:t>D</a:t>
            </a:r>
            <a:r>
              <a:rPr kumimoji="0" lang="fr-FR" sz="4800" b="0" i="0" u="none" strike="noStrike" cap="none" normalizeH="0" baseline="0" noProof="0" err="1">
                <a:ln w="3175">
                  <a:noFill/>
                </a:ln>
                <a:solidFill>
                  <a:prstClr val="white"/>
                </a:solidFill>
                <a:effectLst/>
                <a:uLnTx/>
                <a:uFillTx/>
                <a:latin typeface="Segoe UI Semibold"/>
                <a:ea typeface="+mn-ea"/>
                <a:cs typeface="Segoe UI"/>
              </a:rPr>
              <a:t>irigeants</a:t>
            </a:r>
            <a:r>
              <a:rPr kumimoji="0" lang="fr-FR" sz="2400" b="0" i="0" u="none" strike="noStrike" cap="none" normalizeH="0" baseline="0" noProof="0">
                <a:ln w="3175">
                  <a:noFill/>
                </a:ln>
                <a:solidFill>
                  <a:prstClr val="white"/>
                </a:solidFill>
                <a:effectLst/>
                <a:uLnTx/>
                <a:uFillTx/>
                <a:latin typeface="Segoe UI Semibold"/>
                <a:ea typeface="+mn-ea"/>
                <a:cs typeface="Segoe UI"/>
              </a:rPr>
              <a:t> </a:t>
            </a:r>
          </a:p>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400" b="0" i="0" u="none" strike="noStrike" cap="none" normalizeH="0" baseline="0" noProof="0">
                <a:ln w="3175">
                  <a:noFill/>
                </a:ln>
                <a:solidFill>
                  <a:prstClr val="white"/>
                </a:solidFill>
                <a:effectLst/>
                <a:uLnTx/>
                <a:uFillTx/>
                <a:latin typeface="Segoe UI Semibold"/>
                <a:ea typeface="+mn-ea"/>
                <a:cs typeface="Segoe UI"/>
              </a:rPr>
              <a:t>informés</a:t>
            </a:r>
          </a:p>
        </p:txBody>
      </p:sp>
      <p:sp>
        <p:nvSpPr>
          <p:cNvPr id="7" name="Rectangle: Rounded Corners 6">
            <a:hlinkClick r:id="rId5" action="ppaction://hlinksldjump"/>
            <a:extLst>
              <a:ext uri="{FF2B5EF4-FFF2-40B4-BE49-F238E27FC236}">
                <a16:creationId xmlns:a16="http://schemas.microsoft.com/office/drawing/2014/main" id="{634CA5DE-BAAC-D16D-6B10-978287C1F5C5}"/>
              </a:ext>
            </a:extLst>
          </p:cNvPr>
          <p:cNvSpPr>
            <a:spLocks noGrp="1"/>
          </p:cNvSpPr>
          <p:nvPr/>
        </p:nvSpPr>
        <p:spPr bwMode="auto">
          <a:xfrm>
            <a:off x="7617611" y="1249462"/>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400" b="0" i="0" u="none" strike="noStrike" cap="none" normalizeH="0" baseline="0" noProof="0">
                <a:ln w="3175">
                  <a:noFill/>
                </a:ln>
                <a:solidFill>
                  <a:prstClr val="white"/>
                </a:solidFill>
                <a:effectLst/>
                <a:uLnTx/>
                <a:uFillTx/>
                <a:latin typeface="Segoe UI Semibold"/>
                <a:ea typeface="+mn-ea"/>
                <a:cs typeface="Segoe UI"/>
              </a:rPr>
              <a:t>Assurer la bonne exécution des </a:t>
            </a:r>
            <a:r>
              <a:rPr kumimoji="0" lang="fr-FR" sz="4800" b="0" i="0" u="none" strike="noStrike" cap="none" normalizeH="0" baseline="0" noProof="0">
                <a:ln w="3175">
                  <a:noFill/>
                </a:ln>
                <a:solidFill>
                  <a:prstClr val="white"/>
                </a:solidFill>
                <a:effectLst/>
                <a:uLnTx/>
                <a:uFillTx/>
                <a:latin typeface="Segoe UI Semibold"/>
                <a:ea typeface="+mn-ea"/>
                <a:cs typeface="Segoe UI"/>
              </a:rPr>
              <a:t>Opérations</a:t>
            </a:r>
          </a:p>
        </p:txBody>
      </p:sp>
      <p:sp>
        <p:nvSpPr>
          <p:cNvPr id="3" name="Rectangle: Rounded Corners 2">
            <a:hlinkClick r:id="rId6" action="ppaction://hlinksldjump"/>
            <a:extLst>
              <a:ext uri="{FF2B5EF4-FFF2-40B4-BE49-F238E27FC236}">
                <a16:creationId xmlns:a16="http://schemas.microsoft.com/office/drawing/2014/main" id="{4E6AE0C6-54C9-4E3A-9E92-7F9C3FEB21F2}"/>
              </a:ext>
            </a:extLst>
          </p:cNvPr>
          <p:cNvSpPr>
            <a:spLocks noGrp="1"/>
          </p:cNvSpPr>
          <p:nvPr/>
        </p:nvSpPr>
        <p:spPr bwMode="auto">
          <a:xfrm>
            <a:off x="586799" y="3137603"/>
            <a:ext cx="2738245" cy="1511618"/>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400" b="0" i="0" u="none" strike="noStrike" cap="none" normalizeH="0" baseline="0" noProof="0">
                <a:ln w="3175">
                  <a:noFill/>
                </a:ln>
                <a:solidFill>
                  <a:prstClr val="white"/>
                </a:solidFill>
                <a:effectLst/>
                <a:uLnTx/>
                <a:uFillTx/>
                <a:latin typeface="Segoe UI Semibold"/>
                <a:ea typeface="+mn-ea"/>
                <a:cs typeface="Segoe UI"/>
              </a:rPr>
              <a:t>Rationaliser </a:t>
            </a:r>
            <a:br>
              <a:rPr kumimoji="0" lang="fr-FR" sz="2400" b="0" i="0" u="none" strike="noStrike" cap="none" normalizeH="0" baseline="0" noProof="0">
                <a:ln w="3175">
                  <a:noFill/>
                </a:ln>
                <a:solidFill>
                  <a:prstClr val="white"/>
                </a:solidFill>
                <a:effectLst/>
                <a:uLnTx/>
                <a:uFillTx/>
                <a:latin typeface="Segoe UI Semibold"/>
                <a:ea typeface="+mn-ea"/>
                <a:cs typeface="Segoe UI"/>
              </a:rPr>
            </a:br>
            <a:r>
              <a:rPr kumimoji="0" lang="fr-FR" sz="2400" b="0" i="0" u="none" strike="noStrike" cap="none" normalizeH="0" baseline="0" noProof="0">
                <a:ln w="3175">
                  <a:noFill/>
                </a:ln>
                <a:solidFill>
                  <a:prstClr val="white"/>
                </a:solidFill>
                <a:effectLst/>
                <a:uLnTx/>
                <a:uFillTx/>
                <a:latin typeface="Segoe UI Semibold"/>
                <a:ea typeface="+mn-ea"/>
                <a:cs typeface="Segoe UI"/>
              </a:rPr>
              <a:t>les décisions </a:t>
            </a:r>
            <a:r>
              <a:rPr kumimoji="0" lang="fr-FR" sz="3800" b="0" i="0" u="none" strike="noStrike" cap="none" normalizeH="0" baseline="0" noProof="0">
                <a:ln w="3175">
                  <a:noFill/>
                </a:ln>
                <a:solidFill>
                  <a:prstClr val="white"/>
                </a:solidFill>
                <a:effectLst/>
                <a:uLnTx/>
                <a:uFillTx/>
                <a:latin typeface="Segoe UI Semibold"/>
                <a:ea typeface="+mn-ea"/>
                <a:cs typeface="Segoe UI"/>
              </a:rPr>
              <a:t>Financières</a:t>
            </a:r>
          </a:p>
        </p:txBody>
      </p:sp>
      <p:sp>
        <p:nvSpPr>
          <p:cNvPr id="5" name="Rectangle: Rounded Corners 4">
            <a:hlinkClick r:id="rId7" action="ppaction://hlinksldjump"/>
            <a:extLst>
              <a:ext uri="{FF2B5EF4-FFF2-40B4-BE49-F238E27FC236}">
                <a16:creationId xmlns:a16="http://schemas.microsoft.com/office/drawing/2014/main" id="{1C0064B0-9C16-9E5A-E863-037090AE1608}"/>
              </a:ext>
            </a:extLst>
          </p:cNvPr>
          <p:cNvSpPr>
            <a:spLocks noGrp="1"/>
          </p:cNvSpPr>
          <p:nvPr/>
        </p:nvSpPr>
        <p:spPr bwMode="auto">
          <a:xfrm>
            <a:off x="8866955" y="3046675"/>
            <a:ext cx="2738245"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932472">
              <a:spcAft>
                <a:spcPct val="0"/>
              </a:spcAft>
              <a:defRPr/>
            </a:pPr>
            <a:r>
              <a:rPr kumimoji="0" lang="fr-FR" sz="2400" b="0" i="0" u="none" strike="noStrike" cap="none" normalizeH="0" baseline="0" noProof="0">
                <a:ln w="3175">
                  <a:noFill/>
                </a:ln>
                <a:solidFill>
                  <a:prstClr val="white"/>
                </a:solidFill>
                <a:effectLst/>
                <a:uLnTx/>
                <a:uFillTx/>
                <a:latin typeface="Segoe UI Semibold"/>
                <a:ea typeface="+mn-ea"/>
                <a:cs typeface="Segoe UI"/>
              </a:rPr>
              <a:t>Aider les</a:t>
            </a:r>
            <a:r>
              <a:rPr kumimoji="0" lang="fr-FR" sz="2400" b="0" i="0" u="none" strike="noStrike" cap="none" normalizeH="0" noProof="0">
                <a:ln w="3175">
                  <a:noFill/>
                </a:ln>
                <a:solidFill>
                  <a:prstClr val="white"/>
                </a:solidFill>
                <a:effectLst/>
                <a:uLnTx/>
                <a:uFillTx/>
                <a:latin typeface="Segoe UI Semibold"/>
                <a:ea typeface="+mn-ea"/>
                <a:cs typeface="Segoe UI"/>
              </a:rPr>
              <a:t> </a:t>
            </a:r>
            <a:r>
              <a:rPr lang="en-US" sz="4800" spc="0">
                <a:solidFill>
                  <a:prstClr val="white"/>
                </a:solidFill>
                <a:latin typeface="Segoe UI Semibold"/>
                <a:cs typeface="Segoe UI"/>
              </a:rPr>
              <a:t>RH</a:t>
            </a:r>
            <a:r>
              <a:rPr kumimoji="0" lang="fr-FR" sz="2400" b="0" i="0" u="none" strike="noStrike" cap="none" normalizeH="0" baseline="0" noProof="0">
                <a:ln w="3175">
                  <a:noFill/>
                </a:ln>
                <a:solidFill>
                  <a:prstClr val="white"/>
                </a:solidFill>
                <a:effectLst/>
                <a:uLnTx/>
                <a:uFillTx/>
                <a:latin typeface="Segoe UI Semibold"/>
                <a:ea typeface="+mn-ea"/>
                <a:cs typeface="Segoe UI"/>
              </a:rPr>
              <a:t> à embaucher et retenir</a:t>
            </a:r>
          </a:p>
        </p:txBody>
      </p:sp>
      <p:sp>
        <p:nvSpPr>
          <p:cNvPr id="10" name="Rectangle: Rounded Corners 9">
            <a:hlinkClick r:id="rId8" action="ppaction://hlinksldjump"/>
            <a:extLst>
              <a:ext uri="{FF2B5EF4-FFF2-40B4-BE49-F238E27FC236}">
                <a16:creationId xmlns:a16="http://schemas.microsoft.com/office/drawing/2014/main" id="{AACB3052-81CC-9700-D43A-27D5F8698D14}"/>
              </a:ext>
            </a:extLst>
          </p:cNvPr>
          <p:cNvSpPr>
            <a:spLocks noGrp="1"/>
          </p:cNvSpPr>
          <p:nvPr/>
        </p:nvSpPr>
        <p:spPr bwMode="auto">
          <a:xfrm>
            <a:off x="4856921" y="5382207"/>
            <a:ext cx="2478158" cy="1226880"/>
          </a:xfrm>
          <a:prstGeom prst="roundRect">
            <a:avLst>
              <a:gd name="adj" fmla="val 12852"/>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000" b="0" i="0" u="none" strike="noStrike" cap="none" normalizeH="0" baseline="0" noProof="0">
                <a:ln w="3175">
                  <a:noFill/>
                </a:ln>
                <a:solidFill>
                  <a:prstClr val="white"/>
                </a:solidFill>
                <a:effectLst/>
                <a:uLnTx/>
                <a:uFillTx/>
                <a:latin typeface="Segoe UI Semibold"/>
                <a:ea typeface="+mn-ea"/>
                <a:cs typeface="Segoe UI"/>
              </a:rPr>
              <a:t>Rendre le service </a:t>
            </a:r>
            <a:r>
              <a:rPr kumimoji="0" lang="fr-FR" sz="2800" b="0" i="0" u="none" strike="noStrike" cap="none" normalizeH="0" baseline="0" noProof="0">
                <a:ln w="3175">
                  <a:noFill/>
                </a:ln>
                <a:solidFill>
                  <a:prstClr val="white"/>
                </a:solidFill>
                <a:effectLst/>
                <a:uLnTx/>
                <a:uFillTx/>
                <a:latin typeface="Segoe UI Semibold"/>
                <a:ea typeface="+mn-ea"/>
                <a:cs typeface="Segoe UI"/>
              </a:rPr>
              <a:t>Informatique</a:t>
            </a:r>
            <a:r>
              <a:rPr kumimoji="0" lang="fr-FR" sz="2000" b="0" i="0" u="none" strike="noStrike" cap="none" normalizeH="0" baseline="0" noProof="0">
                <a:ln w="3175">
                  <a:noFill/>
                </a:ln>
                <a:solidFill>
                  <a:prstClr val="white"/>
                </a:solidFill>
                <a:effectLst/>
                <a:uLnTx/>
                <a:uFillTx/>
                <a:latin typeface="Segoe UI Semibold"/>
                <a:ea typeface="+mn-ea"/>
                <a:cs typeface="Segoe UI"/>
              </a:rPr>
              <a:t> </a:t>
            </a:r>
            <a:br>
              <a:rPr kumimoji="0" lang="fr-FR" sz="2000" b="0" i="0" u="none" strike="noStrike" cap="none" normalizeH="0" baseline="0" noProof="0">
                <a:ln w="3175">
                  <a:noFill/>
                </a:ln>
                <a:solidFill>
                  <a:prstClr val="white"/>
                </a:solidFill>
                <a:effectLst/>
                <a:uLnTx/>
                <a:uFillTx/>
                <a:latin typeface="Segoe UI Semibold"/>
                <a:ea typeface="+mn-ea"/>
                <a:cs typeface="Segoe UI"/>
              </a:rPr>
            </a:br>
            <a:r>
              <a:rPr kumimoji="0" lang="fr-FR" sz="2000" b="0" i="0" u="none" strike="noStrike" cap="none" normalizeH="0" baseline="0" noProof="0">
                <a:ln w="3175">
                  <a:noFill/>
                </a:ln>
                <a:solidFill>
                  <a:prstClr val="white"/>
                </a:solidFill>
                <a:effectLst/>
                <a:uLnTx/>
                <a:uFillTx/>
                <a:latin typeface="Segoe UI Semibold"/>
                <a:ea typeface="+mn-ea"/>
                <a:cs typeface="Segoe UI"/>
              </a:rPr>
              <a:t>plus efficace</a:t>
            </a:r>
          </a:p>
        </p:txBody>
      </p:sp>
      <p:sp>
        <p:nvSpPr>
          <p:cNvPr id="8" name="Rectangle: Rounded Corners 3">
            <a:hlinkClick r:id="rId9" action="ppaction://hlinksldjump"/>
            <a:extLst>
              <a:ext uri="{FF2B5EF4-FFF2-40B4-BE49-F238E27FC236}">
                <a16:creationId xmlns:a16="http://schemas.microsoft.com/office/drawing/2014/main" id="{1B2E46AE-A7C1-4A16-A0AC-E24A500B8CD8}"/>
              </a:ext>
            </a:extLst>
          </p:cNvPr>
          <p:cNvSpPr txBox="1">
            <a:spLocks/>
          </p:cNvSpPr>
          <p:nvPr/>
        </p:nvSpPr>
        <p:spPr bwMode="auto">
          <a:xfrm>
            <a:off x="7617611" y="4950063"/>
            <a:ext cx="3381603" cy="1741646"/>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a:spcBef>
                <a:spcPct val="0"/>
              </a:spcBef>
              <a:spcAft>
                <a:spcPct val="0"/>
              </a:spcAft>
              <a:defRPr sz="2000">
                <a:solidFill>
                  <a:schemeClr val="bg1"/>
                </a:solidFill>
                <a:latin typeface="+mj-lt"/>
                <a:cs typeface="Segoe UI"/>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b="0" i="0" u="none" strike="noStrike" cap="none" normalizeH="0" baseline="0" noProof="0">
                <a:ln>
                  <a:noFill/>
                </a:ln>
                <a:solidFill>
                  <a:prstClr val="white"/>
                </a:solidFill>
                <a:effectLst/>
                <a:uLnTx/>
                <a:uFillTx/>
                <a:latin typeface="Segoe UI Semibold"/>
                <a:ea typeface="+mn-ea"/>
                <a:cs typeface="Segoe UI"/>
              </a:rPr>
              <a:t>Offrir à l'équipe </a:t>
            </a:r>
            <a:r>
              <a:rPr lang="fr-FR" sz="4000">
                <a:solidFill>
                  <a:prstClr val="white"/>
                </a:solidFill>
                <a:latin typeface="Segoe UI Semibold"/>
              </a:rPr>
              <a:t>C</a:t>
            </a:r>
            <a:r>
              <a:rPr kumimoji="0" lang="fr-FR" sz="4000" b="0" i="0" u="none" strike="noStrike" cap="none" normalizeH="0" baseline="0" noProof="0" err="1">
                <a:ln>
                  <a:noFill/>
                </a:ln>
                <a:solidFill>
                  <a:prstClr val="white"/>
                </a:solidFill>
                <a:effectLst/>
                <a:uLnTx/>
                <a:uFillTx/>
                <a:latin typeface="Segoe UI Semibold"/>
                <a:ea typeface="+mn-ea"/>
                <a:cs typeface="Segoe UI"/>
              </a:rPr>
              <a:t>ommerciale</a:t>
            </a:r>
            <a:r>
              <a:rPr kumimoji="0" lang="fr-FR" b="0" i="0" u="none" strike="noStrike" cap="none" normalizeH="0" baseline="0" noProof="0">
                <a:ln>
                  <a:noFill/>
                </a:ln>
                <a:solidFill>
                  <a:prstClr val="white"/>
                </a:solidFill>
                <a:effectLst/>
                <a:uLnTx/>
                <a:uFillTx/>
                <a:latin typeface="Segoe UI Semibold"/>
                <a:ea typeface="+mn-ea"/>
                <a:cs typeface="Segoe UI"/>
              </a:rPr>
              <a:t> un assistant IA pour conclure des contrats</a:t>
            </a:r>
          </a:p>
        </p:txBody>
      </p:sp>
      <p:sp>
        <p:nvSpPr>
          <p:cNvPr id="11" name="Rectangle: Rounded Corners 8">
            <a:hlinkClick r:id="rId10" action="ppaction://hlinksldjump"/>
            <a:extLst>
              <a:ext uri="{FF2B5EF4-FFF2-40B4-BE49-F238E27FC236}">
                <a16:creationId xmlns:a16="http://schemas.microsoft.com/office/drawing/2014/main" id="{57724A4E-D10A-3FFD-8244-1F8029A617DE}"/>
              </a:ext>
            </a:extLst>
          </p:cNvPr>
          <p:cNvSpPr>
            <a:spLocks noGrp="1"/>
          </p:cNvSpPr>
          <p:nvPr/>
        </p:nvSpPr>
        <p:spPr bwMode="auto">
          <a:xfrm>
            <a:off x="1192786" y="4861441"/>
            <a:ext cx="3381603" cy="1675924"/>
          </a:xfrm>
          <a:prstGeom prst="roundRect">
            <a:avLst>
              <a:gd name="adj" fmla="val 11366"/>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defTabSz="932472">
              <a:spcAft>
                <a:spcPct val="0"/>
              </a:spcAft>
              <a:defRPr/>
            </a:pPr>
            <a:r>
              <a:rPr lang="fr-FR" sz="2400">
                <a:solidFill>
                  <a:prstClr val="white"/>
                </a:solidFill>
                <a:latin typeface="Segoe UI Semibold"/>
                <a:cs typeface="Segoe UI"/>
              </a:rPr>
              <a:t>Stimuler la rapidité et la créativité du service </a:t>
            </a:r>
            <a:r>
              <a:rPr lang="fr-FR" sz="4800">
                <a:solidFill>
                  <a:prstClr val="white"/>
                </a:solidFill>
                <a:latin typeface="Segoe UI Semibold"/>
                <a:cs typeface="Segoe UI"/>
              </a:rPr>
              <a:t>Marketing</a:t>
            </a:r>
            <a:endParaRPr kumimoji="0" lang="en-US" sz="4800" b="0" i="0" u="none" strike="noStrike" kern="1200" cap="none" spc="0" normalizeH="0" baseline="0" noProof="0">
              <a:ln w="3175">
                <a:noFill/>
              </a:ln>
              <a:solidFill>
                <a:prstClr val="white"/>
              </a:solidFill>
              <a:effectLst/>
              <a:uLnTx/>
              <a:uFillTx/>
              <a:latin typeface="Segoe UI Semibold"/>
              <a:cs typeface="Segoe UI"/>
            </a:endParaRPr>
          </a:p>
        </p:txBody>
      </p:sp>
    </p:spTree>
    <p:extLst>
      <p:ext uri="{BB962C8B-B14F-4D97-AF65-F5344CB8AC3E}">
        <p14:creationId xmlns:p14="http://schemas.microsoft.com/office/powerpoint/2010/main" val="4259921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P spid="5" grpId="0" animBg="1"/>
      <p:bldP spid="10" grpId="0" animBg="1"/>
      <p:bldP spid="8"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E3C6-7FCE-45A7-2A2B-124FDEEE2AE3}"/>
              </a:ext>
            </a:extLst>
          </p:cNvPr>
          <p:cNvSpPr>
            <a:spLocks noGrp="1"/>
          </p:cNvSpPr>
          <p:nvPr>
            <p:ph type="title"/>
          </p:nvPr>
        </p:nvSpPr>
        <p:spPr>
          <a:xfrm>
            <a:off x="588263" y="457200"/>
            <a:ext cx="11018520" cy="553998"/>
          </a:xfrm>
        </p:spPr>
        <p:txBody>
          <a:bodyPr vert="horz" wrap="square" lIns="0" tIns="0" rIns="0" bIns="0" rtlCol="0" anchor="t">
            <a:normAutofit fontScale="90000"/>
          </a:bodyPr>
          <a:lstStyle/>
          <a:p>
            <a:pPr defTabSz="914400"/>
            <a:r>
              <a:rPr lang="fr-FR">
                <a:gradFill flip="none" rotWithShape="1">
                  <a:gsLst>
                    <a:gs pos="50000">
                      <a:srgbClr val="8661C5"/>
                    </a:gs>
                    <a:gs pos="0">
                      <a:srgbClr val="3E76D4"/>
                    </a:gs>
                    <a:gs pos="100000">
                      <a:srgbClr val="C73ECC"/>
                    </a:gs>
                  </a:gsLst>
                  <a:lin ang="2700000" scaled="1"/>
                  <a:tileRect/>
                </a:gradFill>
                <a:cs typeface="+mn-cs"/>
              </a:rPr>
              <a:t>Découvrez comment fonctionnent les applications - Cliquez sur l'icône pour voir une démo</a:t>
            </a:r>
          </a:p>
        </p:txBody>
      </p:sp>
      <p:sp>
        <p:nvSpPr>
          <p:cNvPr id="83" name="Rectangle 82" descr="Microsoft Copilot logo">
            <a:extLst>
              <a:ext uri="{FF2B5EF4-FFF2-40B4-BE49-F238E27FC236}">
                <a16:creationId xmlns:a16="http://schemas.microsoft.com/office/drawing/2014/main" id="{A58A4ACD-D915-EDB7-4A99-865F5DC9F5D4}"/>
              </a:ext>
            </a:extLst>
          </p:cNvPr>
          <p:cNvSpPr/>
          <p:nvPr/>
        </p:nvSpPr>
        <p:spPr bwMode="auto">
          <a:xfrm>
            <a:off x="11603736" y="0"/>
            <a:ext cx="588263"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79" name="Group 78" descr="Microsoft PowerPoint Logo">
            <a:extLst>
              <a:ext uri="{FF2B5EF4-FFF2-40B4-BE49-F238E27FC236}">
                <a16:creationId xmlns:a16="http://schemas.microsoft.com/office/drawing/2014/main" id="{B458D7D5-8A5F-00A7-4088-2401CF918EC7}"/>
              </a:ext>
            </a:extLst>
          </p:cNvPr>
          <p:cNvGrpSpPr/>
          <p:nvPr/>
        </p:nvGrpSpPr>
        <p:grpSpPr>
          <a:xfrm>
            <a:off x="587375" y="1790700"/>
            <a:ext cx="1371600" cy="1371600"/>
            <a:chOff x="587375" y="1790700"/>
            <a:chExt cx="1371600" cy="1371600"/>
          </a:xfrm>
        </p:grpSpPr>
        <p:sp>
          <p:nvSpPr>
            <p:cNvPr id="19" name="Rounded Rectangle 46">
              <a:extLst>
                <a:ext uri="{FF2B5EF4-FFF2-40B4-BE49-F238E27FC236}">
                  <a16:creationId xmlns:a16="http://schemas.microsoft.com/office/drawing/2014/main" id="{D4FD7D69-418E-7125-3B1C-96CE2CFE4B05}"/>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6" name="Picture 2" descr="Microsoft PowerPoint Logo - PNG and Vector - Logo Download">
              <a:hlinkClick r:id="rId3"/>
              <a:extLst>
                <a:ext uri="{FF2B5EF4-FFF2-40B4-BE49-F238E27FC236}">
                  <a16:creationId xmlns:a16="http://schemas.microsoft.com/office/drawing/2014/main" id="{2D3BAF22-D01F-A396-2981-235FAD211D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1" name="Group 80" descr="Microsoft Teams Logo">
            <a:extLst>
              <a:ext uri="{FF2B5EF4-FFF2-40B4-BE49-F238E27FC236}">
                <a16:creationId xmlns:a16="http://schemas.microsoft.com/office/drawing/2014/main" id="{F22735C3-F204-38F1-4991-0EF42974A250}"/>
              </a:ext>
            </a:extLst>
          </p:cNvPr>
          <p:cNvGrpSpPr/>
          <p:nvPr/>
        </p:nvGrpSpPr>
        <p:grpSpPr>
          <a:xfrm>
            <a:off x="2435225" y="1790700"/>
            <a:ext cx="1371600" cy="1371600"/>
            <a:chOff x="2435225" y="1790700"/>
            <a:chExt cx="1371600" cy="1371600"/>
          </a:xfrm>
        </p:grpSpPr>
        <p:sp>
          <p:nvSpPr>
            <p:cNvPr id="22" name="Rounded Rectangle 46">
              <a:extLst>
                <a:ext uri="{FF2B5EF4-FFF2-40B4-BE49-F238E27FC236}">
                  <a16:creationId xmlns:a16="http://schemas.microsoft.com/office/drawing/2014/main" id="{8F9347E6-ACC3-728D-74D1-ED279C8255C9}"/>
                </a:ext>
              </a:extLst>
            </p:cNvPr>
            <p:cNvSpPr/>
            <p:nvPr/>
          </p:nvSpPr>
          <p:spPr bwMode="auto">
            <a:xfrm>
              <a:off x="243522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0" name="Picture 6" descr="Microsoft Teams Logo, symbol, meaning, history, PNG">
              <a:hlinkClick r:id="rId5"/>
              <a:extLst>
                <a:ext uri="{FF2B5EF4-FFF2-40B4-BE49-F238E27FC236}">
                  <a16:creationId xmlns:a16="http://schemas.microsoft.com/office/drawing/2014/main" id="{F0BA6104-711F-5620-FF40-8AEC2D2C654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911" r="19911"/>
            <a:stretch/>
          </p:blipFill>
          <p:spPr bwMode="auto">
            <a:xfrm>
              <a:off x="2660645" y="2046175"/>
              <a:ext cx="920760" cy="8606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descr="Microsoft Excel Logo">
            <a:extLst>
              <a:ext uri="{FF2B5EF4-FFF2-40B4-BE49-F238E27FC236}">
                <a16:creationId xmlns:a16="http://schemas.microsoft.com/office/drawing/2014/main" id="{55D45CD8-E237-C82E-C66B-1B0DA5909269}"/>
              </a:ext>
            </a:extLst>
          </p:cNvPr>
          <p:cNvGrpSpPr/>
          <p:nvPr/>
        </p:nvGrpSpPr>
        <p:grpSpPr>
          <a:xfrm>
            <a:off x="8385175" y="1790700"/>
            <a:ext cx="1371600" cy="1371600"/>
            <a:chOff x="8385175" y="1790700"/>
            <a:chExt cx="1371600" cy="1371600"/>
          </a:xfrm>
        </p:grpSpPr>
        <p:sp>
          <p:nvSpPr>
            <p:cNvPr id="12" name="Rounded Rectangle 46">
              <a:extLst>
                <a:ext uri="{FF2B5EF4-FFF2-40B4-BE49-F238E27FC236}">
                  <a16:creationId xmlns:a16="http://schemas.microsoft.com/office/drawing/2014/main" id="{75D93D34-0A81-8F2A-26C4-192F5781BA22}"/>
                </a:ext>
              </a:extLst>
            </p:cNvPr>
            <p:cNvSpPr/>
            <p:nvPr/>
          </p:nvSpPr>
          <p:spPr bwMode="auto">
            <a:xfrm>
              <a:off x="83851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2" name="Picture 8" descr="Download Microsoft Excel Logo in SVG Vector or PNG File Format - Logo.wine">
              <a:hlinkClick r:id="rId7"/>
              <a:extLst>
                <a:ext uri="{FF2B5EF4-FFF2-40B4-BE49-F238E27FC236}">
                  <a16:creationId xmlns:a16="http://schemas.microsoft.com/office/drawing/2014/main" id="{AEB299AF-5C4D-96E3-1202-2E9C8ABBF19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444" t="12592" r="24444" b="12592"/>
            <a:stretch/>
          </p:blipFill>
          <p:spPr bwMode="auto">
            <a:xfrm>
              <a:off x="8591550" y="2008655"/>
              <a:ext cx="958850" cy="9356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descr="Copilot in a loop logo">
            <a:extLst>
              <a:ext uri="{FF2B5EF4-FFF2-40B4-BE49-F238E27FC236}">
                <a16:creationId xmlns:a16="http://schemas.microsoft.com/office/drawing/2014/main" id="{FC8B1F9C-CBF2-F724-4017-A5FC4C65FAC8}"/>
              </a:ext>
              <a:ext uri="{C183D7F6-B498-43B3-948B-1728B52AA6E4}">
                <adec:decorative xmlns:adec="http://schemas.microsoft.com/office/drawing/2017/decorative" val="0"/>
              </a:ext>
            </a:extLst>
          </p:cNvPr>
          <p:cNvGrpSpPr/>
          <p:nvPr/>
        </p:nvGrpSpPr>
        <p:grpSpPr>
          <a:xfrm>
            <a:off x="10233025" y="1790700"/>
            <a:ext cx="1371600" cy="1371600"/>
            <a:chOff x="12648363" y="6739401"/>
            <a:chExt cx="534543" cy="534543"/>
          </a:xfrm>
        </p:grpSpPr>
        <p:sp>
          <p:nvSpPr>
            <p:cNvPr id="37" name="Rounded Rectangle 46">
              <a:hlinkClick r:id="rId9"/>
              <a:extLst>
                <a:ext uri="{FF2B5EF4-FFF2-40B4-BE49-F238E27FC236}">
                  <a16:creationId xmlns:a16="http://schemas.microsoft.com/office/drawing/2014/main" id="{87F4F12D-EF20-DEE9-76B4-EC33A5B0ED8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8" name="Graphic 37">
              <a:hlinkClick r:id="rId10"/>
              <a:extLst>
                <a:ext uri="{FF2B5EF4-FFF2-40B4-BE49-F238E27FC236}">
                  <a16:creationId xmlns:a16="http://schemas.microsoft.com/office/drawing/2014/main" id="{4112C742-F42A-3795-D742-4ABE44152DD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grpSp>
        <p:nvGrpSpPr>
          <p:cNvPr id="78" name="Group 77" descr="Microsoft OneNote Logo">
            <a:extLst>
              <a:ext uri="{FF2B5EF4-FFF2-40B4-BE49-F238E27FC236}">
                <a16:creationId xmlns:a16="http://schemas.microsoft.com/office/drawing/2014/main" id="{C1AF9F90-1228-7430-F9AC-E1E92F83BFB8}"/>
              </a:ext>
            </a:extLst>
          </p:cNvPr>
          <p:cNvGrpSpPr/>
          <p:nvPr/>
        </p:nvGrpSpPr>
        <p:grpSpPr>
          <a:xfrm>
            <a:off x="587375" y="3695700"/>
            <a:ext cx="1371600" cy="1371600"/>
            <a:chOff x="587375" y="3695700"/>
            <a:chExt cx="1371600" cy="1371600"/>
          </a:xfrm>
        </p:grpSpPr>
        <p:sp>
          <p:nvSpPr>
            <p:cNvPr id="28" name="Rounded Rectangle 46">
              <a:hlinkClick r:id="rId13"/>
              <a:extLst>
                <a:ext uri="{FF2B5EF4-FFF2-40B4-BE49-F238E27FC236}">
                  <a16:creationId xmlns:a16="http://schemas.microsoft.com/office/drawing/2014/main" id="{F588757D-873E-3AA9-3DED-F7EF147C910E}"/>
                </a:ext>
              </a:extLst>
            </p:cNvPr>
            <p:cNvSpPr/>
            <p:nvPr/>
          </p:nvSpPr>
          <p:spPr bwMode="auto">
            <a:xfrm>
              <a:off x="587375" y="3695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9" name="Picture 28" descr="Onenote Icon of Flat style - Available in SVG, PNG, EPS, AI &amp; Icon fonts">
              <a:hlinkClick r:id="rId14"/>
              <a:extLst>
                <a:ext uri="{FF2B5EF4-FFF2-40B4-BE49-F238E27FC236}">
                  <a16:creationId xmlns:a16="http://schemas.microsoft.com/office/drawing/2014/main" id="{D8BC736A-9BCB-E6D0-518B-02756AD5837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2330" y="3890656"/>
              <a:ext cx="981689" cy="9816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Group 79" descr="Microsoft Word Logo">
            <a:extLst>
              <a:ext uri="{FF2B5EF4-FFF2-40B4-BE49-F238E27FC236}">
                <a16:creationId xmlns:a16="http://schemas.microsoft.com/office/drawing/2014/main" id="{4546202E-E9F1-9441-72D3-BCE4E14C983F}"/>
              </a:ext>
            </a:extLst>
          </p:cNvPr>
          <p:cNvGrpSpPr/>
          <p:nvPr/>
        </p:nvGrpSpPr>
        <p:grpSpPr>
          <a:xfrm>
            <a:off x="2435225" y="3695700"/>
            <a:ext cx="1371600" cy="1371601"/>
            <a:chOff x="2435225" y="3695700"/>
            <a:chExt cx="1371600" cy="1371601"/>
          </a:xfrm>
        </p:grpSpPr>
        <p:sp>
          <p:nvSpPr>
            <p:cNvPr id="16" name="Rounded Rectangle 46">
              <a:extLst>
                <a:ext uri="{FF2B5EF4-FFF2-40B4-BE49-F238E27FC236}">
                  <a16:creationId xmlns:a16="http://schemas.microsoft.com/office/drawing/2014/main" id="{1AC74025-754C-2FFD-9338-3781CEF9B1C4}"/>
                </a:ext>
              </a:extLst>
            </p:cNvPr>
            <p:cNvSpPr/>
            <p:nvPr/>
          </p:nvSpPr>
          <p:spPr bwMode="auto">
            <a:xfrm>
              <a:off x="2435225" y="3695700"/>
              <a:ext cx="1371600" cy="1371601"/>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28" name="Picture 4" descr="Microsoft Word Logo - PNG and Vector - Logo Download">
              <a:hlinkClick r:id="rId16"/>
              <a:extLst>
                <a:ext uri="{FF2B5EF4-FFF2-40B4-BE49-F238E27FC236}">
                  <a16:creationId xmlns:a16="http://schemas.microsoft.com/office/drawing/2014/main" id="{FBC8EE9D-3B07-D387-7C60-4C661CB8E61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64391" y="3924867"/>
              <a:ext cx="913267" cy="9132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descr="Microsoft Outlook logo">
            <a:extLst>
              <a:ext uri="{FF2B5EF4-FFF2-40B4-BE49-F238E27FC236}">
                <a16:creationId xmlns:a16="http://schemas.microsoft.com/office/drawing/2014/main" id="{E15CB2C5-581C-2BB4-054F-02A7F52A8863}"/>
              </a:ext>
              <a:ext uri="{C183D7F6-B498-43B3-948B-1728B52AA6E4}">
                <adec:decorative xmlns:adec="http://schemas.microsoft.com/office/drawing/2017/decorative" val="0"/>
              </a:ext>
            </a:extLst>
          </p:cNvPr>
          <p:cNvGrpSpPr/>
          <p:nvPr/>
        </p:nvGrpSpPr>
        <p:grpSpPr>
          <a:xfrm>
            <a:off x="8385175" y="3695700"/>
            <a:ext cx="1371600" cy="1371600"/>
            <a:chOff x="12716386" y="5818028"/>
            <a:chExt cx="534544" cy="534543"/>
          </a:xfrm>
        </p:grpSpPr>
        <p:sp>
          <p:nvSpPr>
            <p:cNvPr id="57" name="Rounded Rectangle 46">
              <a:hlinkClick r:id="rId18"/>
              <a:extLst>
                <a:ext uri="{FF2B5EF4-FFF2-40B4-BE49-F238E27FC236}">
                  <a16:creationId xmlns:a16="http://schemas.microsoft.com/office/drawing/2014/main" id="{25A9F2DC-7757-54FD-B8F7-B00578027A19}"/>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8" name="Graphic 57">
              <a:hlinkClick r:id="rId19"/>
              <a:extLst>
                <a:ext uri="{FF2B5EF4-FFF2-40B4-BE49-F238E27FC236}">
                  <a16:creationId xmlns:a16="http://schemas.microsoft.com/office/drawing/2014/main" id="{1D0DA7FF-0180-D6DB-D56C-EB84F264B06E}"/>
                </a:ext>
                <a:ext uri="{C183D7F6-B498-43B3-948B-1728B52AA6E4}">
                  <adec:decorative xmlns:adec="http://schemas.microsoft.com/office/drawing/2017/decorative" val="1"/>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7485" t="22946" r="12587" b="20316"/>
            <a:stretch/>
          </p:blipFill>
          <p:spPr>
            <a:xfrm>
              <a:off x="12716386" y="5902453"/>
              <a:ext cx="485103" cy="393608"/>
            </a:xfrm>
            <a:prstGeom prst="rect">
              <a:avLst/>
            </a:prstGeom>
          </p:spPr>
        </p:pic>
      </p:grpSp>
      <p:grpSp>
        <p:nvGrpSpPr>
          <p:cNvPr id="77" name="Group 76" descr="Microsoft Copilot logo">
            <a:extLst>
              <a:ext uri="{FF2B5EF4-FFF2-40B4-BE49-F238E27FC236}">
                <a16:creationId xmlns:a16="http://schemas.microsoft.com/office/drawing/2014/main" id="{F7D96AE1-8F46-8EDF-CAB1-5C15D928866F}"/>
              </a:ext>
            </a:extLst>
          </p:cNvPr>
          <p:cNvGrpSpPr>
            <a:grpSpLocks/>
          </p:cNvGrpSpPr>
          <p:nvPr/>
        </p:nvGrpSpPr>
        <p:grpSpPr>
          <a:xfrm>
            <a:off x="10233025" y="3695700"/>
            <a:ext cx="1371600" cy="1371600"/>
            <a:chOff x="10233025" y="6032500"/>
            <a:chExt cx="1371600" cy="1371600"/>
          </a:xfrm>
        </p:grpSpPr>
        <p:sp>
          <p:nvSpPr>
            <p:cNvPr id="75" name="Rounded Rectangle 46">
              <a:extLst>
                <a:ext uri="{FF2B5EF4-FFF2-40B4-BE49-F238E27FC236}">
                  <a16:creationId xmlns:a16="http://schemas.microsoft.com/office/drawing/2014/main" id="{EE0D92AA-738D-A50C-6DAA-C2049E2717F5}"/>
                </a:ext>
              </a:extLst>
            </p:cNvPr>
            <p:cNvSpPr/>
            <p:nvPr/>
          </p:nvSpPr>
          <p:spPr bwMode="auto">
            <a:xfrm>
              <a:off x="10233025" y="60325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2" descr="Microsoft Copilot logo">
              <a:hlinkClick r:id="rId22"/>
              <a:extLst>
                <a:ext uri="{FF2B5EF4-FFF2-40B4-BE49-F238E27FC236}">
                  <a16:creationId xmlns:a16="http://schemas.microsoft.com/office/drawing/2014/main" id="{34494F40-8202-0FA1-A9D9-A863FDB1A9AC}"/>
                </a:ext>
              </a:extLst>
            </p:cNvPr>
            <p:cNvPicPr>
              <a:picLocks noChangeAspect="1" noChangeArrowheads="1"/>
            </p:cNvPicPr>
            <p:nvPr/>
          </p:nvPicPr>
          <p:blipFill>
            <a:blip r:embed="rId23" cstate="print">
              <a:alphaModFix/>
              <a:extLst>
                <a:ext uri="{28A0092B-C50C-407E-A947-70E740481C1C}">
                  <a14:useLocalDpi xmlns:a14="http://schemas.microsoft.com/office/drawing/2010/main" val="0"/>
                </a:ext>
              </a:extLst>
            </a:blip>
            <a:srcRect/>
            <a:stretch>
              <a:fillRect/>
            </a:stretch>
          </p:blipFill>
          <p:spPr bwMode="auto">
            <a:xfrm>
              <a:off x="10498697" y="6298172"/>
              <a:ext cx="840256" cy="84025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
            <a:hlinkClick r:id="rId24"/>
            <a:extLst>
              <a:ext uri="{FF2B5EF4-FFF2-40B4-BE49-F238E27FC236}">
                <a16:creationId xmlns:a16="http://schemas.microsoft.com/office/drawing/2014/main" id="{E14545E8-C292-873E-1A90-2D5E589F60A6}"/>
              </a:ext>
              <a:ext uri="{C183D7F6-B498-43B3-948B-1728B52AA6E4}">
                <adec:decorative xmlns:adec="http://schemas.microsoft.com/office/drawing/2017/decorative" val="1"/>
              </a:ext>
            </a:extLst>
          </p:cNvPr>
          <p:cNvPicPr>
            <a:picLocks noChangeAspect="1" noChangeArrowheads="1"/>
          </p:cNvPicPr>
          <p:nvPr/>
        </p:nvPicPr>
        <p:blipFill>
          <a:blip r:embed="rId25" cstate="print">
            <a:alphaModFix/>
            <a:extLst>
              <a:ext uri="{28A0092B-C50C-407E-A947-70E740481C1C}">
                <a14:useLocalDpi xmlns:a14="http://schemas.microsoft.com/office/drawing/2010/main" val="0"/>
              </a:ext>
            </a:extLst>
          </a:blip>
          <a:srcRect/>
          <a:stretch>
            <a:fillRect/>
          </a:stretch>
        </p:blipFill>
        <p:spPr bwMode="auto">
          <a:xfrm>
            <a:off x="4531844" y="1864844"/>
            <a:ext cx="3128313" cy="312831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Rounded Corners 38">
            <a:extLst>
              <a:ext uri="{FF2B5EF4-FFF2-40B4-BE49-F238E27FC236}">
                <a16:creationId xmlns:a16="http://schemas.microsoft.com/office/drawing/2014/main" id="{B66A30C4-47CB-5D35-2FE4-38A134FBC6A3}"/>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40" name="Group 39">
            <a:extLst>
              <a:ext uri="{FF2B5EF4-FFF2-40B4-BE49-F238E27FC236}">
                <a16:creationId xmlns:a16="http://schemas.microsoft.com/office/drawing/2014/main" id="{0D4F3E5E-18F5-7EED-0DB8-B1E0856C97B9}"/>
              </a:ext>
              <a:ext uri="{C183D7F6-B498-43B3-948B-1728B52AA6E4}">
                <adec:decorative xmlns:adec="http://schemas.microsoft.com/office/drawing/2017/decorative" val="1"/>
              </a:ext>
            </a:extLst>
          </p:cNvPr>
          <p:cNvGrpSpPr/>
          <p:nvPr/>
        </p:nvGrpSpPr>
        <p:grpSpPr>
          <a:xfrm>
            <a:off x="12982047" y="1795849"/>
            <a:ext cx="534543" cy="534543"/>
            <a:chOff x="5831903" y="8381781"/>
            <a:chExt cx="534543" cy="534543"/>
          </a:xfrm>
        </p:grpSpPr>
        <p:sp>
          <p:nvSpPr>
            <p:cNvPr id="41" name="Rounded Rectangle 46">
              <a:extLst>
                <a:ext uri="{FF2B5EF4-FFF2-40B4-BE49-F238E27FC236}">
                  <a16:creationId xmlns:a16="http://schemas.microsoft.com/office/drawing/2014/main" id="{C0834DB9-7EF3-C837-C0E7-4F2579C639CD}"/>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8" descr="Microsoft Excel Logo - PNG and Vector - Logo Download">
              <a:hlinkClick r:id="rId26"/>
              <a:extLst>
                <a:ext uri="{FF2B5EF4-FFF2-40B4-BE49-F238E27FC236}">
                  <a16:creationId xmlns:a16="http://schemas.microsoft.com/office/drawing/2014/main" id="{9DA114F7-B70D-9869-DBDE-98BDE5F03CD5}"/>
                </a:ext>
              </a:extLst>
            </p:cNvPr>
            <p:cNvPicPr>
              <a:picLocks noChangeArrowheads="1"/>
            </p:cNvPicPr>
            <p:nvPr/>
          </p:nvPicPr>
          <p:blipFill rotWithShape="1">
            <a:blip r:embed="rId27"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D812E39D-5DF1-3A00-C879-45C1CE42908C}"/>
              </a:ext>
              <a:ext uri="{C183D7F6-B498-43B3-948B-1728B52AA6E4}">
                <adec:decorative xmlns:adec="http://schemas.microsoft.com/office/drawing/2017/decorative" val="1"/>
              </a:ext>
            </a:extLst>
          </p:cNvPr>
          <p:cNvGrpSpPr/>
          <p:nvPr/>
        </p:nvGrpSpPr>
        <p:grpSpPr>
          <a:xfrm>
            <a:off x="12383491" y="1795849"/>
            <a:ext cx="534543" cy="534543"/>
            <a:chOff x="1047176" y="8381781"/>
            <a:chExt cx="534543" cy="534543"/>
          </a:xfrm>
        </p:grpSpPr>
        <p:sp>
          <p:nvSpPr>
            <p:cNvPr id="44" name="server_2" title="Icon of a server with a padlock in the lower right corner">
              <a:extLst>
                <a:ext uri="{FF2B5EF4-FFF2-40B4-BE49-F238E27FC236}">
                  <a16:creationId xmlns:a16="http://schemas.microsoft.com/office/drawing/2014/main" id="{D66F0E09-3026-514B-2065-D58F7C488E1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5" name="Rounded Rectangle 46">
              <a:extLst>
                <a:ext uri="{FF2B5EF4-FFF2-40B4-BE49-F238E27FC236}">
                  <a16:creationId xmlns:a16="http://schemas.microsoft.com/office/drawing/2014/main" id="{861A7D8B-99ED-ECDC-DED7-A87C61B0390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6" name="Picture 10" descr="Microsoft Word Logo - PNG and Vector - Logo Download">
              <a:hlinkClick r:id="rId28"/>
              <a:extLst>
                <a:ext uri="{FF2B5EF4-FFF2-40B4-BE49-F238E27FC236}">
                  <a16:creationId xmlns:a16="http://schemas.microsoft.com/office/drawing/2014/main" id="{96EB53EA-4801-BA2C-DEC3-201F774EBF98}"/>
                </a:ext>
              </a:extLst>
            </p:cNvPr>
            <p:cNvPicPr>
              <a:picLocks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65956FF8-83D3-7704-4278-AB3369EBD631}"/>
              </a:ext>
              <a:ext uri="{C183D7F6-B498-43B3-948B-1728B52AA6E4}">
                <adec:decorative xmlns:adec="http://schemas.microsoft.com/office/drawing/2017/decorative" val="1"/>
              </a:ext>
            </a:extLst>
          </p:cNvPr>
          <p:cNvGrpSpPr/>
          <p:nvPr/>
        </p:nvGrpSpPr>
        <p:grpSpPr>
          <a:xfrm>
            <a:off x="12383491" y="2375761"/>
            <a:ext cx="534543" cy="534543"/>
            <a:chOff x="9021721" y="8381781"/>
            <a:chExt cx="534543" cy="534543"/>
          </a:xfrm>
        </p:grpSpPr>
        <p:sp>
          <p:nvSpPr>
            <p:cNvPr id="48" name="Rounded Rectangle 46">
              <a:extLst>
                <a:ext uri="{FF2B5EF4-FFF2-40B4-BE49-F238E27FC236}">
                  <a16:creationId xmlns:a16="http://schemas.microsoft.com/office/drawing/2014/main" id="{C4B95A4D-46C4-19EB-58D2-52119A2417E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4" descr="Microsoft PowerPoint Logo - PNG and Vector - Logo Download">
              <a:hlinkClick r:id="rId30"/>
              <a:extLst>
                <a:ext uri="{FF2B5EF4-FFF2-40B4-BE49-F238E27FC236}">
                  <a16:creationId xmlns:a16="http://schemas.microsoft.com/office/drawing/2014/main" id="{CDB6A7F8-CEF8-9C8D-4BEA-AC494356EB05}"/>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25CCE246-2E1E-64F0-6166-29C7717EF69D}"/>
              </a:ext>
              <a:ext uri="{C183D7F6-B498-43B3-948B-1728B52AA6E4}">
                <adec:decorative xmlns:adec="http://schemas.microsoft.com/office/drawing/2017/decorative" val="1"/>
              </a:ext>
            </a:extLst>
          </p:cNvPr>
          <p:cNvGrpSpPr/>
          <p:nvPr/>
        </p:nvGrpSpPr>
        <p:grpSpPr>
          <a:xfrm>
            <a:off x="12982047" y="2375761"/>
            <a:ext cx="534543" cy="534543"/>
            <a:chOff x="4236994" y="8381781"/>
            <a:chExt cx="534543" cy="534543"/>
          </a:xfrm>
        </p:grpSpPr>
        <p:sp>
          <p:nvSpPr>
            <p:cNvPr id="51" name="Rounded Rectangle 46">
              <a:extLst>
                <a:ext uri="{FF2B5EF4-FFF2-40B4-BE49-F238E27FC236}">
                  <a16:creationId xmlns:a16="http://schemas.microsoft.com/office/drawing/2014/main" id="{58DDCF84-6386-FD71-B72E-6B010A2F619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2" name="Picture 6" descr="Microsoft Teams Logo, symbol, meaning, history, PNG">
              <a:hlinkClick r:id="rId32"/>
              <a:extLst>
                <a:ext uri="{FF2B5EF4-FFF2-40B4-BE49-F238E27FC236}">
                  <a16:creationId xmlns:a16="http://schemas.microsoft.com/office/drawing/2014/main" id="{CBDB1401-4230-6A05-DBE4-16F7340AC799}"/>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2D85E88A-4EA7-B078-2C7D-B88D88C6F223}"/>
              </a:ext>
              <a:ext uri="{C183D7F6-B498-43B3-948B-1728B52AA6E4}">
                <adec:decorative xmlns:adec="http://schemas.microsoft.com/office/drawing/2017/decorative" val="1"/>
              </a:ext>
            </a:extLst>
          </p:cNvPr>
          <p:cNvGrpSpPr/>
          <p:nvPr/>
        </p:nvGrpSpPr>
        <p:grpSpPr>
          <a:xfrm>
            <a:off x="12383491" y="4637792"/>
            <a:ext cx="534543" cy="534543"/>
            <a:chOff x="10616632" y="8381781"/>
            <a:chExt cx="534543" cy="534543"/>
          </a:xfrm>
        </p:grpSpPr>
        <p:sp>
          <p:nvSpPr>
            <p:cNvPr id="54" name="Rounded Rectangle 46">
              <a:extLst>
                <a:ext uri="{FF2B5EF4-FFF2-40B4-BE49-F238E27FC236}">
                  <a16:creationId xmlns:a16="http://schemas.microsoft.com/office/drawing/2014/main" id="{7729182D-2C2A-CAA4-DBFF-B48D59D20F40}"/>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5" name="Picture 2" descr="Zip Co logo SVG free download, id: 101874 - Brandlogos.net">
              <a:hlinkClick r:id="rId34"/>
              <a:extLst>
                <a:ext uri="{FF2B5EF4-FFF2-40B4-BE49-F238E27FC236}">
                  <a16:creationId xmlns:a16="http://schemas.microsoft.com/office/drawing/2014/main" id="{8D7B056E-FED3-067A-D99F-A636DA9F1736}"/>
                </a:ext>
              </a:extLst>
            </p:cNvPr>
            <p:cNvPicPr>
              <a:picLocks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681BAEDB-384F-D3BA-D5EF-E23C13ADDB18}"/>
              </a:ext>
              <a:ext uri="{C183D7F6-B498-43B3-948B-1728B52AA6E4}">
                <adec:decorative xmlns:adec="http://schemas.microsoft.com/office/drawing/2017/decorative" val="1"/>
              </a:ext>
            </a:extLst>
          </p:cNvPr>
          <p:cNvGrpSpPr/>
          <p:nvPr/>
        </p:nvGrpSpPr>
        <p:grpSpPr>
          <a:xfrm>
            <a:off x="12982047" y="2949036"/>
            <a:ext cx="534543" cy="534543"/>
            <a:chOff x="12597814" y="5340801"/>
            <a:chExt cx="534543" cy="534543"/>
          </a:xfrm>
        </p:grpSpPr>
        <p:sp>
          <p:nvSpPr>
            <p:cNvPr id="60" name="Rounded Rectangle 46">
              <a:hlinkClick r:id="rId13"/>
              <a:extLst>
                <a:ext uri="{FF2B5EF4-FFF2-40B4-BE49-F238E27FC236}">
                  <a16:creationId xmlns:a16="http://schemas.microsoft.com/office/drawing/2014/main" id="{245828F0-4A71-48F8-5782-A4412D3141B7}"/>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60" descr="Onenote Icon of Flat style - Available in SVG, PNG, EPS, AI &amp; Icon fonts">
              <a:hlinkClick r:id="rId13"/>
              <a:extLst>
                <a:ext uri="{FF2B5EF4-FFF2-40B4-BE49-F238E27FC236}">
                  <a16:creationId xmlns:a16="http://schemas.microsoft.com/office/drawing/2014/main" id="{61397B81-94EA-BE99-3AC6-B45126230692}"/>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82C8CEA1-84CE-357D-1DB3-3F4869BEFCBF}"/>
              </a:ext>
              <a:ext uri="{C183D7F6-B498-43B3-948B-1728B52AA6E4}">
                <adec:decorative xmlns:adec="http://schemas.microsoft.com/office/drawing/2017/decorative" val="1"/>
              </a:ext>
            </a:extLst>
          </p:cNvPr>
          <p:cNvGrpSpPr/>
          <p:nvPr/>
        </p:nvGrpSpPr>
        <p:grpSpPr>
          <a:xfrm>
            <a:off x="12982047" y="4637792"/>
            <a:ext cx="534543" cy="534543"/>
            <a:chOff x="12778532" y="5665565"/>
            <a:chExt cx="534543" cy="534543"/>
          </a:xfrm>
        </p:grpSpPr>
        <p:sp>
          <p:nvSpPr>
            <p:cNvPr id="63" name="Rounded Rectangle 46">
              <a:hlinkClick r:id="rId37"/>
              <a:extLst>
                <a:ext uri="{FF2B5EF4-FFF2-40B4-BE49-F238E27FC236}">
                  <a16:creationId xmlns:a16="http://schemas.microsoft.com/office/drawing/2014/main" id="{1ABABEB4-5A05-376D-4B3A-B2F4C4466ABB}"/>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4" name="Picture 63" descr="A picture containing graphics, logo, symbol, electric blue&#10;&#10;Description automatically generated">
              <a:hlinkClick r:id="rId37"/>
              <a:extLst>
                <a:ext uri="{FF2B5EF4-FFF2-40B4-BE49-F238E27FC236}">
                  <a16:creationId xmlns:a16="http://schemas.microsoft.com/office/drawing/2014/main" id="{32133CE5-EC98-0B21-86E1-1B17C8D4533E}"/>
                </a:ext>
              </a:extLst>
            </p:cNvPr>
            <p:cNvPicPr>
              <a:picLocks noChangeAspect="1"/>
            </p:cNvPicPr>
            <p:nvPr/>
          </p:nvPicPr>
          <p:blipFill>
            <a:blip r:embed="rId38"/>
            <a:stretch>
              <a:fillRect/>
            </a:stretch>
          </p:blipFill>
          <p:spPr>
            <a:xfrm>
              <a:off x="12870088" y="5768479"/>
              <a:ext cx="382583" cy="371252"/>
            </a:xfrm>
            <a:prstGeom prst="rect">
              <a:avLst/>
            </a:prstGeom>
          </p:spPr>
        </p:pic>
      </p:grpSp>
      <p:grpSp>
        <p:nvGrpSpPr>
          <p:cNvPr id="65" name="Group 64">
            <a:extLst>
              <a:ext uri="{FF2B5EF4-FFF2-40B4-BE49-F238E27FC236}">
                <a16:creationId xmlns:a16="http://schemas.microsoft.com/office/drawing/2014/main" id="{8B81C9EB-2E3B-B114-C6A3-2F6788757FC5}"/>
              </a:ext>
              <a:ext uri="{C183D7F6-B498-43B3-948B-1728B52AA6E4}">
                <adec:decorative xmlns:adec="http://schemas.microsoft.com/office/drawing/2017/decorative" val="1"/>
              </a:ext>
            </a:extLst>
          </p:cNvPr>
          <p:cNvGrpSpPr/>
          <p:nvPr/>
        </p:nvGrpSpPr>
        <p:grpSpPr>
          <a:xfrm>
            <a:off x="12383491" y="3766904"/>
            <a:ext cx="534543" cy="534543"/>
            <a:chOff x="12498914" y="5650593"/>
            <a:chExt cx="534543" cy="534543"/>
          </a:xfrm>
        </p:grpSpPr>
        <p:sp>
          <p:nvSpPr>
            <p:cNvPr id="66" name="Rounded Rectangle 46">
              <a:hlinkClick r:id="rId39"/>
              <a:extLst>
                <a:ext uri="{FF2B5EF4-FFF2-40B4-BE49-F238E27FC236}">
                  <a16:creationId xmlns:a16="http://schemas.microsoft.com/office/drawing/2014/main" id="{B6FB2178-CE7F-2BFF-2541-B215F24DE2FE}"/>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66" descr="Whiteboard icon in Windows 11 Color Style">
              <a:hlinkClick r:id="rId39"/>
              <a:extLst>
                <a:ext uri="{FF2B5EF4-FFF2-40B4-BE49-F238E27FC236}">
                  <a16:creationId xmlns:a16="http://schemas.microsoft.com/office/drawing/2014/main" id="{7ACD66B2-BCB9-7CAB-5FB4-D88F36A55CB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Group 67">
            <a:extLst>
              <a:ext uri="{FF2B5EF4-FFF2-40B4-BE49-F238E27FC236}">
                <a16:creationId xmlns:a16="http://schemas.microsoft.com/office/drawing/2014/main" id="{4E2C0D56-87C7-0992-FEAA-EAA447B51446}"/>
              </a:ext>
              <a:ext uri="{C183D7F6-B498-43B3-948B-1728B52AA6E4}">
                <adec:decorative xmlns:adec="http://schemas.microsoft.com/office/drawing/2017/decorative" val="1"/>
              </a:ext>
            </a:extLst>
          </p:cNvPr>
          <p:cNvGrpSpPr/>
          <p:nvPr/>
        </p:nvGrpSpPr>
        <p:grpSpPr>
          <a:xfrm>
            <a:off x="12982047" y="3766904"/>
            <a:ext cx="534543" cy="534543"/>
            <a:chOff x="12648363" y="6739401"/>
            <a:chExt cx="534543" cy="534543"/>
          </a:xfrm>
        </p:grpSpPr>
        <p:sp>
          <p:nvSpPr>
            <p:cNvPr id="69" name="Rounded Rectangle 46">
              <a:hlinkClick r:id="rId10"/>
              <a:extLst>
                <a:ext uri="{FF2B5EF4-FFF2-40B4-BE49-F238E27FC236}">
                  <a16:creationId xmlns:a16="http://schemas.microsoft.com/office/drawing/2014/main" id="{4A664113-0E6B-BCEA-5314-98395A218163}"/>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0" name="Graphic 69">
              <a:hlinkClick r:id="rId10"/>
              <a:extLst>
                <a:ext uri="{FF2B5EF4-FFF2-40B4-BE49-F238E27FC236}">
                  <a16:creationId xmlns:a16="http://schemas.microsoft.com/office/drawing/2014/main" id="{7C14B79D-2B44-BDB3-627E-D2EA6374E62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24341" y="6815379"/>
              <a:ext cx="382586" cy="382585"/>
            </a:xfrm>
            <a:prstGeom prst="rect">
              <a:avLst/>
            </a:prstGeom>
          </p:spPr>
        </p:pic>
      </p:grpSp>
    </p:spTree>
    <p:extLst>
      <p:ext uri="{BB962C8B-B14F-4D97-AF65-F5344CB8AC3E}">
        <p14:creationId xmlns:p14="http://schemas.microsoft.com/office/powerpoint/2010/main" val="424390409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6">
            <a:extLst>
              <a:ext uri="{FF2B5EF4-FFF2-40B4-BE49-F238E27FC236}">
                <a16:creationId xmlns:a16="http://schemas.microsoft.com/office/drawing/2014/main" id="{FCB8F751-8F85-0823-607D-359585114A3E}"/>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4BE4FE54-2FCA-DA31-F025-85F08BAB14E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14" name="Rounded Rectangle 15">
            <a:extLst>
              <a:ext uri="{FF2B5EF4-FFF2-40B4-BE49-F238E27FC236}">
                <a16:creationId xmlns:a16="http://schemas.microsoft.com/office/drawing/2014/main" id="{9208DB79-751A-2C64-A715-161C5173237A}"/>
              </a:ext>
              <a:ext uri="{C183D7F6-B498-43B3-948B-1728B52AA6E4}">
                <adec:decorative xmlns:adec="http://schemas.microsoft.com/office/drawing/2017/decorative" val="1"/>
              </a:ext>
            </a:extLst>
          </p:cNvPr>
          <p:cNvSpPr/>
          <p:nvPr/>
        </p:nvSpPr>
        <p:spPr>
          <a:xfrm>
            <a:off x="5481052" y="3556984"/>
            <a:ext cx="5718022" cy="1440409"/>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vert="horz" wrap="square" lIns="0" tIns="0" rIns="0" bIns="0" rtlCol="0" anchor="t">
            <a:normAutofit/>
          </a:bodyPr>
          <a:lstStyle/>
          <a:p>
            <a:pPr defTabSz="914400"/>
            <a:r>
              <a:rPr lang="fr-FR" sz="3150">
                <a:gradFill flip="none">
                  <a:gsLst>
                    <a:gs pos="0">
                      <a:srgbClr val="3E76D4"/>
                    </a:gs>
                    <a:gs pos="50000">
                      <a:srgbClr val="8661C5"/>
                    </a:gs>
                    <a:gs pos="100000">
                      <a:srgbClr val="C73ECC"/>
                    </a:gs>
                  </a:gsLst>
                  <a:lin ang="2700000" scaled="1"/>
                  <a:tileRect/>
                </a:gradFill>
                <a:cs typeface="+mn-cs"/>
              </a:rPr>
              <a:t>Apprenez à prompter avec Copilot </a:t>
            </a:r>
            <a:r>
              <a:rPr lang="fr-FR">
                <a:gradFill flip="none">
                  <a:gsLst>
                    <a:gs pos="0">
                      <a:srgbClr val="3E76D4"/>
                    </a:gs>
                    <a:gs pos="50000">
                      <a:srgbClr val="8661C5"/>
                    </a:gs>
                    <a:gs pos="100000">
                      <a:srgbClr val="C73ECC"/>
                    </a:gs>
                  </a:gsLst>
                  <a:lin ang="2700000" scaled="1"/>
                  <a:tileRect/>
                </a:gradFill>
                <a:cs typeface="+mn-cs"/>
              </a:rPr>
              <a:t>pour Microsoft 365</a:t>
            </a:r>
            <a:endParaRPr lang="fr-FR" sz="3150">
              <a:gradFill flip="none">
                <a:gsLst>
                  <a:gs pos="0">
                    <a:srgbClr val="3E76D4"/>
                  </a:gs>
                  <a:gs pos="50000">
                    <a:srgbClr val="8661C5"/>
                  </a:gs>
                  <a:gs pos="100000">
                    <a:srgbClr val="C73ECC"/>
                  </a:gs>
                </a:gsLst>
                <a:lin ang="2700000" scaled="1"/>
                <a:tileRect/>
              </a:gradFill>
              <a:cs typeface="Segoe UI Semibold"/>
            </a:endParaRPr>
          </a:p>
        </p:txBody>
      </p:sp>
      <p:pic>
        <p:nvPicPr>
          <p:cNvPr id="5" name="Picture 2" descr="Microsoft Copilot logo">
            <a:extLst>
              <a:ext uri="{FF2B5EF4-FFF2-40B4-BE49-F238E27FC236}">
                <a16:creationId xmlns:a16="http://schemas.microsoft.com/office/drawing/2014/main" id="{0089A48B-847C-8524-84AE-BBCB68BBB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DD3200-71DB-504E-65AA-F98178A7F53C}"/>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spcBef>
                <a:spcPts val="600"/>
              </a:spcBef>
              <a:spcAft>
                <a:spcPts val="0"/>
              </a:spcAft>
              <a:defRPr/>
            </a:pPr>
            <a:r>
              <a:rPr lang="fr-FR" sz="1000" dirty="0">
                <a:solidFill>
                  <a:prstClr val="black"/>
                </a:solidFill>
                <a:ea typeface="Aptos" panose="020B0004020202020204" pitchFamily="34" charset="0"/>
                <a:cs typeface="Times New Roman"/>
              </a:rPr>
              <a:t>Un prompt </a:t>
            </a:r>
            <a:r>
              <a:rPr lang="fr-FR" sz="1000" dirty="0" err="1">
                <a:solidFill>
                  <a:prstClr val="black"/>
                </a:solidFill>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est le processus qui consiste à donner des instructions ou à poser des questions à </a:t>
            </a:r>
            <a:r>
              <a:rPr kumimoji="0" lang="fr-FR" sz="1000" b="0" i="0" u="none" strike="noStrike" cap="none" normalizeH="0" baseline="0" noProof="0" dirty="0" err="1">
                <a:ln>
                  <a:noFill/>
                </a:ln>
                <a:solidFill>
                  <a:prstClr val="black"/>
                </a:solidFill>
                <a:effectLst/>
                <a:uLnTx/>
                <a:uFillTx/>
                <a:latin typeface="Segoe UI"/>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en langage naturel. Pour </a:t>
            </a:r>
            <a:r>
              <a:rPr lang="fr-FR" sz="1000" dirty="0" err="1">
                <a:solidFill>
                  <a:prstClr val="black"/>
                </a:solidFill>
                <a:ea typeface="Aptos" panose="020B0004020202020204" pitchFamily="34" charset="0"/>
                <a:cs typeface="Times New Roman"/>
              </a:rPr>
              <a:t>prompter</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a:t>
            </a:r>
            <a:r>
              <a:rPr lang="fr-FR" sz="1000" dirty="0">
                <a:solidFill>
                  <a:prstClr val="black"/>
                </a:solidFill>
                <a:ea typeface="Aptos" panose="020B0004020202020204" pitchFamily="34" charset="0"/>
                <a:cs typeface="Times New Roman"/>
              </a:rPr>
              <a:t>efficacement avec </a:t>
            </a:r>
            <a:r>
              <a:rPr lang="fr-FR" sz="1000" dirty="0" err="1">
                <a:solidFill>
                  <a:prstClr val="black"/>
                </a:solidFill>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suivez les bonnes pratiques ci-dessous :</a:t>
            </a:r>
          </a:p>
          <a:p>
            <a:pPr marL="0" marR="0" lvl="0" indent="0" algn="l" defTabSz="932472" rtl="0" eaLnBrk="1" fontAlgn="base" latinLnBrk="0" hangingPunct="1">
              <a:spcBef>
                <a:spcPts val="600"/>
              </a:spcBef>
              <a:spcAft>
                <a:spcPts val="0"/>
              </a:spcAft>
              <a:buClrTx/>
              <a:buSzTx/>
              <a:buFontTx/>
              <a:buNone/>
              <a:tabLst/>
              <a:defRPr/>
            </a:pPr>
            <a:r>
              <a:rPr kumimoji="0"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rPr>
              <a:t>Utilisez les </a:t>
            </a:r>
            <a:r>
              <a:rPr lang="fr-FR" sz="1050" b="1" dirty="0">
                <a:solidFill>
                  <a:prstClr val="black"/>
                </a:solidFill>
                <a:latin typeface="Segoe UI Semibold"/>
                <a:ea typeface="Aptos" panose="020B0004020202020204" pitchFamily="34" charset="0"/>
                <a:cs typeface="Times New Roman"/>
              </a:rPr>
              <a:t>prompts</a:t>
            </a:r>
            <a:r>
              <a:rPr kumimoji="0"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rPr>
              <a:t> par défaut fournies dans le menu pour obtenir de meilleurs résultats :</a:t>
            </a:r>
            <a:endParaRPr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endParaRPr>
          </a:p>
          <a:p>
            <a:pPr algn="l">
              <a:spcBef>
                <a:spcPts val="400"/>
              </a:spcBef>
              <a:spcAft>
                <a:spcPts val="0"/>
              </a:spcAft>
              <a:defRPr/>
            </a:pP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Ces </a:t>
            </a:r>
            <a:r>
              <a:rPr lang="fr-FR" sz="1000" dirty="0">
                <a:solidFill>
                  <a:prstClr val="black"/>
                </a:solidFill>
                <a:ea typeface="Aptos" panose="020B0004020202020204" pitchFamily="34" charset="0"/>
                <a:cs typeface="Times New Roman"/>
              </a:rPr>
              <a:t>prompts ont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été conçues pour fournir des instructions claires à </a:t>
            </a:r>
            <a:r>
              <a:rPr kumimoji="0" lang="fr-FR" sz="1000" b="0" i="0" u="none" strike="noStrike" cap="none" normalizeH="0" baseline="0" noProof="0" dirty="0" err="1">
                <a:ln>
                  <a:noFill/>
                </a:ln>
                <a:solidFill>
                  <a:prstClr val="black"/>
                </a:solidFill>
                <a:effectLst/>
                <a:uLnTx/>
                <a:uFillTx/>
                <a:latin typeface="Segoe UI"/>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Vous pouvez ensuite ajouter d'autres informations si nécessaire.</a:t>
            </a:r>
            <a:endParaRPr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endParaRPr>
          </a:p>
          <a:p>
            <a:pPr marL="0" marR="0" lvl="0" indent="0" algn="l" defTabSz="932472" rtl="0" eaLnBrk="1" fontAlgn="base" latinLnBrk="0" hangingPunct="1">
              <a:spcBef>
                <a:spcPts val="600"/>
              </a:spcBef>
              <a:spcAft>
                <a:spcPts val="0"/>
              </a:spcAft>
              <a:buClrTx/>
              <a:buSzTx/>
              <a:buFontTx/>
              <a:buNone/>
              <a:tabLst/>
              <a:defRPr/>
            </a:pPr>
            <a:r>
              <a:rPr kumimoji="0"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rPr>
              <a:t>Utiliser un langage clair et précis :</a:t>
            </a:r>
            <a:endParaRPr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endParaRPr>
          </a:p>
          <a:p>
            <a:pPr marL="0" marR="0" lvl="0" indent="0" algn="l" defTabSz="932472" rtl="0" eaLnBrk="1" fontAlgn="base" latinLnBrk="0" hangingPunct="1">
              <a:spcBef>
                <a:spcPts val="400"/>
              </a:spcBef>
              <a:spcAft>
                <a:spcPts val="0"/>
              </a:spcAft>
              <a:buClrTx/>
              <a:buSzTx/>
              <a:buFontTx/>
              <a:buNone/>
              <a:tabLst/>
              <a:defRPr/>
            </a:pP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Cela aide </a:t>
            </a:r>
            <a:r>
              <a:rPr kumimoji="0" lang="fr-FR" sz="1000" b="0" i="0" u="none" strike="noStrike" cap="none" normalizeH="0" baseline="0" noProof="0" dirty="0" err="1">
                <a:ln>
                  <a:noFill/>
                </a:ln>
                <a:solidFill>
                  <a:prstClr val="black"/>
                </a:solidFill>
                <a:effectLst/>
                <a:uLnTx/>
                <a:uFillTx/>
                <a:latin typeface="Segoe UI"/>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à comprendre votre demande et à fournir une réponse plus précise. Par exemple, au lieu de demander « Comment écrire un bon e-mail ? », vous pouvez demander « Comment écrire un e-mail formel pour demander une réunion avec un client. »</a:t>
            </a:r>
            <a:endParaRPr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endParaRPr>
          </a:p>
          <a:p>
            <a:pPr marL="0" marR="0" lvl="0" indent="0" algn="l" defTabSz="932472" rtl="0" eaLnBrk="1" fontAlgn="base" latinLnBrk="0" hangingPunct="1">
              <a:spcBef>
                <a:spcPts val="600"/>
              </a:spcBef>
              <a:spcAft>
                <a:spcPts val="0"/>
              </a:spcAft>
              <a:buClrTx/>
              <a:buSzTx/>
              <a:buFontTx/>
              <a:buNone/>
              <a:tabLst/>
              <a:defRPr/>
            </a:pPr>
            <a:r>
              <a:rPr kumimoji="0"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rPr>
              <a:t>Fournir le plus de contexte possible :</a:t>
            </a:r>
            <a:endParaRPr lang="fr-FR" sz="1050" b="1" i="0" u="none" strike="noStrike" cap="none" normalizeH="0" baseline="0" noProof="0" dirty="0">
              <a:ln>
                <a:noFill/>
              </a:ln>
              <a:solidFill>
                <a:prstClr val="black"/>
              </a:solidFill>
              <a:effectLst/>
              <a:uLnTx/>
              <a:uFillTx/>
              <a:latin typeface="Segoe UI Semibold"/>
              <a:ea typeface="Aptos" panose="020B0004020202020204" pitchFamily="34" charset="0"/>
              <a:cs typeface="Times New Roman"/>
            </a:endParaRPr>
          </a:p>
          <a:p>
            <a:pPr algn="l">
              <a:spcBef>
                <a:spcPts val="400"/>
              </a:spcBef>
              <a:spcAft>
                <a:spcPts val="0"/>
              </a:spcAft>
              <a:defRPr/>
            </a:pP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Plus vous fournissez d'informations, plus </a:t>
            </a:r>
            <a:r>
              <a:rPr kumimoji="0" lang="fr-FR" sz="1000" b="0" i="0" u="none" strike="noStrike" cap="none" normalizeH="0" baseline="0" noProof="0" dirty="0" err="1">
                <a:ln>
                  <a:noFill/>
                </a:ln>
                <a:solidFill>
                  <a:prstClr val="black"/>
                </a:solidFill>
                <a:effectLst/>
                <a:uLnTx/>
                <a:uFillTx/>
                <a:latin typeface="Segoe UI"/>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pourra adapter sa réponse à vos besoins. Par exemple, vous pouvez indiquer l'objectif, le public, le ton et le format de votre document, ainsi que tous les détails ou exemples pertinents. Vous pouvez également mettre une pièce jointe ou un lien vers tous les documents ou sources auxquels vous souhaitez que </a:t>
            </a:r>
            <a:r>
              <a:rPr kumimoji="0" lang="fr-FR" sz="1000" b="0" i="0" u="none" strike="noStrike" cap="none" normalizeH="0" baseline="0" noProof="0" dirty="0" err="1">
                <a:ln>
                  <a:noFill/>
                </a:ln>
                <a:solidFill>
                  <a:prstClr val="black"/>
                </a:solidFill>
                <a:effectLst/>
                <a:uLnTx/>
                <a:uFillTx/>
                <a:latin typeface="Segoe UI"/>
                <a:ea typeface="Aptos" panose="020B0004020202020204" pitchFamily="34" charset="0"/>
                <a:cs typeface="Times New Roman"/>
              </a:rPr>
              <a:t>Copilot</a:t>
            </a:r>
            <a:r>
              <a:rPr kumimoji="0"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rPr>
              <a:t> se réfère.</a:t>
            </a:r>
            <a:r>
              <a:rPr lang="fr-FR" sz="1000" dirty="0">
                <a:solidFill>
                  <a:prstClr val="black"/>
                </a:solidFill>
                <a:ea typeface="Aptos" panose="020B0004020202020204" pitchFamily="34" charset="0"/>
                <a:cs typeface="Times New Roman"/>
              </a:rPr>
              <a:t> </a:t>
            </a:r>
            <a:endParaRPr lang="fr-FR" sz="1000" b="0" i="0" u="none" strike="noStrike" cap="none" normalizeH="0" baseline="0" noProof="0" dirty="0">
              <a:ln>
                <a:noFill/>
              </a:ln>
              <a:solidFill>
                <a:prstClr val="black"/>
              </a:solidFill>
              <a:effectLst/>
              <a:uLnTx/>
              <a:uFillTx/>
              <a:latin typeface="Segoe UI"/>
              <a:ea typeface="Aptos" panose="020B0004020202020204" pitchFamily="34" charset="0"/>
              <a:cs typeface="Times New Roman"/>
            </a:endParaRPr>
          </a:p>
        </p:txBody>
      </p:sp>
      <p:sp>
        <p:nvSpPr>
          <p:cNvPr id="3" name="TextBox 2">
            <a:extLst>
              <a:ext uri="{FF2B5EF4-FFF2-40B4-BE49-F238E27FC236}">
                <a16:creationId xmlns:a16="http://schemas.microsoft.com/office/drawing/2014/main" id="{537C7B7F-250F-9CA1-2341-5EC5D2FA54BC}"/>
              </a:ext>
            </a:extLst>
          </p:cNvPr>
          <p:cNvSpPr txBox="1"/>
          <p:nvPr/>
        </p:nvSpPr>
        <p:spPr>
          <a:xfrm>
            <a:off x="5605051" y="1880433"/>
            <a:ext cx="4891500" cy="323165"/>
          </a:xfrm>
          <a:prstGeom prst="rect">
            <a:avLst/>
          </a:prstGeom>
          <a:noFill/>
        </p:spPr>
        <p:txBody>
          <a:bodyPr wrap="square" lIns="0" tIns="0" rIns="0" bIns="0" rtlCol="0" anchor="t">
            <a:spAutoFit/>
          </a:bodyPr>
          <a:lstStyle/>
          <a:p>
            <a:pPr algn="ctr">
              <a:defRPr/>
            </a:pPr>
            <a:r>
              <a:rPr kumimoji="0" lang="fr-FR" sz="1050" b="1" i="0" u="none" strike="noStrike" cap="none" normalizeH="0" baseline="0" noProof="0" dirty="0">
                <a:ln>
                  <a:noFill/>
                </a:ln>
                <a:solidFill>
                  <a:prstClr val="black"/>
                </a:solidFill>
                <a:effectLst/>
                <a:uLnTx/>
                <a:uFillTx/>
                <a:latin typeface="Segoe UI Semibold"/>
                <a:ea typeface="+mn-ea"/>
                <a:cs typeface="+mn-cs"/>
              </a:rPr>
              <a:t>Si vous écrivez </a:t>
            </a:r>
            <a:r>
              <a:rPr lang="fr-FR" sz="1050" b="1" dirty="0">
                <a:solidFill>
                  <a:prstClr val="black"/>
                </a:solidFill>
                <a:latin typeface="Segoe UI Semibold"/>
              </a:rPr>
              <a:t>un prompt </a:t>
            </a:r>
            <a:r>
              <a:rPr kumimoji="0" lang="fr-FR" sz="1050" b="1" i="0" u="none" strike="noStrike" cap="none" normalizeH="0" baseline="0" noProof="0" dirty="0">
                <a:ln>
                  <a:noFill/>
                </a:ln>
                <a:solidFill>
                  <a:prstClr val="black"/>
                </a:solidFill>
                <a:effectLst/>
                <a:uLnTx/>
                <a:uFillTx/>
                <a:latin typeface="Segoe UI Semibold"/>
                <a:ea typeface="+mn-ea"/>
                <a:cs typeface="+mn-cs"/>
              </a:rPr>
              <a:t>, il est important de se concentrer sur certains des éléments clés ci-dessous pour obtenir la meilleure réponse de </a:t>
            </a:r>
            <a:r>
              <a:rPr kumimoji="0" lang="fr-FR" sz="1050" b="1" i="0" u="none" strike="noStrike" cap="none" normalizeH="0" baseline="0" noProof="0" dirty="0" err="1">
                <a:ln>
                  <a:noFill/>
                </a:ln>
                <a:solidFill>
                  <a:prstClr val="black"/>
                </a:solidFill>
                <a:effectLst/>
                <a:uLnTx/>
                <a:uFillTx/>
                <a:latin typeface="Segoe UI Semibold"/>
                <a:ea typeface="+mn-ea"/>
                <a:cs typeface="+mn-cs"/>
              </a:rPr>
              <a:t>Copilot</a:t>
            </a:r>
            <a:r>
              <a:rPr kumimoji="0" lang="fr-FR" sz="1050" b="1" i="0" u="none" strike="noStrike" cap="none" normalizeH="0" baseline="0" noProof="0" dirty="0">
                <a:ln>
                  <a:noFill/>
                </a:ln>
                <a:solidFill>
                  <a:prstClr val="black"/>
                </a:solidFill>
                <a:effectLst/>
                <a:uLnTx/>
                <a:uFillTx/>
                <a:latin typeface="Segoe UI Semibold"/>
                <a:ea typeface="+mn-ea"/>
                <a:cs typeface="+mn-cs"/>
              </a:rPr>
              <a:t>.</a:t>
            </a:r>
          </a:p>
        </p:txBody>
      </p:sp>
      <p:sp>
        <p:nvSpPr>
          <p:cNvPr id="15" name="Rounded Rectangle 25">
            <a:extLst>
              <a:ext uri="{FF2B5EF4-FFF2-40B4-BE49-F238E27FC236}">
                <a16:creationId xmlns:a16="http://schemas.microsoft.com/office/drawing/2014/main" id="{0FA7E97C-17B0-9325-9DC4-E31A71352B37}"/>
              </a:ext>
            </a:extLst>
          </p:cNvPr>
          <p:cNvSpPr/>
          <p:nvPr/>
        </p:nvSpPr>
        <p:spPr bwMode="auto">
          <a:xfrm>
            <a:off x="5705334" y="2460692"/>
            <a:ext cx="1297994" cy="294924"/>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0078D3"/>
                </a:solidFill>
                <a:effectLst/>
                <a:uLnTx/>
                <a:uFillTx/>
                <a:latin typeface="Segoe UI Semibold"/>
                <a:ea typeface="+mn-ea"/>
                <a:cs typeface="Segoe UI Semibold" panose="020B0502040204020203" pitchFamily="34" charset="0"/>
              </a:rPr>
              <a:t>Objectif</a:t>
            </a:r>
          </a:p>
        </p:txBody>
      </p:sp>
      <p:sp>
        <p:nvSpPr>
          <p:cNvPr id="21" name="TextBox 8">
            <a:extLst>
              <a:ext uri="{FF2B5EF4-FFF2-40B4-BE49-F238E27FC236}">
                <a16:creationId xmlns:a16="http://schemas.microsoft.com/office/drawing/2014/main" id="{62B98579-ADCB-A3C0-D0AD-4F96A66CEE77}"/>
              </a:ext>
            </a:extLst>
          </p:cNvPr>
          <p:cNvSpPr txBox="1"/>
          <p:nvPr/>
        </p:nvSpPr>
        <p:spPr>
          <a:xfrm>
            <a:off x="5953038" y="2835703"/>
            <a:ext cx="1506739"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000" b="1" i="0" u="none" strike="noStrike" cap="none" normalizeH="0" baseline="0" noProof="0">
                <a:ln>
                  <a:noFill/>
                </a:ln>
                <a:solidFill>
                  <a:prstClr val="black"/>
                </a:solidFill>
                <a:effectLst/>
                <a:uLnTx/>
                <a:uFillTx/>
                <a:latin typeface="Segoe UI Semibold"/>
                <a:ea typeface="+mn-ea"/>
                <a:cs typeface="Segoe UI Semibold" panose="020B0502040204020203" pitchFamily="34" charset="0"/>
              </a:rPr>
              <a:t>Quelle</a:t>
            </a:r>
            <a:r>
              <a:rPr kumimoji="0" lang="fr-FR" sz="1000" b="0" i="0" u="none" strike="noStrike" cap="none" normalizeH="0" baseline="0" noProof="0">
                <a:ln>
                  <a:noFill/>
                </a:ln>
                <a:solidFill>
                  <a:prstClr val="black"/>
                </a:solidFill>
                <a:effectLst/>
                <a:uLnTx/>
                <a:uFillTx/>
                <a:latin typeface="Segoe UI"/>
                <a:ea typeface="+mn-ea"/>
                <a:cs typeface="Segoe UI" panose="020B0502040204020203" pitchFamily="34" charset="0"/>
              </a:rPr>
              <a:t> réponse souhaitez-vous obtenir de Copilot ? </a:t>
            </a:r>
          </a:p>
        </p:txBody>
      </p:sp>
      <p:grpSp>
        <p:nvGrpSpPr>
          <p:cNvPr id="38" name="Group 37" descr="Arrow pointing to Generate 3-5 bullet points">
            <a:extLst>
              <a:ext uri="{FF2B5EF4-FFF2-40B4-BE49-F238E27FC236}">
                <a16:creationId xmlns:a16="http://schemas.microsoft.com/office/drawing/2014/main" id="{358A5190-F838-8FEB-2972-F2DA1B2CEA96}"/>
              </a:ext>
              <a:ext uri="{C183D7F6-B498-43B3-948B-1728B52AA6E4}">
                <adec:decorative xmlns:adec="http://schemas.microsoft.com/office/drawing/2017/decorative" val="0"/>
              </a:ext>
            </a:extLst>
          </p:cNvPr>
          <p:cNvGrpSpPr/>
          <p:nvPr/>
        </p:nvGrpSpPr>
        <p:grpSpPr>
          <a:xfrm>
            <a:off x="5832703" y="2768590"/>
            <a:ext cx="1417807" cy="905687"/>
            <a:chOff x="3771385" y="5402085"/>
            <a:chExt cx="1671567" cy="992704"/>
          </a:xfrm>
        </p:grpSpPr>
        <p:sp>
          <p:nvSpPr>
            <p:cNvPr id="39" name="Arc 38">
              <a:extLst>
                <a:ext uri="{FF2B5EF4-FFF2-40B4-BE49-F238E27FC236}">
                  <a16:creationId xmlns:a16="http://schemas.microsoft.com/office/drawing/2014/main" id="{60B31868-8262-6092-6A94-B3AECE96E700}"/>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A54B85F1-9EDE-C4F8-5B72-A05A380A83E6}"/>
                </a:ext>
              </a:extLst>
            </p:cNvPr>
            <p:cNvCxnSpPr>
              <a:cxnSpLocks/>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2BB5596-B29F-4202-9800-62448B070CD5}"/>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254C38C6-21E3-C859-2325-2C02BBE51AE2}"/>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C4D7860-0A03-2EF4-52C0-65E1956AFFF5}"/>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6" name="Rounded Rectangle 26">
            <a:extLst>
              <a:ext uri="{FF2B5EF4-FFF2-40B4-BE49-F238E27FC236}">
                <a16:creationId xmlns:a16="http://schemas.microsoft.com/office/drawing/2014/main" id="{8DB58604-2788-CBB0-A54C-66157059746F}"/>
              </a:ext>
            </a:extLst>
          </p:cNvPr>
          <p:cNvSpPr/>
          <p:nvPr/>
        </p:nvSpPr>
        <p:spPr bwMode="auto">
          <a:xfrm>
            <a:off x="8388826" y="2460692"/>
            <a:ext cx="1297876" cy="294924"/>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008575"/>
                </a:solidFill>
                <a:effectLst/>
                <a:uLnTx/>
                <a:uFillTx/>
                <a:latin typeface="Segoe UI Semibold"/>
                <a:ea typeface="+mn-ea"/>
                <a:cs typeface="Segoe UI Semibold" panose="020B0502040204020203" pitchFamily="34" charset="0"/>
              </a:rPr>
              <a:t>Contexte</a:t>
            </a:r>
          </a:p>
        </p:txBody>
      </p:sp>
      <p:sp>
        <p:nvSpPr>
          <p:cNvPr id="22" name="TextBox 9">
            <a:extLst>
              <a:ext uri="{FF2B5EF4-FFF2-40B4-BE49-F238E27FC236}">
                <a16:creationId xmlns:a16="http://schemas.microsoft.com/office/drawing/2014/main" id="{95AA62DF-A497-7DE2-BF1A-64D528E69196}"/>
              </a:ext>
            </a:extLst>
          </p:cNvPr>
          <p:cNvSpPr txBox="1"/>
          <p:nvPr/>
        </p:nvSpPr>
        <p:spPr>
          <a:xfrm>
            <a:off x="8599768" y="2835703"/>
            <a:ext cx="1366088"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000" b="1" i="0" u="none" strike="noStrike" cap="none" normalizeH="0" baseline="0" noProof="0">
                <a:ln>
                  <a:noFill/>
                </a:ln>
                <a:solidFill>
                  <a:prstClr val="black"/>
                </a:solidFill>
                <a:effectLst/>
                <a:uLnTx/>
                <a:uFillTx/>
                <a:latin typeface="Segoe UI Semibold"/>
                <a:ea typeface="+mn-ea"/>
                <a:cs typeface="Segoe UI Semibold"/>
              </a:rPr>
              <a:t>Pourquoi</a:t>
            </a:r>
            <a:r>
              <a:rPr kumimoji="0" lang="fr-FR" sz="1000" b="0" i="0" u="none" strike="noStrike" cap="none" normalizeH="0" baseline="0" noProof="0">
                <a:ln>
                  <a:noFill/>
                </a:ln>
                <a:solidFill>
                  <a:prstClr val="black"/>
                </a:solidFill>
                <a:effectLst/>
                <a:uLnTx/>
                <a:uFillTx/>
                <a:latin typeface="Segoe UI"/>
                <a:ea typeface="+mn-ea"/>
                <a:cs typeface="Segoe UI"/>
              </a:rPr>
              <a:t> vous la faut-il et </a:t>
            </a:r>
            <a:r>
              <a:rPr kumimoji="0" lang="fr-FR" sz="1000" b="0" i="0" u="none" strike="noStrike" cap="none" normalizeH="0" baseline="0" noProof="0">
                <a:ln>
                  <a:noFill/>
                </a:ln>
                <a:solidFill>
                  <a:prstClr val="black"/>
                </a:solidFill>
                <a:effectLst/>
                <a:uLnTx/>
                <a:uFillTx/>
              </a:rPr>
              <a:t>q</a:t>
            </a:r>
            <a:r>
              <a:rPr kumimoji="0" lang="fr-FR" sz="1000" b="0" i="0" u="none" strike="noStrike" cap="none" normalizeH="0" baseline="0" noProof="0">
                <a:ln>
                  <a:noFill/>
                </a:ln>
                <a:solidFill>
                  <a:prstClr val="black"/>
                </a:solidFill>
                <a:effectLst/>
                <a:uLnTx/>
                <a:uFillTx/>
                <a:latin typeface="Segoe UI"/>
                <a:ea typeface="+mn-ea"/>
                <a:cs typeface="Segoe UI Semibold"/>
              </a:rPr>
              <a:t>ui</a:t>
            </a:r>
            <a:r>
              <a:rPr kumimoji="0" lang="fr-FR" sz="1000" b="0" i="0" u="none" strike="noStrike" cap="none" normalizeH="0" baseline="0" noProof="0">
                <a:ln>
                  <a:noFill/>
                </a:ln>
                <a:solidFill>
                  <a:prstClr val="black"/>
                </a:solidFill>
                <a:effectLst/>
                <a:uLnTx/>
                <a:uFillTx/>
                <a:latin typeface="Segoe UI"/>
                <a:ea typeface="+mn-ea"/>
                <a:cs typeface="Segoe UI"/>
              </a:rPr>
              <a:t> est concerné ?</a:t>
            </a:r>
          </a:p>
        </p:txBody>
      </p:sp>
      <p:grpSp>
        <p:nvGrpSpPr>
          <p:cNvPr id="30" name="Group 29" descr="Arrow pointing to prepare me for a meeting with Client X to discuss their “Phase 3+”brand campaign">
            <a:extLst>
              <a:ext uri="{FF2B5EF4-FFF2-40B4-BE49-F238E27FC236}">
                <a16:creationId xmlns:a16="http://schemas.microsoft.com/office/drawing/2014/main" id="{3148881A-BA91-4F53-6CB1-60AE2F940406}"/>
              </a:ext>
              <a:ext uri="{C183D7F6-B498-43B3-948B-1728B52AA6E4}">
                <adec:decorative xmlns:adec="http://schemas.microsoft.com/office/drawing/2017/decorative" val="0"/>
              </a:ext>
            </a:extLst>
          </p:cNvPr>
          <p:cNvGrpSpPr/>
          <p:nvPr/>
        </p:nvGrpSpPr>
        <p:grpSpPr>
          <a:xfrm>
            <a:off x="8473396" y="2768589"/>
            <a:ext cx="1417807" cy="905687"/>
            <a:chOff x="3771385" y="5402085"/>
            <a:chExt cx="1671567" cy="992704"/>
          </a:xfrm>
        </p:grpSpPr>
        <p:sp>
          <p:nvSpPr>
            <p:cNvPr id="31" name="Arc 30">
              <a:extLst>
                <a:ext uri="{FF2B5EF4-FFF2-40B4-BE49-F238E27FC236}">
                  <a16:creationId xmlns:a16="http://schemas.microsoft.com/office/drawing/2014/main" id="{F77C1882-BD58-A367-7018-1C8177D1E7A7}"/>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407FBAD7-BA14-2010-BB6C-7BF80FED146F}"/>
                </a:ext>
              </a:extLst>
            </p:cNvPr>
            <p:cNvCxnSpPr>
              <a:cxnSpLocks/>
              <a:stCxn id="62" idx="2"/>
            </p:cNvCxnSpPr>
            <p:nvPr/>
          </p:nvCxnSpPr>
          <p:spPr>
            <a:xfrm>
              <a:off x="5442811" y="6066481"/>
              <a:ext cx="141" cy="328308"/>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85163-11BF-0382-994F-CB5025593FEE}"/>
                </a:ext>
              </a:extLst>
            </p:cNvPr>
            <p:cNvCxnSpPr>
              <a:cxnSpLocks/>
              <a:stCxn id="62" idx="0"/>
              <a:endCxn id="65" idx="0"/>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4" name="Arc 33">
              <a:extLst>
                <a:ext uri="{FF2B5EF4-FFF2-40B4-BE49-F238E27FC236}">
                  <a16:creationId xmlns:a16="http://schemas.microsoft.com/office/drawing/2014/main" id="{46BCC526-6ED0-DDEF-2B40-EB82A0C4F0FB}"/>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Connector 34">
              <a:extLst>
                <a:ext uri="{FF2B5EF4-FFF2-40B4-BE49-F238E27FC236}">
                  <a16:creationId xmlns:a16="http://schemas.microsoft.com/office/drawing/2014/main" id="{476DC34A-D422-4553-4BD8-7C1B54C31297}"/>
                </a:ext>
              </a:extLst>
            </p:cNvPr>
            <p:cNvCxnSpPr>
              <a:cxnSpLocks/>
              <a:endCxn id="65" idx="2"/>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23" name="TextBox 1">
            <a:extLst>
              <a:ext uri="{FF2B5EF4-FFF2-40B4-BE49-F238E27FC236}">
                <a16:creationId xmlns:a16="http://schemas.microsoft.com/office/drawing/2014/main" id="{E36B9F5A-3AD8-F2B5-D0FC-235B619DF9FE}"/>
              </a:ext>
            </a:extLst>
          </p:cNvPr>
          <p:cNvSpPr txBox="1"/>
          <p:nvPr/>
        </p:nvSpPr>
        <p:spPr>
          <a:xfrm>
            <a:off x="5593622" y="3747457"/>
            <a:ext cx="5544550" cy="954107"/>
          </a:xfrm>
          <a:prstGeom prst="rect">
            <a:avLst/>
          </a:prstGeom>
          <a:noFill/>
        </p:spPr>
        <p:txBody>
          <a:bodyPr wrap="square" lIns="0" tIns="45720" rIns="91440" bIns="4572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lang="fr-FR" sz="1400" b="1" dirty="0">
                <a:solidFill>
                  <a:srgbClr val="0078D4"/>
                </a:solidFill>
                <a:latin typeface="Segoe UI Semibold"/>
                <a:cs typeface="Segoe UI Semibold"/>
              </a:rPr>
              <a:t>Génère </a:t>
            </a:r>
            <a:r>
              <a:rPr kumimoji="0" lang="fr-FR" sz="1400" b="1" i="0" u="none" strike="noStrike" cap="none" normalizeH="0" baseline="0" noProof="0" dirty="0">
                <a:ln>
                  <a:noFill/>
                </a:ln>
                <a:solidFill>
                  <a:srgbClr val="0078D4"/>
                </a:solidFill>
                <a:effectLst/>
                <a:uLnTx/>
                <a:uFillTx/>
                <a:latin typeface="Segoe UI Semibold"/>
                <a:ea typeface="+mn-ea"/>
                <a:cs typeface="Segoe UI Semibold"/>
              </a:rPr>
              <a:t>3 à 5 points</a:t>
            </a:r>
            <a:r>
              <a:rPr kumimoji="0" lang="fr-FR" sz="1400" b="1" i="0" u="none" strike="noStrike" cap="none" normalizeH="0" baseline="0" noProof="0" dirty="0">
                <a:ln>
                  <a:noFill/>
                </a:ln>
                <a:solidFill>
                  <a:srgbClr val="008575"/>
                </a:solidFill>
                <a:effectLst/>
                <a:uLnTx/>
                <a:uFillTx/>
                <a:latin typeface="Segoe UI Semibold"/>
                <a:ea typeface="+mn-ea"/>
                <a:cs typeface="Segoe UI Semibold"/>
              </a:rPr>
              <a:t> pour me préparer à une réunion avec le client X afin de discuter de sa campagne de marque</a:t>
            </a:r>
            <a:r>
              <a:rPr lang="fr-FR" sz="1400" b="1" dirty="0">
                <a:solidFill>
                  <a:srgbClr val="008575"/>
                </a:solidFill>
                <a:latin typeface="Segoe UI Semibold"/>
                <a:cs typeface="Segoe UI Semibold"/>
              </a:rPr>
              <a:t> xxx à </a:t>
            </a:r>
            <a:r>
              <a:rPr lang="fr-FR" sz="1400" b="1" dirty="0">
                <a:solidFill>
                  <a:srgbClr val="C03BC4"/>
                </a:solidFill>
                <a:latin typeface="Segoe UI Semibold"/>
                <a:cs typeface="Segoe UI Semibold"/>
              </a:rPr>
              <a:t>partir des</a:t>
            </a:r>
            <a:r>
              <a:rPr kumimoji="0" lang="fr-FR" sz="1400" b="1" i="0" u="none" strike="noStrike" cap="none" normalizeH="0" baseline="0" noProof="0" dirty="0">
                <a:ln>
                  <a:noFill/>
                </a:ln>
                <a:solidFill>
                  <a:srgbClr val="C03BC4"/>
                </a:solidFill>
                <a:effectLst/>
                <a:uLnTx/>
                <a:uFillTx/>
                <a:latin typeface="Segoe UI Semibold"/>
                <a:ea typeface="+mn-ea"/>
                <a:cs typeface="Segoe UI Semibold"/>
              </a:rPr>
              <a:t> e-mails et </a:t>
            </a:r>
            <a:r>
              <a:rPr lang="fr-FR" sz="1400" b="1" dirty="0">
                <a:solidFill>
                  <a:srgbClr val="C03BC4"/>
                </a:solidFill>
                <a:latin typeface="Segoe UI Semibold"/>
                <a:cs typeface="Segoe UI Semibold"/>
              </a:rPr>
              <a:t>des</a:t>
            </a:r>
            <a:r>
              <a:rPr kumimoji="0" lang="fr-FR" sz="1400" b="1" i="0" u="none" strike="noStrike" cap="none" normalizeH="0" baseline="0" noProof="0" dirty="0">
                <a:ln>
                  <a:noFill/>
                </a:ln>
                <a:solidFill>
                  <a:srgbClr val="C03BC4"/>
                </a:solidFill>
                <a:effectLst/>
                <a:uLnTx/>
                <a:uFillTx/>
                <a:latin typeface="Segoe UI Semibold"/>
                <a:ea typeface="+mn-ea"/>
                <a:cs typeface="Segoe UI Semibold"/>
              </a:rPr>
              <a:t> conversations Teams depuis juin. </a:t>
            </a:r>
            <a:r>
              <a:rPr lang="fr-FR" sz="1400" b="1" dirty="0">
                <a:solidFill>
                  <a:srgbClr val="E25B00"/>
                </a:solidFill>
                <a:latin typeface="Segoe UI Semibold"/>
                <a:cs typeface="Segoe UI Semibold"/>
              </a:rPr>
              <a:t>Utilise</a:t>
            </a:r>
            <a:r>
              <a:rPr kumimoji="0" lang="fr-FR" sz="1400" b="1" i="0" u="none" strike="noStrike" cap="none" normalizeH="0" baseline="0" noProof="0" dirty="0">
                <a:ln>
                  <a:noFill/>
                </a:ln>
                <a:solidFill>
                  <a:srgbClr val="E25B00"/>
                </a:solidFill>
                <a:effectLst/>
                <a:uLnTx/>
                <a:uFillTx/>
                <a:latin typeface="Segoe UI Semibold"/>
                <a:ea typeface="+mn-ea"/>
                <a:cs typeface="Segoe UI Semibold"/>
              </a:rPr>
              <a:t> un langage simple pour que je puisse me </a:t>
            </a:r>
            <a:r>
              <a:rPr lang="fr-FR" sz="1400" b="1" dirty="0">
                <a:solidFill>
                  <a:srgbClr val="E25B00"/>
                </a:solidFill>
                <a:latin typeface="Segoe UI Semibold"/>
                <a:cs typeface="Segoe UI Semibold"/>
              </a:rPr>
              <a:t>familiariser</a:t>
            </a:r>
            <a:r>
              <a:rPr kumimoji="0" lang="fr-FR" sz="1400" b="1" i="0" u="none" strike="noStrike" cap="none" normalizeH="0" baseline="0" noProof="0" dirty="0">
                <a:ln>
                  <a:noFill/>
                </a:ln>
                <a:solidFill>
                  <a:srgbClr val="E25B00"/>
                </a:solidFill>
                <a:effectLst/>
                <a:uLnTx/>
                <a:uFillTx/>
                <a:latin typeface="Segoe UI Semibold"/>
                <a:ea typeface="+mn-ea"/>
                <a:cs typeface="Segoe UI Semibold"/>
              </a:rPr>
              <a:t> rapidement</a:t>
            </a:r>
            <a:r>
              <a:rPr lang="fr-FR" sz="1400" b="1" dirty="0">
                <a:solidFill>
                  <a:srgbClr val="E25B00"/>
                </a:solidFill>
                <a:latin typeface="Segoe UI Semibold"/>
                <a:cs typeface="Segoe UI Semibold"/>
              </a:rPr>
              <a:t> avec le sujet</a:t>
            </a:r>
            <a:r>
              <a:rPr kumimoji="0" lang="fr-FR" sz="1400" b="1" i="0" u="none" strike="noStrike" cap="none" normalizeH="0" baseline="0" noProof="0" dirty="0">
                <a:ln>
                  <a:noFill/>
                </a:ln>
                <a:solidFill>
                  <a:srgbClr val="E25B00"/>
                </a:solidFill>
                <a:effectLst/>
                <a:uLnTx/>
                <a:uFillTx/>
                <a:latin typeface="Segoe UI Semibold"/>
                <a:ea typeface="+mn-ea"/>
                <a:cs typeface="Segoe UI Semibold"/>
              </a:rPr>
              <a:t>.</a:t>
            </a:r>
            <a:endParaRPr lang="fr-FR" sz="1400" b="1" i="0" u="none" strike="noStrike" cap="none" normalizeH="0" baseline="0" noProof="0" dirty="0">
              <a:ln>
                <a:noFill/>
              </a:ln>
              <a:solidFill>
                <a:srgbClr val="008575"/>
              </a:solidFill>
              <a:effectLst/>
              <a:uLnTx/>
              <a:uFillTx/>
              <a:latin typeface="Segoe UI Semibold"/>
              <a:cs typeface="Segoe UI Semibold" panose="020B0502040204020203" pitchFamily="34" charset="0"/>
            </a:endParaRPr>
          </a:p>
        </p:txBody>
      </p:sp>
      <p:grpSp>
        <p:nvGrpSpPr>
          <p:cNvPr id="44" name="Group 43" descr="Arrow pointing to Focus on Email and Teams chats since June">
            <a:extLst>
              <a:ext uri="{FF2B5EF4-FFF2-40B4-BE49-F238E27FC236}">
                <a16:creationId xmlns:a16="http://schemas.microsoft.com/office/drawing/2014/main" id="{DA287CD2-13F8-863C-819F-28A38A105E51}"/>
              </a:ext>
              <a:ext uri="{C183D7F6-B498-43B3-948B-1728B52AA6E4}">
                <adec:decorative xmlns:adec="http://schemas.microsoft.com/office/drawing/2017/decorative" val="0"/>
              </a:ext>
            </a:extLst>
          </p:cNvPr>
          <p:cNvGrpSpPr/>
          <p:nvPr/>
        </p:nvGrpSpPr>
        <p:grpSpPr>
          <a:xfrm>
            <a:off x="5317233" y="4413277"/>
            <a:ext cx="521483" cy="1274579"/>
            <a:chOff x="506362" y="6773643"/>
            <a:chExt cx="614816" cy="1678387"/>
          </a:xfrm>
        </p:grpSpPr>
        <p:sp>
          <p:nvSpPr>
            <p:cNvPr id="45" name="Arc 44">
              <a:extLst>
                <a:ext uri="{FF2B5EF4-FFF2-40B4-BE49-F238E27FC236}">
                  <a16:creationId xmlns:a16="http://schemas.microsoft.com/office/drawing/2014/main" id="{4D48E89E-55B5-85A3-8266-1A9F6AACC554}"/>
                </a:ext>
              </a:extLst>
            </p:cNvPr>
            <p:cNvSpPr/>
            <p:nvPr/>
          </p:nvSpPr>
          <p:spPr>
            <a:xfrm flipH="1" flipV="1">
              <a:off x="506363" y="7624961"/>
              <a:ext cx="318247" cy="320400"/>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6" name="Straight Arrow Connector 45">
              <a:extLst>
                <a:ext uri="{FF2B5EF4-FFF2-40B4-BE49-F238E27FC236}">
                  <a16:creationId xmlns:a16="http://schemas.microsoft.com/office/drawing/2014/main" id="{536BF600-7792-0D9A-C310-4D761FA0F109}"/>
                </a:ext>
              </a:extLst>
            </p:cNvPr>
            <p:cNvCxnSpPr>
              <a:cxnSpLocks/>
            </p:cNvCxnSpPr>
            <p:nvPr/>
          </p:nvCxnSpPr>
          <p:spPr>
            <a:xfrm flipH="1" flipV="1">
              <a:off x="506415" y="6928681"/>
              <a:ext cx="2268" cy="883737"/>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B17FCD9-D2A7-065B-7089-39680EAA7E8B}"/>
                </a:ext>
              </a:extLst>
            </p:cNvPr>
            <p:cNvCxnSpPr>
              <a:cxnSpLocks/>
            </p:cNvCxnSpPr>
            <p:nvPr/>
          </p:nvCxnSpPr>
          <p:spPr>
            <a:xfrm>
              <a:off x="676528" y="7944636"/>
              <a:ext cx="271015" cy="667"/>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E50DE6C9-3832-9D69-39FC-A68FAEA7A7DC}"/>
                </a:ext>
              </a:extLst>
            </p:cNvPr>
            <p:cNvSpPr/>
            <p:nvPr/>
          </p:nvSpPr>
          <p:spPr>
            <a:xfrm rot="10800000" flipH="1" flipV="1">
              <a:off x="802930" y="794463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9" name="Straight Connector 48">
              <a:extLst>
                <a:ext uri="{FF2B5EF4-FFF2-40B4-BE49-F238E27FC236}">
                  <a16:creationId xmlns:a16="http://schemas.microsoft.com/office/drawing/2014/main" id="{320DA270-698D-B52C-95B5-776A93A0B9C7}"/>
                </a:ext>
              </a:extLst>
            </p:cNvPr>
            <p:cNvCxnSpPr>
              <a:cxnSpLocks/>
            </p:cNvCxnSpPr>
            <p:nvPr/>
          </p:nvCxnSpPr>
          <p:spPr>
            <a:xfrm flipV="1">
              <a:off x="1121178" y="8098086"/>
              <a:ext cx="0" cy="353944"/>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BC18A1B-2501-CC6B-BCDD-BD70B5B2E744}"/>
                </a:ext>
              </a:extLst>
            </p:cNvPr>
            <p:cNvCxnSpPr>
              <a:cxnSpLocks/>
            </p:cNvCxnSpPr>
            <p:nvPr/>
          </p:nvCxnSpPr>
          <p:spPr>
            <a:xfrm flipV="1">
              <a:off x="637692" y="6773643"/>
              <a:ext cx="154429" cy="326"/>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51" name="Arc 50">
              <a:extLst>
                <a:ext uri="{FF2B5EF4-FFF2-40B4-BE49-F238E27FC236}">
                  <a16:creationId xmlns:a16="http://schemas.microsoft.com/office/drawing/2014/main" id="{855E95DA-1190-C861-4CD3-F93E80E1B010}"/>
                </a:ext>
              </a:extLst>
            </p:cNvPr>
            <p:cNvSpPr/>
            <p:nvPr/>
          </p:nvSpPr>
          <p:spPr>
            <a:xfrm rot="5400000" flipH="1" flipV="1">
              <a:off x="507438" y="6772568"/>
              <a:ext cx="318247" cy="3204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0" name="TextBox 7">
            <a:extLst>
              <a:ext uri="{FF2B5EF4-FFF2-40B4-BE49-F238E27FC236}">
                <a16:creationId xmlns:a16="http://schemas.microsoft.com/office/drawing/2014/main" id="{CF510400-0839-84C5-CCCE-0CFF7164950B}"/>
              </a:ext>
            </a:extLst>
          </p:cNvPr>
          <p:cNvSpPr txBox="1"/>
          <p:nvPr/>
        </p:nvSpPr>
        <p:spPr>
          <a:xfrm>
            <a:off x="5953037" y="5472458"/>
            <a:ext cx="2196397" cy="307777"/>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defRPr/>
            </a:pPr>
            <a:r>
              <a:rPr kumimoji="0" lang="fr-FR" sz="1000" b="1" i="0" u="none" strike="noStrike" cap="none" normalizeH="0" baseline="0" noProof="0" dirty="0">
                <a:ln>
                  <a:noFill/>
                </a:ln>
                <a:solidFill>
                  <a:prstClr val="black"/>
                </a:solidFill>
                <a:effectLst/>
                <a:uLnTx/>
                <a:uFillTx/>
                <a:latin typeface="Segoe UI Semibold"/>
                <a:ea typeface="+mn-ea"/>
                <a:cs typeface="Segoe UI Semibold"/>
              </a:rPr>
              <a:t>Quelles</a:t>
            </a:r>
            <a:r>
              <a:rPr kumimoji="0" lang="fr-FR" sz="1000" b="0" i="0" u="none" strike="noStrike" cap="none" normalizeH="0" baseline="0" noProof="0" dirty="0">
                <a:ln>
                  <a:noFill/>
                </a:ln>
                <a:solidFill>
                  <a:prstClr val="black"/>
                </a:solidFill>
                <a:effectLst/>
                <a:uLnTx/>
                <a:uFillTx/>
                <a:latin typeface="Segoe UI"/>
                <a:ea typeface="+mn-ea"/>
                <a:cs typeface="Segoe UI"/>
              </a:rPr>
              <a:t> sources d'informations </a:t>
            </a:r>
            <a:r>
              <a:rPr kumimoji="0" lang="fr-FR" sz="1000" b="0" i="0" u="none" strike="noStrike" cap="none" normalizeH="0" baseline="0" noProof="0" dirty="0" err="1">
                <a:ln>
                  <a:noFill/>
                </a:ln>
                <a:solidFill>
                  <a:prstClr val="black"/>
                </a:solidFill>
                <a:effectLst/>
                <a:uLnTx/>
                <a:uFillTx/>
                <a:latin typeface="Segoe UI"/>
                <a:ea typeface="+mn-ea"/>
                <a:cs typeface="Segoe UI"/>
              </a:rPr>
              <a:t>Copilot</a:t>
            </a:r>
            <a:r>
              <a:rPr kumimoji="0" lang="fr-FR" sz="1000" b="0" i="0" u="none" strike="noStrike" cap="none" normalizeH="0" baseline="0" noProof="0" dirty="0">
                <a:ln>
                  <a:noFill/>
                </a:ln>
                <a:solidFill>
                  <a:prstClr val="black"/>
                </a:solidFill>
                <a:effectLst/>
                <a:uLnTx/>
                <a:uFillTx/>
                <a:latin typeface="Segoe UI"/>
                <a:ea typeface="+mn-ea"/>
                <a:cs typeface="Segoe UI"/>
              </a:rPr>
              <a:t> doit-il utiliser ?</a:t>
            </a:r>
            <a:r>
              <a:rPr lang="fr-FR" sz="1000" dirty="0">
                <a:solidFill>
                  <a:prstClr val="black"/>
                </a:solidFill>
                <a:latin typeface="Segoe UI"/>
                <a:cs typeface="Segoe UI"/>
              </a:rPr>
              <a:t> </a:t>
            </a:r>
            <a:endParaRPr kumimoji="0" lang="fr-FR" sz="1000" b="0" i="0" u="none" strike="noStrike" cap="none" normalizeH="0" baseline="0" noProof="0">
              <a:ln>
                <a:noFill/>
              </a:ln>
              <a:solidFill>
                <a:prstClr val="black"/>
              </a:solidFill>
              <a:effectLst/>
              <a:uLnTx/>
              <a:uFillTx/>
              <a:latin typeface="Segoe UI"/>
              <a:ea typeface="+mn-ea"/>
              <a:cs typeface="Segoe UI" panose="020B0502040204020203" pitchFamily="34" charset="0"/>
            </a:endParaRPr>
          </a:p>
        </p:txBody>
      </p:sp>
      <p:sp>
        <p:nvSpPr>
          <p:cNvPr id="18" name="Rounded Rectangle 37">
            <a:extLst>
              <a:ext uri="{FF2B5EF4-FFF2-40B4-BE49-F238E27FC236}">
                <a16:creationId xmlns:a16="http://schemas.microsoft.com/office/drawing/2014/main" id="{AE33A6F3-BADE-5D05-FD31-8E989A5BFCC3}"/>
              </a:ext>
            </a:extLst>
          </p:cNvPr>
          <p:cNvSpPr/>
          <p:nvPr/>
        </p:nvSpPr>
        <p:spPr bwMode="auto">
          <a:xfrm>
            <a:off x="5705452" y="5861212"/>
            <a:ext cx="1297876" cy="294924"/>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53" name="Group 52" descr="Arrow pointing to Please use simple language so I can get up to speed quickly.">
            <a:extLst>
              <a:ext uri="{FF2B5EF4-FFF2-40B4-BE49-F238E27FC236}">
                <a16:creationId xmlns:a16="http://schemas.microsoft.com/office/drawing/2014/main" id="{FA26AFE3-CCFB-146C-D8FA-334913D3F939}"/>
              </a:ext>
              <a:ext uri="{C183D7F6-B498-43B3-948B-1728B52AA6E4}">
                <adec:decorative xmlns:adec="http://schemas.microsoft.com/office/drawing/2017/decorative" val="0"/>
              </a:ext>
            </a:extLst>
          </p:cNvPr>
          <p:cNvGrpSpPr/>
          <p:nvPr/>
        </p:nvGrpSpPr>
        <p:grpSpPr>
          <a:xfrm rot="10800000" flipH="1">
            <a:off x="8473390" y="4794686"/>
            <a:ext cx="728851" cy="1057474"/>
            <a:chOff x="3769739" y="7144164"/>
            <a:chExt cx="859302" cy="1176311"/>
          </a:xfrm>
        </p:grpSpPr>
        <p:grpSp>
          <p:nvGrpSpPr>
            <p:cNvPr id="55" name="Group 54">
              <a:extLst>
                <a:ext uri="{FF2B5EF4-FFF2-40B4-BE49-F238E27FC236}">
                  <a16:creationId xmlns:a16="http://schemas.microsoft.com/office/drawing/2014/main" id="{A8DC63BB-4BAA-588D-D366-E60372A19857}"/>
                </a:ext>
              </a:extLst>
            </p:cNvPr>
            <p:cNvGrpSpPr/>
            <p:nvPr/>
          </p:nvGrpSpPr>
          <p:grpSpPr>
            <a:xfrm>
              <a:off x="4310794" y="7645759"/>
              <a:ext cx="318247" cy="674716"/>
              <a:chOff x="4310794" y="7645759"/>
              <a:chExt cx="318247" cy="674716"/>
            </a:xfrm>
          </p:grpSpPr>
          <p:sp>
            <p:nvSpPr>
              <p:cNvPr id="59" name="Arc 58">
                <a:extLst>
                  <a:ext uri="{FF2B5EF4-FFF2-40B4-BE49-F238E27FC236}">
                    <a16:creationId xmlns:a16="http://schemas.microsoft.com/office/drawing/2014/main" id="{90072CC2-9544-063B-E9F9-816FA3F9E002}"/>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60" name="Straight Arrow Connector 59">
                <a:extLst>
                  <a:ext uri="{FF2B5EF4-FFF2-40B4-BE49-F238E27FC236}">
                    <a16:creationId xmlns:a16="http://schemas.microsoft.com/office/drawing/2014/main" id="{ADE6DB72-B6FE-3B30-6FBD-2C2CEB0DF4FE}"/>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C4170626-4AC1-285B-8C93-17B419EA0AE3}"/>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7" name="Arc 56">
              <a:extLst>
                <a:ext uri="{FF2B5EF4-FFF2-40B4-BE49-F238E27FC236}">
                  <a16:creationId xmlns:a16="http://schemas.microsoft.com/office/drawing/2014/main" id="{ED6C3537-C693-A77E-330D-0625FCE252BA}"/>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8" name="Straight Connector 57">
              <a:extLst>
                <a:ext uri="{FF2B5EF4-FFF2-40B4-BE49-F238E27FC236}">
                  <a16:creationId xmlns:a16="http://schemas.microsoft.com/office/drawing/2014/main" id="{1F294EED-AC7F-AE1B-B5CC-E9B365F382EB}"/>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19" name="TextBox 6">
            <a:extLst>
              <a:ext uri="{FF2B5EF4-FFF2-40B4-BE49-F238E27FC236}">
                <a16:creationId xmlns:a16="http://schemas.microsoft.com/office/drawing/2014/main" id="{942081B9-3B87-B651-1D7A-C68E5ECBD87F}"/>
              </a:ext>
            </a:extLst>
          </p:cNvPr>
          <p:cNvSpPr txBox="1"/>
          <p:nvPr/>
        </p:nvSpPr>
        <p:spPr>
          <a:xfrm>
            <a:off x="8599768" y="5472458"/>
            <a:ext cx="2007272" cy="30777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000" b="1" i="0" u="none" strike="noStrike" cap="none" normalizeH="0" baseline="0" noProof="0">
                <a:ln>
                  <a:noFill/>
                </a:ln>
                <a:solidFill>
                  <a:prstClr val="black"/>
                </a:solidFill>
                <a:effectLst/>
                <a:uLnTx/>
                <a:uFillTx/>
                <a:latin typeface="Segoe UI Semibold"/>
                <a:ea typeface="+mn-ea"/>
                <a:cs typeface="Segoe UI Semibold" panose="020B0502040204020203" pitchFamily="34" charset="0"/>
              </a:rPr>
              <a:t>Comment</a:t>
            </a:r>
            <a:r>
              <a:rPr kumimoji="0" lang="fr-FR" sz="1000" b="0" i="0" u="none" strike="noStrike" cap="none" normalizeH="0" baseline="0" noProof="0">
                <a:ln>
                  <a:noFill/>
                </a:ln>
                <a:solidFill>
                  <a:prstClr val="black"/>
                </a:solidFill>
                <a:effectLst/>
                <a:uLnTx/>
                <a:uFillTx/>
                <a:latin typeface="Segoe UI"/>
                <a:ea typeface="+mn-ea"/>
                <a:cs typeface="Segoe UI" panose="020B0502040204020203" pitchFamily="34" charset="0"/>
              </a:rPr>
              <a:t> Copilote doit-il répondre</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Segoe UI" panose="020B0502040204020203" pitchFamily="34" charset="0"/>
              </a:rPr>
              <a:t>pour satisfaire vos attentes ?</a:t>
            </a:r>
          </a:p>
        </p:txBody>
      </p:sp>
      <p:sp>
        <p:nvSpPr>
          <p:cNvPr id="17" name="Rounded Rectangle 34">
            <a:extLst>
              <a:ext uri="{FF2B5EF4-FFF2-40B4-BE49-F238E27FC236}">
                <a16:creationId xmlns:a16="http://schemas.microsoft.com/office/drawing/2014/main" id="{CC23824C-39FF-EBC8-B274-F5456DC93293}"/>
              </a:ext>
            </a:extLst>
          </p:cNvPr>
          <p:cNvSpPr/>
          <p:nvPr/>
        </p:nvSpPr>
        <p:spPr bwMode="auto">
          <a:xfrm>
            <a:off x="8388826" y="5872098"/>
            <a:ext cx="1297876" cy="294924"/>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E25B00"/>
                </a:solidFill>
                <a:effectLst/>
                <a:uLnTx/>
                <a:uFillTx/>
                <a:latin typeface="Segoe UI Semibold"/>
                <a:ea typeface="+mn-ea"/>
                <a:cs typeface="Segoe UI Semibold" panose="020B0502040204020203" pitchFamily="34" charset="0"/>
              </a:rPr>
              <a:t>Attentes</a:t>
            </a:r>
          </a:p>
        </p:txBody>
      </p:sp>
    </p:spTree>
    <p:extLst>
      <p:ext uri="{BB962C8B-B14F-4D97-AF65-F5344CB8AC3E}">
        <p14:creationId xmlns:p14="http://schemas.microsoft.com/office/powerpoint/2010/main" val="244222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D7152D42-649C-B46D-96B9-37D2CD8F72C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A9388D53-4E48-582C-1160-2242E7B26A73}"/>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wrap="square">
            <a:spAutoFit/>
          </a:bodyPr>
          <a:lstStyle/>
          <a:p>
            <a:r>
              <a:rPr lang="fr-FR">
                <a:gradFill flip="none" rotWithShape="1">
                  <a:gsLst>
                    <a:gs pos="50000">
                      <a:srgbClr val="8661C5"/>
                    </a:gs>
                    <a:gs pos="0">
                      <a:srgbClr val="3E76D4"/>
                    </a:gs>
                    <a:gs pos="100000">
                      <a:srgbClr val="C73ECC"/>
                    </a:gs>
                  </a:gsLst>
                  <a:lin ang="2700000" scaled="1"/>
                  <a:tileRect/>
                </a:gradFill>
                <a:cs typeface="+mn-cs"/>
              </a:rPr>
              <a:t>Utilisation : Copilot dans PowerPoint</a:t>
            </a:r>
            <a:br>
              <a:rPr lang="fr-FR">
                <a:gradFill flip="none" rotWithShape="1">
                  <a:gsLst>
                    <a:gs pos="50000">
                      <a:srgbClr val="8661C5"/>
                    </a:gs>
                    <a:gs pos="0">
                      <a:srgbClr val="3E76D4"/>
                    </a:gs>
                    <a:gs pos="100000">
                      <a:srgbClr val="C73ECC"/>
                    </a:gs>
                  </a:gsLst>
                  <a:lin ang="2700000" scaled="1"/>
                  <a:tileRect/>
                </a:gradFill>
                <a:cs typeface="+mn-cs"/>
              </a:rPr>
            </a:br>
            <a:r>
              <a:rPr lang="fr-FR" sz="1800">
                <a:cs typeface="Segoe UI Semilight"/>
              </a:rPr>
              <a:t>Notez que les invites affichées peuvent varier</a:t>
            </a:r>
          </a:p>
        </p:txBody>
      </p:sp>
      <p:sp>
        <p:nvSpPr>
          <p:cNvPr id="7" name="TextBox 6">
            <a:extLst>
              <a:ext uri="{FF2B5EF4-FFF2-40B4-BE49-F238E27FC236}">
                <a16:creationId xmlns:a16="http://schemas.microsoft.com/office/drawing/2014/main" id="{BD5BD826-5289-8BBA-EA74-FAAFE62F05E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Aptos" panose="020B0004020202020204" pitchFamily="34" charset="0"/>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Créer une présentation à partir d'une idée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Créer une présentation à partir d'un document Word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Améliorer une présentation existante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Préparer une présentation en résumant les points clés et en créant des notes sur les diapositives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Créer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Créer une présentation à partir d'une description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Créer une présentation à partir de l'URL d'un document Word</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Affiner (Modifier)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Ajouter une diapositive sur un sujet</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Ajouter une image à partir d'une description</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Modifier le format du texte</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Organiser la présentation en ajoutant un ordre du jour et en créant des sections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Résumer (Organiser)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Créer un résumé</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Afficher les diapositives clés - Fournit une liste de diapositives contenant des informations importantes</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Découvrir (Comprendre)</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Afficher les actions et les étapes suivantes</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Poser des questions sur la présentation</a:t>
            </a:r>
          </a:p>
          <a:p>
            <a:pPr marL="209550" marR="0" lvl="0" indent="-152400" algn="l" defTabSz="932472" rtl="0" eaLnBrk="1" fontAlgn="base" latinLnBrk="0" hangingPunct="1">
              <a:lnSpc>
                <a:spcPct val="100000"/>
              </a:lnSpc>
              <a:spcBef>
                <a:spcPts val="2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Commander (Demander)</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Reformater le texte</a:t>
            </a:r>
          </a:p>
          <a:p>
            <a:pPr marL="457200" marR="0" lvl="1" indent="-144463" algn="l" defTabSz="914400" rtl="0" eaLnBrk="1" fontAlgn="auto" latinLnBrk="0" hangingPunct="1">
              <a:lnSpc>
                <a:spcPct val="100000"/>
              </a:lnSpc>
              <a:spcBef>
                <a:spcPts val="200"/>
              </a:spcBef>
              <a:spcAft>
                <a:spcPts val="0"/>
              </a:spcAft>
              <a:buClrTx/>
              <a:buSzTx/>
              <a:buFont typeface="Segoe UI" panose="020B0502040204020203" pitchFamily="34" charset="0"/>
              <a:buChar char="–"/>
              <a:tabLst/>
              <a:defRPr/>
            </a:pPr>
            <a:r>
              <a:rPr kumimoji="0" lang="fr-FR" sz="900" b="0" i="0" u="none" strike="noStrike" cap="none" normalizeH="0" baseline="0" noProof="0">
                <a:ln>
                  <a:noFill/>
                </a:ln>
                <a:solidFill>
                  <a:prstClr val="black"/>
                </a:solidFill>
                <a:effectLst/>
                <a:uLnTx/>
                <a:uFillTx/>
                <a:latin typeface="Segoe UI"/>
                <a:ea typeface="+mn-ea"/>
                <a:cs typeface="Times New Roman"/>
              </a:rPr>
              <a:t>Créer une nouvelle diapositive</a:t>
            </a:r>
          </a:p>
        </p:txBody>
      </p:sp>
      <p:pic>
        <p:nvPicPr>
          <p:cNvPr id="11" name="Picture 10" descr="Screenshot of Copilot in PowerPoint">
            <a:extLst>
              <a:ext uri="{FF2B5EF4-FFF2-40B4-BE49-F238E27FC236}">
                <a16:creationId xmlns:a16="http://schemas.microsoft.com/office/drawing/2014/main" id="{0C521433-0441-BF65-A088-6FFBE414B1C1}"/>
              </a:ext>
            </a:extLst>
          </p:cNvPr>
          <p:cNvPicPr>
            <a:picLocks noChangeAspect="1"/>
          </p:cNvPicPr>
          <p:nvPr/>
        </p:nvPicPr>
        <p:blipFill>
          <a:blip r:embed="rId3"/>
          <a:stretch>
            <a:fillRect/>
          </a:stretch>
        </p:blipFill>
        <p:spPr>
          <a:xfrm>
            <a:off x="5103683" y="1723137"/>
            <a:ext cx="1927037" cy="4420507"/>
          </a:xfrm>
          <a:prstGeom prst="roundRect">
            <a:avLst>
              <a:gd name="adj" fmla="val 3629"/>
            </a:avLst>
          </a:prstGeom>
          <a:ln w="6350">
            <a:solidFill>
              <a:schemeClr val="bg1">
                <a:lumMod val="75000"/>
              </a:schemeClr>
            </a:solidFill>
          </a:ln>
        </p:spPr>
      </p:pic>
      <p:sp>
        <p:nvSpPr>
          <p:cNvPr id="36" name="Rectangle: Rounded Corners 35" descr="Emphasis on the Prompts section with the following:&#10;Create, &#10;Understand&#10;Edit&#10;Ask and &#10;View more prompts">
            <a:extLst>
              <a:ext uri="{FF2B5EF4-FFF2-40B4-BE49-F238E27FC236}">
                <a16:creationId xmlns:a16="http://schemas.microsoft.com/office/drawing/2014/main" id="{1AC578B6-5C09-7744-55F7-C186F4827296}"/>
              </a:ext>
              <a:ext uri="{C183D7F6-B498-43B3-948B-1728B52AA6E4}">
                <adec:decorative xmlns:adec="http://schemas.microsoft.com/office/drawing/2017/decorative" val="0"/>
              </a:ext>
            </a:extLst>
          </p:cNvPr>
          <p:cNvSpPr/>
          <p:nvPr/>
        </p:nvSpPr>
        <p:spPr bwMode="auto">
          <a:xfrm>
            <a:off x="5314156" y="4249046"/>
            <a:ext cx="1620044" cy="1310379"/>
          </a:xfrm>
          <a:prstGeom prst="roundRect">
            <a:avLst>
              <a:gd name="adj" fmla="val 323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0B03FBB0-CB37-CF85-3ACA-E1B645BABC0D}"/>
              </a:ext>
              <a:ext uri="{C183D7F6-B498-43B3-948B-1728B52AA6E4}">
                <adec:decorative xmlns:adec="http://schemas.microsoft.com/office/drawing/2017/decorative" val="1"/>
              </a:ext>
            </a:extLst>
          </p:cNvPr>
          <p:cNvSpPr/>
          <p:nvPr/>
        </p:nvSpPr>
        <p:spPr bwMode="auto">
          <a:xfrm>
            <a:off x="6317456" y="5845969"/>
            <a:ext cx="190019" cy="20173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6" name="Picture 5" descr="Screenshot of Copilot in PowerPoint">
            <a:extLst>
              <a:ext uri="{FF2B5EF4-FFF2-40B4-BE49-F238E27FC236}">
                <a16:creationId xmlns:a16="http://schemas.microsoft.com/office/drawing/2014/main" id="{EDCCC319-AC7A-E224-AC7E-4428614B1079}"/>
              </a:ext>
            </a:extLst>
          </p:cNvPr>
          <p:cNvPicPr>
            <a:picLocks noChangeAspect="1"/>
          </p:cNvPicPr>
          <p:nvPr/>
        </p:nvPicPr>
        <p:blipFill>
          <a:blip r:embed="rId4"/>
          <a:stretch>
            <a:fillRect/>
          </a:stretch>
        </p:blipFill>
        <p:spPr>
          <a:xfrm>
            <a:off x="7194613" y="1723137"/>
            <a:ext cx="1647764" cy="3828485"/>
          </a:xfrm>
          <a:prstGeom prst="roundRect">
            <a:avLst>
              <a:gd name="adj" fmla="val 3994"/>
            </a:avLst>
          </a:prstGeom>
          <a:ln w="6350">
            <a:solidFill>
              <a:schemeClr val="bg1">
                <a:lumMod val="75000"/>
              </a:schemeClr>
            </a:solidFill>
          </a:ln>
        </p:spPr>
      </p:pic>
      <p:sp>
        <p:nvSpPr>
          <p:cNvPr id="33" name="Rectangle: Rounded Corners 32" descr="Emphasis on Create Presentation from File,&#10;Summarize this presentation and &#10;Organize this presentation">
            <a:extLst>
              <a:ext uri="{FF2B5EF4-FFF2-40B4-BE49-F238E27FC236}">
                <a16:creationId xmlns:a16="http://schemas.microsoft.com/office/drawing/2014/main" id="{36115C7E-F79E-D2BF-30C3-666ADD757454}"/>
              </a:ext>
              <a:ext uri="{C183D7F6-B498-43B3-948B-1728B52AA6E4}">
                <adec:decorative xmlns:adec="http://schemas.microsoft.com/office/drawing/2017/decorative" val="0"/>
              </a:ext>
            </a:extLst>
          </p:cNvPr>
          <p:cNvSpPr/>
          <p:nvPr/>
        </p:nvSpPr>
        <p:spPr bwMode="auto">
          <a:xfrm>
            <a:off x="7369969" y="2431257"/>
            <a:ext cx="1352550" cy="685800"/>
          </a:xfrm>
          <a:prstGeom prst="roundRect">
            <a:avLst>
              <a:gd name="adj" fmla="val 669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TextBox 31">
            <a:extLst>
              <a:ext uri="{FF2B5EF4-FFF2-40B4-BE49-F238E27FC236}">
                <a16:creationId xmlns:a16="http://schemas.microsoft.com/office/drawing/2014/main" id="{FABE0412-DEAC-6856-6F4E-26EE0839F9DC}"/>
              </a:ext>
            </a:extLst>
          </p:cNvPr>
          <p:cNvSpPr txBox="1">
            <a:spLocks/>
          </p:cNvSpPr>
          <p:nvPr/>
        </p:nvSpPr>
        <p:spPr>
          <a:xfrm>
            <a:off x="9194800" y="2314456"/>
            <a:ext cx="2068420" cy="919401"/>
          </a:xfrm>
          <a:prstGeom prst="roundRect">
            <a:avLst>
              <a:gd name="adj" fmla="val 837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a:defRPr/>
            </a:pPr>
            <a:r>
              <a:rPr kumimoji="0" lang="fr-FR" sz="1200" b="0" i="0" u="none" strike="noStrike" cap="none" normalizeH="0" baseline="0" noProof="0" dirty="0">
                <a:ln>
                  <a:noFill/>
                </a:ln>
                <a:solidFill>
                  <a:prstClr val="black"/>
                </a:solidFill>
                <a:effectLst/>
                <a:uLnTx/>
                <a:uFillTx/>
                <a:latin typeface="Segoe UI"/>
                <a:ea typeface="+mn-ea"/>
                <a:cs typeface="Segoe UI"/>
              </a:rPr>
              <a:t>Sélectionner </a:t>
            </a:r>
            <a:r>
              <a:rPr lang="fr-FR" dirty="0">
                <a:solidFill>
                  <a:prstClr val="black"/>
                </a:solidFill>
                <a:latin typeface="Segoe UI"/>
              </a:rPr>
              <a:t>un prompt </a:t>
            </a:r>
            <a:r>
              <a:rPr kumimoji="0" lang="fr-FR" sz="1200" b="0" i="0" u="none" strike="noStrike" cap="none" normalizeH="0" baseline="0" noProof="0" dirty="0">
                <a:ln>
                  <a:noFill/>
                </a:ln>
                <a:solidFill>
                  <a:prstClr val="black"/>
                </a:solidFill>
                <a:effectLst/>
                <a:uLnTx/>
                <a:uFillTx/>
                <a:latin typeface="Segoe UI"/>
                <a:ea typeface="+mn-ea"/>
                <a:cs typeface="Segoe UI"/>
              </a:rPr>
              <a:t>prédéfinie dans la barre latérale </a:t>
            </a:r>
            <a:r>
              <a:rPr kumimoji="0" lang="fr-FR" sz="1200" b="0" i="0" u="none" strike="noStrike" cap="none" normalizeH="0" baseline="0" noProof="0" dirty="0" err="1">
                <a:ln>
                  <a:noFill/>
                </a:ln>
                <a:solidFill>
                  <a:prstClr val="black"/>
                </a:solidFill>
                <a:effectLst/>
                <a:uLnTx/>
                <a:uFillTx/>
                <a:latin typeface="Segoe UI"/>
                <a:ea typeface="+mn-ea"/>
                <a:cs typeface="Segoe UI"/>
              </a:rPr>
              <a:t>Copilot</a:t>
            </a:r>
            <a:r>
              <a:rPr kumimoji="0" lang="fr-FR" sz="1200" b="0" i="0" u="none" strike="noStrike" cap="none" normalizeH="0" baseline="0" noProof="0" dirty="0">
                <a:ln>
                  <a:noFill/>
                </a:ln>
                <a:solidFill>
                  <a:prstClr val="black"/>
                </a:solidFill>
                <a:effectLst/>
                <a:uLnTx/>
                <a:uFillTx/>
                <a:latin typeface="Segoe UI"/>
                <a:ea typeface="+mn-ea"/>
                <a:cs typeface="Segoe UI"/>
              </a:rPr>
              <a:t>. Vous pouvez ensuite compléter</a:t>
            </a:r>
            <a:r>
              <a:rPr lang="fr-FR" dirty="0">
                <a:solidFill>
                  <a:prstClr val="black"/>
                </a:solidFill>
                <a:latin typeface="Segoe UI"/>
              </a:rPr>
              <a:t> </a:t>
            </a:r>
            <a:endParaRPr kumimoji="0" lang="fr-FR" sz="1200" b="0" i="0" u="none" strike="noStrike" cap="none" normalizeH="0" baseline="0" noProof="0">
              <a:ln>
                <a:noFill/>
              </a:ln>
              <a:solidFill>
                <a:prstClr val="black"/>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a:ea typeface="+mn-ea"/>
                <a:cs typeface="Segoe UI"/>
              </a:rPr>
              <a:t>le contexte</a:t>
            </a:r>
            <a:endParaRPr lang="fr-FR" sz="1200" b="0" i="0" u="none" strike="noStrike" cap="none" normalizeH="0" baseline="0" noProof="0" dirty="0">
              <a:ln>
                <a:noFill/>
              </a:ln>
              <a:solidFill>
                <a:prstClr val="black"/>
              </a:solidFill>
              <a:effectLst/>
              <a:uLnTx/>
              <a:uFillTx/>
              <a:latin typeface="Segoe UI"/>
              <a:cs typeface="Segoe UI"/>
            </a:endParaRPr>
          </a:p>
        </p:txBody>
      </p:sp>
      <p:sp>
        <p:nvSpPr>
          <p:cNvPr id="35" name="Rectangle: Rounded Corners 34" descr="Emphasis on the ask a question or make a request section in the screenshot">
            <a:extLst>
              <a:ext uri="{FF2B5EF4-FFF2-40B4-BE49-F238E27FC236}">
                <a16:creationId xmlns:a16="http://schemas.microsoft.com/office/drawing/2014/main" id="{D65B3CCF-E904-C6F3-3021-63CE280B8E17}"/>
              </a:ext>
              <a:ext uri="{C183D7F6-B498-43B3-948B-1728B52AA6E4}">
                <adec:decorative xmlns:adec="http://schemas.microsoft.com/office/drawing/2017/decorative" val="0"/>
              </a:ext>
            </a:extLst>
          </p:cNvPr>
          <p:cNvSpPr/>
          <p:nvPr/>
        </p:nvSpPr>
        <p:spPr bwMode="auto">
          <a:xfrm>
            <a:off x="7365206" y="5000755"/>
            <a:ext cx="1362075" cy="416019"/>
          </a:xfrm>
          <a:prstGeom prst="roundRect">
            <a:avLst>
              <a:gd name="adj" fmla="val 417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683D7B07-972B-EB5A-367B-47423E4F24DF}"/>
              </a:ext>
            </a:extLst>
          </p:cNvPr>
          <p:cNvSpPr txBox="1">
            <a:spLocks/>
          </p:cNvSpPr>
          <p:nvPr/>
        </p:nvSpPr>
        <p:spPr>
          <a:xfrm>
            <a:off x="9194800" y="4404256"/>
            <a:ext cx="2068420" cy="1064776"/>
          </a:xfrm>
          <a:prstGeom prst="roundRect">
            <a:avLst>
              <a:gd name="adj" fmla="val 714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Poser des questions générales ou demander des idées créatives. Vous devrez vérifier que le contenu ne contient aucune erreur factuelle.</a:t>
            </a:r>
          </a:p>
        </p:txBody>
      </p:sp>
      <p:grpSp>
        <p:nvGrpSpPr>
          <p:cNvPr id="27" name="Group 26" descr="Arrow pointing to the book icon in the Ask a question or make a request section in the screenshot &#10;Click on the Prompt Guide icon to show the prompts to edit a slide or learn about the presentation&#10;">
            <a:extLst>
              <a:ext uri="{FF2B5EF4-FFF2-40B4-BE49-F238E27FC236}">
                <a16:creationId xmlns:a16="http://schemas.microsoft.com/office/drawing/2014/main" id="{6CC4FBC3-F79E-63EB-A6DE-636556EF3549}"/>
              </a:ext>
            </a:extLst>
          </p:cNvPr>
          <p:cNvGrpSpPr/>
          <p:nvPr/>
        </p:nvGrpSpPr>
        <p:grpSpPr>
          <a:xfrm>
            <a:off x="6507475" y="5639934"/>
            <a:ext cx="4755745" cy="715089"/>
            <a:chOff x="15950651" y="5545232"/>
            <a:chExt cx="4755745" cy="715089"/>
          </a:xfrm>
        </p:grpSpPr>
        <p:grpSp>
          <p:nvGrpSpPr>
            <p:cNvPr id="10" name="Group 9">
              <a:extLst>
                <a:ext uri="{FF2B5EF4-FFF2-40B4-BE49-F238E27FC236}">
                  <a16:creationId xmlns:a16="http://schemas.microsoft.com/office/drawing/2014/main" id="{8B3BDB10-73A8-7417-504F-E7B032D4F6F4}"/>
                </a:ext>
                <a:ext uri="{C183D7F6-B498-43B3-948B-1728B52AA6E4}">
                  <adec:decorative xmlns:adec="http://schemas.microsoft.com/office/drawing/2017/decorative" val="1"/>
                </a:ext>
              </a:extLst>
            </p:cNvPr>
            <p:cNvGrpSpPr/>
            <p:nvPr/>
          </p:nvGrpSpPr>
          <p:grpSpPr>
            <a:xfrm>
              <a:off x="15950651" y="5545232"/>
              <a:ext cx="4755745" cy="715089"/>
              <a:chOff x="6678788" y="5697641"/>
              <a:chExt cx="4755745" cy="715089"/>
            </a:xfrm>
          </p:grpSpPr>
          <p:sp>
            <p:nvSpPr>
              <p:cNvPr id="38" name="TextBox 37">
                <a:extLst>
                  <a:ext uri="{FF2B5EF4-FFF2-40B4-BE49-F238E27FC236}">
                    <a16:creationId xmlns:a16="http://schemas.microsoft.com/office/drawing/2014/main" id="{0F828C84-C5C0-1E0F-36AB-B0400C8CC33A}"/>
                  </a:ext>
                </a:extLst>
              </p:cNvPr>
              <p:cNvSpPr txBox="1">
                <a:spLocks/>
              </p:cNvSpPr>
              <p:nvPr/>
            </p:nvSpPr>
            <p:spPr>
              <a:xfrm>
                <a:off x="8578851" y="5697641"/>
                <a:ext cx="2855682" cy="715089"/>
              </a:xfrm>
              <a:prstGeom prst="roundRect">
                <a:avLst>
                  <a:gd name="adj" fmla="val 10673"/>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a:ea typeface="+mn-ea"/>
                    <a:cs typeface="Segoe UI"/>
                  </a:rPr>
                  <a:t>Cliquez sur l'icône </a:t>
                </a:r>
                <a:r>
                  <a:rPr kumimoji="0" lang="fr-FR" sz="1200" b="0" i="0" u="none" strike="noStrike" cap="none" normalizeH="0" baseline="0" noProof="0" dirty="0">
                    <a:ln>
                      <a:noFill/>
                    </a:ln>
                    <a:solidFill>
                      <a:prstClr val="black"/>
                    </a:solidFill>
                    <a:effectLst/>
                    <a:uLnTx/>
                    <a:uFillTx/>
                    <a:latin typeface="Segoe UI Semibold"/>
                    <a:ea typeface="+mn-ea"/>
                    <a:cs typeface="Segoe UI"/>
                  </a:rPr>
                  <a:t>Guide des </a:t>
                </a:r>
                <a:r>
                  <a:rPr lang="fr-FR" dirty="0">
                    <a:solidFill>
                      <a:prstClr val="black"/>
                    </a:solidFill>
                    <a:latin typeface="Segoe UI Semibold"/>
                  </a:rPr>
                  <a:t>prompts</a:t>
                </a:r>
                <a:endParaRPr lang="fr-FR" sz="1200" b="0" i="0" u="none" strike="noStrike" cap="none" normalizeH="0" baseline="0" noProof="0" dirty="0">
                  <a:ln>
                    <a:noFill/>
                  </a:ln>
                  <a:solidFill>
                    <a:prstClr val="black"/>
                  </a:solidFill>
                  <a:effectLst/>
                  <a:uLnTx/>
                  <a:uFillTx/>
                  <a:latin typeface="Segoe UI"/>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a:ea typeface="+mn-ea"/>
                    <a:cs typeface="Segoe UI"/>
                  </a:rPr>
                  <a:t>___ pour afficher les </a:t>
                </a:r>
                <a:r>
                  <a:rPr lang="fr-FR" dirty="0">
                    <a:solidFill>
                      <a:prstClr val="black"/>
                    </a:solidFill>
                    <a:latin typeface="Segoe UI"/>
                  </a:rPr>
                  <a:t>prompts</a:t>
                </a:r>
                <a:r>
                  <a:rPr kumimoji="0" lang="fr-FR" sz="1200" b="0" i="0" u="none" strike="noStrike" cap="none" normalizeH="0" baseline="0" noProof="0" dirty="0">
                    <a:ln>
                      <a:noFill/>
                    </a:ln>
                    <a:solidFill>
                      <a:prstClr val="black"/>
                    </a:solidFill>
                    <a:effectLst/>
                    <a:uLnTx/>
                    <a:uFillTx/>
                    <a:latin typeface="Segoe UI"/>
                    <a:ea typeface="+mn-ea"/>
                    <a:cs typeface="Segoe UI"/>
                  </a:rPr>
                  <a:t> permettant de modifier une diapositive ou d'en savoir plus sur la présentation</a:t>
                </a:r>
                <a:endParaRPr lang="fr-FR" sz="1200" b="0" i="0" u="none" strike="noStrike" cap="none" normalizeH="0" baseline="0" noProof="0" dirty="0">
                  <a:ln>
                    <a:noFill/>
                  </a:ln>
                  <a:solidFill>
                    <a:prstClr val="black"/>
                  </a:solidFill>
                  <a:effectLst/>
                  <a:uLnTx/>
                  <a:uFillTx/>
                  <a:latin typeface="Segoe UI"/>
                  <a:cs typeface="Segoe UI"/>
                </a:endParaRPr>
              </a:p>
            </p:txBody>
          </p:sp>
          <p:cxnSp>
            <p:nvCxnSpPr>
              <p:cNvPr id="40" name="Straight Arrow Connector 39">
                <a:extLst>
                  <a:ext uri="{FF2B5EF4-FFF2-40B4-BE49-F238E27FC236}">
                    <a16:creationId xmlns:a16="http://schemas.microsoft.com/office/drawing/2014/main" id="{D4FB8BFF-14DC-96C5-233F-F11C9D60F6C5}"/>
                  </a:ext>
                </a:extLst>
              </p:cNvPr>
              <p:cNvCxnSpPr>
                <a:cxnSpLocks/>
              </p:cNvCxnSpPr>
              <p:nvPr/>
            </p:nvCxnSpPr>
            <p:spPr>
              <a:xfrm flipH="1">
                <a:off x="6678788" y="6003791"/>
                <a:ext cx="2001525" cy="0"/>
              </a:xfrm>
              <a:prstGeom prst="straightConnector1">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D87EFAA8-C1D7-AF75-C595-CAEEAAB9703D}"/>
                </a:ext>
              </a:extLst>
            </p:cNvPr>
            <p:cNvPicPr>
              <a:picLocks noChangeAspect="1"/>
            </p:cNvPicPr>
            <p:nvPr/>
          </p:nvPicPr>
          <p:blipFill>
            <a:blip r:embed="rId5"/>
            <a:stretch>
              <a:fillRect/>
            </a:stretch>
          </p:blipFill>
          <p:spPr>
            <a:xfrm>
              <a:off x="17952176" y="5695616"/>
              <a:ext cx="252000" cy="252000"/>
            </a:xfrm>
            <a:prstGeom prst="rect">
              <a:avLst/>
            </a:prstGeom>
          </p:spPr>
        </p:pic>
      </p:grpSp>
    </p:spTree>
    <p:extLst>
      <p:ext uri="{BB962C8B-B14F-4D97-AF65-F5344CB8AC3E}">
        <p14:creationId xmlns:p14="http://schemas.microsoft.com/office/powerpoint/2010/main" val="55024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righ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3" grpId="0" animBg="1"/>
      <p:bldP spid="32" grpId="0" animBg="1"/>
      <p:bldP spid="35" grpId="0" animBg="1"/>
      <p:bldP spid="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p:txBody>
          <a:bodyPr/>
          <a:lstStyle/>
          <a:p>
            <a:r>
              <a:rPr lang="fr-FR" sz="3200">
                <a:gradFill flip="none" rotWithShape="1">
                  <a:gsLst>
                    <a:gs pos="50000">
                      <a:srgbClr val="8661C5"/>
                    </a:gs>
                    <a:gs pos="0">
                      <a:srgbClr val="3E76D4"/>
                    </a:gs>
                    <a:gs pos="100000">
                      <a:srgbClr val="C73ECC"/>
                    </a:gs>
                  </a:gsLst>
                  <a:lin ang="2700000" scaled="1"/>
                  <a:tileRect/>
                </a:gradFill>
                <a:cs typeface="+mn-cs"/>
              </a:rPr>
              <a:t>Vous trouverez d'autres invites PowerPoint à tester dans </a:t>
            </a:r>
            <a:r>
              <a:rPr lang="fr-FR" sz="3200">
                <a:solidFill>
                  <a:srgbClr val="0070C0"/>
                </a:solidFill>
                <a:hlinkClick r:id="rId3">
                  <a:extLst>
                    <a:ext uri="{A12FA001-AC4F-418D-AE19-62706E023703}">
                      <ahyp:hlinkClr xmlns:ahyp="http://schemas.microsoft.com/office/drawing/2018/hyperlinkcolor" val="tx"/>
                    </a:ext>
                  </a:extLst>
                </a:hlinkClick>
              </a:rPr>
              <a:t>Copilot </a:t>
            </a:r>
            <a:r>
              <a:rPr lang="fr-FR" sz="3200" err="1">
                <a:solidFill>
                  <a:srgbClr val="0070C0"/>
                </a:solidFill>
                <a:hlinkClick r:id="rId3">
                  <a:extLst>
                    <a:ext uri="{A12FA001-AC4F-418D-AE19-62706E023703}">
                      <ahyp:hlinkClr xmlns:ahyp="http://schemas.microsoft.com/office/drawing/2018/hyperlinkcolor" val="tx"/>
                    </a:ext>
                  </a:extLst>
                </a:hlinkClick>
              </a:rPr>
              <a:t>Lab</a:t>
            </a:r>
            <a:endParaRPr lang="fr-FR" sz="3200">
              <a:solidFill>
                <a:srgbClr val="0070C0"/>
              </a:solidFill>
              <a:hlinkClick r:id="rId3">
                <a:extLst>
                  <a:ext uri="{A12FA001-AC4F-418D-AE19-62706E023703}">
                    <ahyp:hlinkClr xmlns:ahyp="http://schemas.microsoft.com/office/drawing/2018/hyperlinkcolor" val="tx"/>
                  </a:ext>
                </a:extLst>
              </a:hlinkClick>
            </a:endParaRPr>
          </a:p>
        </p:txBody>
      </p:sp>
      <p:pic>
        <p:nvPicPr>
          <p:cNvPr id="3" name="Picture 2" descr="Microsoft Copilot logo">
            <a:extLst>
              <a:ext uri="{FF2B5EF4-FFF2-40B4-BE49-F238E27FC236}">
                <a16:creationId xmlns:a16="http://schemas.microsoft.com/office/drawing/2014/main" id="{16033A7F-DAFB-2CF2-A437-E5F0E5419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8A44A2DD-E554-A45A-D357-EF128BCE2F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6AACB612-C02E-FD76-67F0-DFC0DC14F7FF}"/>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22AE3E8C-27DE-096E-203C-ECA513284DDD}"/>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C73B87B6-017D-8694-26C7-0C5834103BA2}"/>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6" name="Rectangle: Rounded Corners 6">
            <a:extLst>
              <a:ext uri="{FF2B5EF4-FFF2-40B4-BE49-F238E27FC236}">
                <a16:creationId xmlns:a16="http://schemas.microsoft.com/office/drawing/2014/main" id="{F71238EB-C6FE-A910-D7A7-10D6F99EFACD}"/>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7" name="Rectangle: Rounded Corners 6">
            <a:extLst>
              <a:ext uri="{FF2B5EF4-FFF2-40B4-BE49-F238E27FC236}">
                <a16:creationId xmlns:a16="http://schemas.microsoft.com/office/drawing/2014/main" id="{98788257-5A87-76BB-0A37-BF80869F1C8B}"/>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8" name="Rectangle: Rounded Corners 6">
            <a:extLst>
              <a:ext uri="{FF2B5EF4-FFF2-40B4-BE49-F238E27FC236}">
                <a16:creationId xmlns:a16="http://schemas.microsoft.com/office/drawing/2014/main" id="{88A789FE-21C3-6E1E-246E-A327539247D5}"/>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9" name="Rectangle: Rounded Corners 6">
            <a:extLst>
              <a:ext uri="{FF2B5EF4-FFF2-40B4-BE49-F238E27FC236}">
                <a16:creationId xmlns:a16="http://schemas.microsoft.com/office/drawing/2014/main" id="{27A6BDA9-1377-8ACC-7334-7D417E5FB779}"/>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Rectangle: Rounded Corners 6">
            <a:extLst>
              <a:ext uri="{FF2B5EF4-FFF2-40B4-BE49-F238E27FC236}">
                <a16:creationId xmlns:a16="http://schemas.microsoft.com/office/drawing/2014/main" id="{E1674E3D-814E-A7D8-4CE9-CEAF004BEB99}"/>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1" name="Rectangle: Rounded Corners 6">
            <a:extLst>
              <a:ext uri="{FF2B5EF4-FFF2-40B4-BE49-F238E27FC236}">
                <a16:creationId xmlns:a16="http://schemas.microsoft.com/office/drawing/2014/main" id="{902CC4F8-205C-51AF-7075-FDC09248D779}"/>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2" name="Rectangle: Rounded Corners 6">
            <a:extLst>
              <a:ext uri="{FF2B5EF4-FFF2-40B4-BE49-F238E27FC236}">
                <a16:creationId xmlns:a16="http://schemas.microsoft.com/office/drawing/2014/main" id="{3CC0B85B-33D4-5971-8503-35B79DEAD6FA}"/>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3" name="Rectangle: Rounded Corners 6">
            <a:extLst>
              <a:ext uri="{FF2B5EF4-FFF2-40B4-BE49-F238E27FC236}">
                <a16:creationId xmlns:a16="http://schemas.microsoft.com/office/drawing/2014/main" id="{1E0EA5F0-621A-9BBF-6BE8-BBE92174432D}"/>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4" name="Rectangle: Rounded Corners 6">
            <a:extLst>
              <a:ext uri="{FF2B5EF4-FFF2-40B4-BE49-F238E27FC236}">
                <a16:creationId xmlns:a16="http://schemas.microsoft.com/office/drawing/2014/main" id="{93C11AD8-5D28-9702-5377-A76465A673FE}"/>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47" name="Graphic 146" descr="Icon of a list with a plus sign">
            <a:extLst>
              <a:ext uri="{FF2B5EF4-FFF2-40B4-BE49-F238E27FC236}">
                <a16:creationId xmlns:a16="http://schemas.microsoft.com/office/drawing/2014/main" id="{68E2063C-2C07-5B09-9783-AE39D8AD5236}"/>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56" name="TextBox 55">
            <a:extLst>
              <a:ext uri="{FF2B5EF4-FFF2-40B4-BE49-F238E27FC236}">
                <a16:creationId xmlns:a16="http://schemas.microsoft.com/office/drawing/2014/main" id="{93241FD2-69E2-33C1-99AC-D5F28E2C2F35}"/>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Ajouter un ordre du jour</a:t>
            </a:r>
          </a:p>
        </p:txBody>
      </p:sp>
      <p:sp>
        <p:nvSpPr>
          <p:cNvPr id="57" name="TextBox 56">
            <a:extLst>
              <a:ext uri="{FF2B5EF4-FFF2-40B4-BE49-F238E27FC236}">
                <a16:creationId xmlns:a16="http://schemas.microsoft.com/office/drawing/2014/main" id="{4FF2331B-ECA9-A654-8B0B-9D70A6F42578}"/>
              </a:ext>
              <a:ext uri="{C183D7F6-B498-43B3-948B-1728B52AA6E4}">
                <adec:decorative xmlns:adec="http://schemas.microsoft.com/office/drawing/2017/decorative" val="0"/>
              </a:ext>
            </a:extLst>
          </p:cNvPr>
          <p:cNvSpPr txBox="1"/>
          <p:nvPr/>
        </p:nvSpPr>
        <p:spPr>
          <a:xfrm>
            <a:off x="88919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Ajouter une diapositive avec l'ordre du jour</a:t>
            </a:r>
          </a:p>
        </p:txBody>
      </p:sp>
      <p:grpSp>
        <p:nvGrpSpPr>
          <p:cNvPr id="139" name="Group 138" descr="PowerPoint logo">
            <a:extLst>
              <a:ext uri="{FF2B5EF4-FFF2-40B4-BE49-F238E27FC236}">
                <a16:creationId xmlns:a16="http://schemas.microsoft.com/office/drawing/2014/main" id="{75DB3517-C79D-4F97-7D6E-3747CC739701}"/>
              </a:ext>
              <a:ext uri="{C183D7F6-B498-43B3-948B-1728B52AA6E4}">
                <adec:decorative xmlns:adec="http://schemas.microsoft.com/office/drawing/2017/decorative" val="0"/>
              </a:ext>
            </a:extLst>
          </p:cNvPr>
          <p:cNvGrpSpPr>
            <a:grpSpLocks/>
          </p:cNvGrpSpPr>
          <p:nvPr/>
        </p:nvGrpSpPr>
        <p:grpSpPr>
          <a:xfrm>
            <a:off x="787046" y="2723308"/>
            <a:ext cx="346134" cy="346134"/>
            <a:chOff x="-11139379" y="2510907"/>
            <a:chExt cx="534543" cy="534543"/>
          </a:xfrm>
        </p:grpSpPr>
        <p:sp>
          <p:nvSpPr>
            <p:cNvPr id="35" name="Rounded Rectangle 46">
              <a:extLst>
                <a:ext uri="{FF2B5EF4-FFF2-40B4-BE49-F238E27FC236}">
                  <a16:creationId xmlns:a16="http://schemas.microsoft.com/office/drawing/2014/main" id="{A9309EEE-5EC8-43F0-6682-387C1CEDC9F3}"/>
                </a:ext>
              </a:extLst>
            </p:cNvPr>
            <p:cNvSpPr/>
            <p:nvPr/>
          </p:nvSpPr>
          <p:spPr bwMode="auto">
            <a:xfrm>
              <a:off x="-11139379" y="2510907"/>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4" descr="Microsoft PowerPoint Logo - PNG and Vector - Logo Download">
              <a:hlinkClick r:id="rId7"/>
              <a:extLst>
                <a:ext uri="{FF2B5EF4-FFF2-40B4-BE49-F238E27FC236}">
                  <a16:creationId xmlns:a16="http://schemas.microsoft.com/office/drawing/2014/main" id="{F9E290E3-CA89-8113-842A-415FDF3AED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029061" y="2632175"/>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4" name="Graphic 143" descr="Icon of an image thumbnail with a plus sign">
            <a:extLst>
              <a:ext uri="{FF2B5EF4-FFF2-40B4-BE49-F238E27FC236}">
                <a16:creationId xmlns:a16="http://schemas.microsoft.com/office/drawing/2014/main" id="{712B6151-138B-F1BA-2C0F-450E43639FEA}"/>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62" name="TextBox 61">
            <a:extLst>
              <a:ext uri="{FF2B5EF4-FFF2-40B4-BE49-F238E27FC236}">
                <a16:creationId xmlns:a16="http://schemas.microsoft.com/office/drawing/2014/main" id="{CCE9E829-B10F-3FE4-B75A-004FD86B08C8}"/>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Ajouter des images</a:t>
            </a:r>
          </a:p>
        </p:txBody>
      </p:sp>
      <p:sp>
        <p:nvSpPr>
          <p:cNvPr id="63" name="TextBox 62">
            <a:extLst>
              <a:ext uri="{FF2B5EF4-FFF2-40B4-BE49-F238E27FC236}">
                <a16:creationId xmlns:a16="http://schemas.microsoft.com/office/drawing/2014/main" id="{709F5263-E8F2-5AC4-C400-0BEBA7A992C5}"/>
              </a:ext>
              <a:ext uri="{C183D7F6-B498-43B3-948B-1728B52AA6E4}">
                <adec:decorative xmlns:adec="http://schemas.microsoft.com/office/drawing/2017/decorative" val="0"/>
              </a:ext>
            </a:extLst>
          </p:cNvPr>
          <p:cNvSpPr txBox="1"/>
          <p:nvPr/>
        </p:nvSpPr>
        <p:spPr>
          <a:xfrm>
            <a:off x="3597835" y="2171524"/>
            <a:ext cx="1889941"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Ajouter une image pertinente à cette diapositive</a:t>
            </a:r>
          </a:p>
        </p:txBody>
      </p:sp>
      <p:grpSp>
        <p:nvGrpSpPr>
          <p:cNvPr id="10" name="Group 9" descr="PowerPoint logo">
            <a:extLst>
              <a:ext uri="{FF2B5EF4-FFF2-40B4-BE49-F238E27FC236}">
                <a16:creationId xmlns:a16="http://schemas.microsoft.com/office/drawing/2014/main" id="{70D70CDB-08FD-BFF6-617C-15F9F0F610E8}"/>
              </a:ext>
              <a:ext uri="{C183D7F6-B498-43B3-948B-1728B52AA6E4}">
                <adec:decorative xmlns:adec="http://schemas.microsoft.com/office/drawing/2017/decorative" val="0"/>
              </a:ext>
            </a:extLst>
          </p:cNvPr>
          <p:cNvGrpSpPr>
            <a:grpSpLocks/>
          </p:cNvGrpSpPr>
          <p:nvPr/>
        </p:nvGrpSpPr>
        <p:grpSpPr>
          <a:xfrm>
            <a:off x="3495689" y="2723308"/>
            <a:ext cx="346134" cy="346134"/>
            <a:chOff x="9021721" y="8381781"/>
            <a:chExt cx="534543" cy="534543"/>
          </a:xfrm>
        </p:grpSpPr>
        <p:sp>
          <p:nvSpPr>
            <p:cNvPr id="11" name="Rounded Rectangle 46">
              <a:extLst>
                <a:ext uri="{FF2B5EF4-FFF2-40B4-BE49-F238E27FC236}">
                  <a16:creationId xmlns:a16="http://schemas.microsoft.com/office/drawing/2014/main" id="{F6FA2455-2741-13D6-A5F3-DD87C535FD5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 name="Picture 4" descr="Microsoft PowerPoint Logo - PNG and Vector - Logo Download">
              <a:hlinkClick r:id="rId7"/>
              <a:extLst>
                <a:ext uri="{FF2B5EF4-FFF2-40B4-BE49-F238E27FC236}">
                  <a16:creationId xmlns:a16="http://schemas.microsoft.com/office/drawing/2014/main" id="{8410B879-FA56-8908-D7CE-2BB5A1503D6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0" name="Graphic 139" descr="Icon of notes with a pencil">
            <a:extLst>
              <a:ext uri="{FF2B5EF4-FFF2-40B4-BE49-F238E27FC236}">
                <a16:creationId xmlns:a16="http://schemas.microsoft.com/office/drawing/2014/main" id="{DD7B8168-3161-D866-008E-95F352623263}"/>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8" name="TextBox 67">
            <a:extLst>
              <a:ext uri="{FF2B5EF4-FFF2-40B4-BE49-F238E27FC236}">
                <a16:creationId xmlns:a16="http://schemas.microsoft.com/office/drawing/2014/main" id="{AD3D546A-6766-A9B4-3EB1-1068309E3079}"/>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Ajouter un résumé</a:t>
            </a:r>
          </a:p>
        </p:txBody>
      </p:sp>
      <p:sp>
        <p:nvSpPr>
          <p:cNvPr id="69" name="TextBox 68">
            <a:extLst>
              <a:ext uri="{FF2B5EF4-FFF2-40B4-BE49-F238E27FC236}">
                <a16:creationId xmlns:a16="http://schemas.microsoft.com/office/drawing/2014/main" id="{ACB92801-4E51-0B63-1907-931900120B31}"/>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Ajouter une diapositive qui résume cette présentation</a:t>
            </a:r>
          </a:p>
        </p:txBody>
      </p:sp>
      <p:grpSp>
        <p:nvGrpSpPr>
          <p:cNvPr id="22" name="Group 21" descr="PowerPoint logo">
            <a:extLst>
              <a:ext uri="{FF2B5EF4-FFF2-40B4-BE49-F238E27FC236}">
                <a16:creationId xmlns:a16="http://schemas.microsoft.com/office/drawing/2014/main" id="{6E996956-95FA-4207-95EE-B741B288CA7A}"/>
              </a:ext>
              <a:ext uri="{C183D7F6-B498-43B3-948B-1728B52AA6E4}">
                <adec:decorative xmlns:adec="http://schemas.microsoft.com/office/drawing/2017/decorative" val="0"/>
              </a:ext>
            </a:extLst>
          </p:cNvPr>
          <p:cNvGrpSpPr>
            <a:grpSpLocks/>
          </p:cNvGrpSpPr>
          <p:nvPr/>
        </p:nvGrpSpPr>
        <p:grpSpPr>
          <a:xfrm>
            <a:off x="6204332" y="2723308"/>
            <a:ext cx="346134" cy="346134"/>
            <a:chOff x="9021721" y="8381781"/>
            <a:chExt cx="534543" cy="534543"/>
          </a:xfrm>
        </p:grpSpPr>
        <p:sp>
          <p:nvSpPr>
            <p:cNvPr id="23" name="Rounded Rectangle 46">
              <a:extLst>
                <a:ext uri="{FF2B5EF4-FFF2-40B4-BE49-F238E27FC236}">
                  <a16:creationId xmlns:a16="http://schemas.microsoft.com/office/drawing/2014/main" id="{E28981E8-BB20-CEF3-B818-1115F28C388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4" descr="Microsoft PowerPoint Logo - PNG and Vector - Logo Download">
              <a:hlinkClick r:id="rId7"/>
              <a:extLst>
                <a:ext uri="{FF2B5EF4-FFF2-40B4-BE49-F238E27FC236}">
                  <a16:creationId xmlns:a16="http://schemas.microsoft.com/office/drawing/2014/main" id="{9BF50719-694E-DD45-1E0E-1ABD01FCC5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Icon of a screen with a plus sign">
            <a:extLst>
              <a:ext uri="{FF2B5EF4-FFF2-40B4-BE49-F238E27FC236}">
                <a16:creationId xmlns:a16="http://schemas.microsoft.com/office/drawing/2014/main" id="{4F6744F5-C103-0544-17D0-842A794C8363}"/>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74" name="TextBox 73">
            <a:extLst>
              <a:ext uri="{FF2B5EF4-FFF2-40B4-BE49-F238E27FC236}">
                <a16:creationId xmlns:a16="http://schemas.microsoft.com/office/drawing/2014/main" id="{D575AA02-7550-936B-B51F-37B2107C09C6}"/>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Ajouter une diapositive</a:t>
            </a:r>
          </a:p>
        </p:txBody>
      </p:sp>
      <p:sp>
        <p:nvSpPr>
          <p:cNvPr id="75" name="TextBox 74">
            <a:extLst>
              <a:ext uri="{FF2B5EF4-FFF2-40B4-BE49-F238E27FC236}">
                <a16:creationId xmlns:a16="http://schemas.microsoft.com/office/drawing/2014/main" id="{612941F8-8724-7E1A-4B0A-37B3037140FD}"/>
              </a:ext>
              <a:ext uri="{C183D7F6-B498-43B3-948B-1728B52AA6E4}">
                <adec:decorative xmlns:adec="http://schemas.microsoft.com/office/drawing/2017/decorative" val="0"/>
              </a:ext>
            </a:extLst>
          </p:cNvPr>
          <p:cNvSpPr txBox="1"/>
          <p:nvPr/>
        </p:nvSpPr>
        <p:spPr>
          <a:xfrm>
            <a:off x="901512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Ajouter une diapositive sur </a:t>
            </a:r>
            <a:r>
              <a:rPr kumimoji="0" lang="fr-FR" sz="900" b="0" i="0" u="none" strike="noStrike" cap="none" normalizeH="0" baseline="0" noProof="0">
                <a:ln>
                  <a:noFill/>
                </a:ln>
                <a:solidFill>
                  <a:prstClr val="black"/>
                </a:solidFill>
                <a:effectLst/>
                <a:uLnTx/>
                <a:uFillTx/>
                <a:latin typeface="Segoe UI"/>
                <a:ea typeface="+mn-ea"/>
                <a:cs typeface="+mn-cs"/>
              </a:rPr>
              <a:t>[les avantages </a:t>
            </a:r>
            <a:r>
              <a:rPr lang="fr-FR" sz="900">
                <a:solidFill>
                  <a:prstClr val="black"/>
                </a:solidFill>
                <a:latin typeface="Segoe UI"/>
              </a:rPr>
              <a:t>d</a:t>
            </a:r>
            <a:r>
              <a:rPr kumimoji="0" lang="fr-FR" sz="900" b="0" i="0" u="none" strike="noStrike" cap="none" normalizeH="0" baseline="0" noProof="0">
                <a:ln>
                  <a:noFill/>
                </a:ln>
                <a:solidFill>
                  <a:prstClr val="black"/>
                </a:solidFill>
                <a:effectLst/>
                <a:uLnTx/>
                <a:uFillTx/>
                <a:latin typeface="Segoe UI"/>
                <a:ea typeface="+mn-ea"/>
                <a:cs typeface="+mn-cs"/>
              </a:rPr>
              <a:t>e la méditation]</a:t>
            </a:r>
            <a:r>
              <a:rPr kumimoji="0" lang="fr-FR" sz="1000" b="0" i="0" u="none" strike="noStrike" cap="none" normalizeH="0" baseline="0" noProof="0">
                <a:ln>
                  <a:noFill/>
                </a:ln>
                <a:solidFill>
                  <a:prstClr val="black"/>
                </a:solidFill>
                <a:effectLst/>
                <a:uLnTx/>
                <a:uFillTx/>
                <a:latin typeface="Segoe UI"/>
                <a:ea typeface="+mn-ea"/>
                <a:cs typeface="+mn-cs"/>
              </a:rPr>
              <a:t>.</a:t>
            </a:r>
          </a:p>
        </p:txBody>
      </p:sp>
      <p:grpSp>
        <p:nvGrpSpPr>
          <p:cNvPr id="25" name="Group 24" descr="PowerPoint logo">
            <a:extLst>
              <a:ext uri="{FF2B5EF4-FFF2-40B4-BE49-F238E27FC236}">
                <a16:creationId xmlns:a16="http://schemas.microsoft.com/office/drawing/2014/main" id="{DB7B5BE7-24E9-FD92-98BE-FA6A2508466A}"/>
              </a:ext>
              <a:ext uri="{C183D7F6-B498-43B3-948B-1728B52AA6E4}">
                <adec:decorative xmlns:adec="http://schemas.microsoft.com/office/drawing/2017/decorative" val="0"/>
              </a:ext>
            </a:extLst>
          </p:cNvPr>
          <p:cNvGrpSpPr>
            <a:grpSpLocks/>
          </p:cNvGrpSpPr>
          <p:nvPr/>
        </p:nvGrpSpPr>
        <p:grpSpPr>
          <a:xfrm>
            <a:off x="8912975" y="2723308"/>
            <a:ext cx="346134" cy="346134"/>
            <a:chOff x="9021721" y="8381781"/>
            <a:chExt cx="534543" cy="534543"/>
          </a:xfrm>
        </p:grpSpPr>
        <p:sp>
          <p:nvSpPr>
            <p:cNvPr id="26" name="Rounded Rectangle 46">
              <a:extLst>
                <a:ext uri="{FF2B5EF4-FFF2-40B4-BE49-F238E27FC236}">
                  <a16:creationId xmlns:a16="http://schemas.microsoft.com/office/drawing/2014/main" id="{2193F5DF-7308-A891-2EE6-D6920251412B}"/>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4" descr="Microsoft PowerPoint Logo - PNG and Vector - Logo Download">
              <a:hlinkClick r:id="rId7"/>
              <a:extLst>
                <a:ext uri="{FF2B5EF4-FFF2-40B4-BE49-F238E27FC236}">
                  <a16:creationId xmlns:a16="http://schemas.microsoft.com/office/drawing/2014/main" id="{CDB6F41E-A216-DB94-9125-4165A0C427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2" name="Graphic 141" descr="Icon of notes with a pencil">
            <a:extLst>
              <a:ext uri="{FF2B5EF4-FFF2-40B4-BE49-F238E27FC236}">
                <a16:creationId xmlns:a16="http://schemas.microsoft.com/office/drawing/2014/main" id="{94FE9798-2B1F-9203-8001-7E9AFCE62D75}"/>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0" name="TextBox 79">
            <a:extLst>
              <a:ext uri="{FF2B5EF4-FFF2-40B4-BE49-F238E27FC236}">
                <a16:creationId xmlns:a16="http://schemas.microsoft.com/office/drawing/2014/main" id="{8DCDFD98-E8CF-4B75-6B52-F6433AE72C29}"/>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Bien démarrer</a:t>
            </a:r>
          </a:p>
        </p:txBody>
      </p:sp>
      <p:sp>
        <p:nvSpPr>
          <p:cNvPr id="81" name="TextBox 80">
            <a:extLst>
              <a:ext uri="{FF2B5EF4-FFF2-40B4-BE49-F238E27FC236}">
                <a16:creationId xmlns:a16="http://schemas.microsoft.com/office/drawing/2014/main" id="{0F0938DF-9774-C3B9-34A1-805C1F39CB00}"/>
              </a:ext>
              <a:ext uri="{C183D7F6-B498-43B3-948B-1728B52AA6E4}">
                <adec:decorative xmlns:adec="http://schemas.microsoft.com/office/drawing/2017/decorative" val="0"/>
              </a:ext>
            </a:extLst>
          </p:cNvPr>
          <p:cNvSpPr txBox="1"/>
          <p:nvPr/>
        </p:nvSpPr>
        <p:spPr>
          <a:xfrm>
            <a:off x="889192"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Créer une présentation sur</a:t>
            </a:r>
            <a:br>
              <a:rPr kumimoji="0" lang="fr-FR" sz="1000" b="0" i="0" u="none" strike="noStrike" cap="none" normalizeH="0" baseline="0" noProof="0">
                <a:ln>
                  <a:noFill/>
                </a:ln>
                <a:solidFill>
                  <a:prstClr val="black"/>
                </a:solidFill>
                <a:effectLst/>
                <a:uLnTx/>
                <a:uFillTx/>
                <a:latin typeface="Segoe UI"/>
                <a:ea typeface="+mn-ea"/>
                <a:cs typeface="+mn-cs"/>
              </a:rPr>
            </a:br>
            <a:r>
              <a:rPr kumimoji="0" lang="fr-FR" sz="900" b="0" i="0" u="none" strike="noStrike" cap="none" normalizeH="0" baseline="0" noProof="0">
                <a:ln>
                  <a:noFill/>
                </a:ln>
                <a:solidFill>
                  <a:prstClr val="black"/>
                </a:solidFill>
                <a:effectLst/>
                <a:uLnTx/>
                <a:uFillTx/>
                <a:latin typeface="Segoe UI"/>
                <a:ea typeface="+mn-ea"/>
                <a:cs typeface="+mn-cs"/>
              </a:rPr>
              <a:t>[activités brise-glace pour l'équipe]</a:t>
            </a:r>
          </a:p>
        </p:txBody>
      </p:sp>
      <p:grpSp>
        <p:nvGrpSpPr>
          <p:cNvPr id="37" name="Group 36" descr="PowerPoint logo">
            <a:extLst>
              <a:ext uri="{FF2B5EF4-FFF2-40B4-BE49-F238E27FC236}">
                <a16:creationId xmlns:a16="http://schemas.microsoft.com/office/drawing/2014/main" id="{4CD621CD-1E99-0E2A-2618-32A37781CC65}"/>
              </a:ext>
              <a:ext uri="{C183D7F6-B498-43B3-948B-1728B52AA6E4}">
                <adec:decorative xmlns:adec="http://schemas.microsoft.com/office/drawing/2017/decorative" val="0"/>
              </a:ext>
            </a:extLst>
          </p:cNvPr>
          <p:cNvGrpSpPr>
            <a:grpSpLocks/>
          </p:cNvGrpSpPr>
          <p:nvPr/>
        </p:nvGrpSpPr>
        <p:grpSpPr>
          <a:xfrm>
            <a:off x="787046" y="4335415"/>
            <a:ext cx="346134" cy="346134"/>
            <a:chOff x="9021721" y="8381781"/>
            <a:chExt cx="534543" cy="534543"/>
          </a:xfrm>
        </p:grpSpPr>
        <p:sp>
          <p:nvSpPr>
            <p:cNvPr id="38" name="Rounded Rectangle 46">
              <a:extLst>
                <a:ext uri="{FF2B5EF4-FFF2-40B4-BE49-F238E27FC236}">
                  <a16:creationId xmlns:a16="http://schemas.microsoft.com/office/drawing/2014/main" id="{18AFEA44-0CA0-14F9-6B1A-14CEF913233E}"/>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4" descr="Microsoft PowerPoint Logo - PNG and Vector - Logo Download">
              <a:hlinkClick r:id="rId7"/>
              <a:extLst>
                <a:ext uri="{FF2B5EF4-FFF2-40B4-BE49-F238E27FC236}">
                  <a16:creationId xmlns:a16="http://schemas.microsoft.com/office/drawing/2014/main" id="{ECCE3AB1-D23D-B32F-EA0F-21B696E0F8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Icon of a paint brush with a circle and a square">
            <a:extLst>
              <a:ext uri="{FF2B5EF4-FFF2-40B4-BE49-F238E27FC236}">
                <a16:creationId xmlns:a16="http://schemas.microsoft.com/office/drawing/2014/main" id="{905510E9-DD15-5353-6EEB-10AC646BBE62}"/>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92766" y="3464037"/>
            <a:ext cx="228600" cy="228600"/>
          </a:xfrm>
          <a:prstGeom prst="rect">
            <a:avLst/>
          </a:prstGeom>
        </p:spPr>
      </p:pic>
      <p:sp>
        <p:nvSpPr>
          <p:cNvPr id="86" name="TextBox 85">
            <a:extLst>
              <a:ext uri="{FF2B5EF4-FFF2-40B4-BE49-F238E27FC236}">
                <a16:creationId xmlns:a16="http://schemas.microsoft.com/office/drawing/2014/main" id="{7FC0E191-1689-A8EE-33F5-BF6BA0DDDB0C}"/>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Générer des idées</a:t>
            </a:r>
          </a:p>
        </p:txBody>
      </p:sp>
      <p:sp>
        <p:nvSpPr>
          <p:cNvPr id="87" name="TextBox 86">
            <a:extLst>
              <a:ext uri="{FF2B5EF4-FFF2-40B4-BE49-F238E27FC236}">
                <a16:creationId xmlns:a16="http://schemas.microsoft.com/office/drawing/2014/main" id="{4A1B364C-DCCB-EF86-94FD-D61914DB6BBE}"/>
              </a:ext>
              <a:ext uri="{C183D7F6-B498-43B3-948B-1728B52AA6E4}">
                <adec:decorative xmlns:adec="http://schemas.microsoft.com/office/drawing/2017/decorative" val="0"/>
              </a:ext>
            </a:extLst>
          </p:cNvPr>
          <p:cNvSpPr txBox="1"/>
          <p:nvPr/>
        </p:nvSpPr>
        <p:spPr>
          <a:xfrm>
            <a:off x="3597835" y="3783631"/>
            <a:ext cx="2277869" cy="44627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Créer une présentation pour montrer comment </a:t>
            </a:r>
            <a:r>
              <a:rPr kumimoji="0" lang="fr-FR" sz="900" b="0" i="0" u="none" strike="noStrike" cap="none" normalizeH="0" baseline="0" noProof="0">
                <a:ln>
                  <a:noFill/>
                </a:ln>
                <a:solidFill>
                  <a:prstClr val="black"/>
                </a:solidFill>
                <a:effectLst/>
                <a:uLnTx/>
                <a:uFillTx/>
                <a:latin typeface="Segoe UI"/>
                <a:ea typeface="+mn-ea"/>
                <a:cs typeface="+mn-cs"/>
              </a:rPr>
              <a:t>[travailler efficacement comme bénévole pour une organisation à but non lucratif] </a:t>
            </a:r>
            <a:r>
              <a:rPr kumimoji="0" lang="fr-FR" sz="1000" b="0" i="0" u="none" strike="noStrike" cap="none" normalizeH="0" baseline="0" noProof="0">
                <a:ln>
                  <a:noFill/>
                </a:ln>
                <a:solidFill>
                  <a:prstClr val="black"/>
                </a:solidFill>
                <a:effectLst/>
                <a:uLnTx/>
                <a:uFillTx/>
                <a:latin typeface="Segoe UI"/>
                <a:ea typeface="+mn-ea"/>
                <a:cs typeface="+mn-cs"/>
              </a:rPr>
              <a:t>avec une diapositive sur l'impact</a:t>
            </a:r>
          </a:p>
        </p:txBody>
      </p:sp>
      <p:grpSp>
        <p:nvGrpSpPr>
          <p:cNvPr id="7" name="Group 6" descr="PowerPoint logo">
            <a:extLst>
              <a:ext uri="{FF2B5EF4-FFF2-40B4-BE49-F238E27FC236}">
                <a16:creationId xmlns:a16="http://schemas.microsoft.com/office/drawing/2014/main" id="{3CC6A341-B58E-A0F4-3276-3738EDF7805A}"/>
              </a:ext>
              <a:ext uri="{C183D7F6-B498-43B3-948B-1728B52AA6E4}">
                <adec:decorative xmlns:adec="http://schemas.microsoft.com/office/drawing/2017/decorative" val="0"/>
              </a:ext>
            </a:extLst>
          </p:cNvPr>
          <p:cNvGrpSpPr>
            <a:grpSpLocks/>
          </p:cNvGrpSpPr>
          <p:nvPr/>
        </p:nvGrpSpPr>
        <p:grpSpPr>
          <a:xfrm>
            <a:off x="3495689" y="4335415"/>
            <a:ext cx="346134" cy="346134"/>
            <a:chOff x="9021721" y="8381781"/>
            <a:chExt cx="534543" cy="534543"/>
          </a:xfrm>
        </p:grpSpPr>
        <p:sp>
          <p:nvSpPr>
            <p:cNvPr id="8" name="Rounded Rectangle 46">
              <a:extLst>
                <a:ext uri="{FF2B5EF4-FFF2-40B4-BE49-F238E27FC236}">
                  <a16:creationId xmlns:a16="http://schemas.microsoft.com/office/drawing/2014/main" id="{882BAC14-5980-7DE6-057E-374C38DDAAD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4" descr="Microsoft PowerPoint Logo - PNG and Vector - Logo Download">
              <a:hlinkClick r:id="rId7"/>
              <a:extLst>
                <a:ext uri="{FF2B5EF4-FFF2-40B4-BE49-F238E27FC236}">
                  <a16:creationId xmlns:a16="http://schemas.microsoft.com/office/drawing/2014/main" id="{6A024D81-FEF1-4223-8F9A-776055F291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1" name="Graphic 90" descr="Icon of notes with a pencil">
            <a:extLst>
              <a:ext uri="{FF2B5EF4-FFF2-40B4-BE49-F238E27FC236}">
                <a16:creationId xmlns:a16="http://schemas.microsoft.com/office/drawing/2014/main" id="{02A57621-A59E-68E3-6040-62A0B6092EA3}"/>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3464038"/>
            <a:ext cx="228600" cy="228600"/>
          </a:xfrm>
          <a:prstGeom prst="rect">
            <a:avLst/>
          </a:prstGeom>
        </p:spPr>
      </p:pic>
      <p:sp>
        <p:nvSpPr>
          <p:cNvPr id="92" name="TextBox 91">
            <a:extLst>
              <a:ext uri="{FF2B5EF4-FFF2-40B4-BE49-F238E27FC236}">
                <a16:creationId xmlns:a16="http://schemas.microsoft.com/office/drawing/2014/main" id="{DDBD85A0-62FE-811C-7806-308989115403}"/>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Créer des présentations</a:t>
            </a:r>
          </a:p>
        </p:txBody>
      </p:sp>
      <p:sp>
        <p:nvSpPr>
          <p:cNvPr id="93" name="TextBox 92">
            <a:extLst>
              <a:ext uri="{FF2B5EF4-FFF2-40B4-BE49-F238E27FC236}">
                <a16:creationId xmlns:a16="http://schemas.microsoft.com/office/drawing/2014/main" id="{0FD58E3B-737D-34CB-C698-668F84AC76E6}"/>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Créer une nouvelle présentation à partir du </a:t>
            </a:r>
          </a:p>
        </p:txBody>
      </p:sp>
      <p:grpSp>
        <p:nvGrpSpPr>
          <p:cNvPr id="19" name="Group 18" descr="PowerPoint logo">
            <a:extLst>
              <a:ext uri="{FF2B5EF4-FFF2-40B4-BE49-F238E27FC236}">
                <a16:creationId xmlns:a16="http://schemas.microsoft.com/office/drawing/2014/main" id="{B941355B-5046-A232-CB78-5A59520181A6}"/>
              </a:ext>
              <a:ext uri="{C183D7F6-B498-43B3-948B-1728B52AA6E4}">
                <adec:decorative xmlns:adec="http://schemas.microsoft.com/office/drawing/2017/decorative" val="0"/>
              </a:ext>
            </a:extLst>
          </p:cNvPr>
          <p:cNvGrpSpPr>
            <a:grpSpLocks/>
          </p:cNvGrpSpPr>
          <p:nvPr/>
        </p:nvGrpSpPr>
        <p:grpSpPr>
          <a:xfrm>
            <a:off x="6204332" y="4335415"/>
            <a:ext cx="346134" cy="346134"/>
            <a:chOff x="9021721" y="8381781"/>
            <a:chExt cx="534543" cy="534543"/>
          </a:xfrm>
        </p:grpSpPr>
        <p:sp>
          <p:nvSpPr>
            <p:cNvPr id="20" name="Rounded Rectangle 46">
              <a:extLst>
                <a:ext uri="{FF2B5EF4-FFF2-40B4-BE49-F238E27FC236}">
                  <a16:creationId xmlns:a16="http://schemas.microsoft.com/office/drawing/2014/main" id="{183F3141-CEFD-EBDC-714A-7156723C66C6}"/>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4" descr="Microsoft PowerPoint Logo - PNG and Vector - Logo Download">
              <a:hlinkClick r:id="rId7"/>
              <a:extLst>
                <a:ext uri="{FF2B5EF4-FFF2-40B4-BE49-F238E27FC236}">
                  <a16:creationId xmlns:a16="http://schemas.microsoft.com/office/drawing/2014/main" id="{DB83052F-6AEB-B2D3-827B-C2080D3514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97" name="Graphic 96" descr="Icon of questions chat bubble">
            <a:extLst>
              <a:ext uri="{FF2B5EF4-FFF2-40B4-BE49-F238E27FC236}">
                <a16:creationId xmlns:a16="http://schemas.microsoft.com/office/drawing/2014/main" id="{0503FD61-0EB3-4CE0-476B-A48815BD1247}"/>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98" name="TextBox 97">
            <a:extLst>
              <a:ext uri="{FF2B5EF4-FFF2-40B4-BE49-F238E27FC236}">
                <a16:creationId xmlns:a16="http://schemas.microsoft.com/office/drawing/2014/main" id="{A569E676-4248-F646-5CA1-0E09E49F9BB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Organiser vos pensées</a:t>
            </a:r>
          </a:p>
        </p:txBody>
      </p:sp>
      <p:sp>
        <p:nvSpPr>
          <p:cNvPr id="99" name="TextBox 98">
            <a:extLst>
              <a:ext uri="{FF2B5EF4-FFF2-40B4-BE49-F238E27FC236}">
                <a16:creationId xmlns:a16="http://schemas.microsoft.com/office/drawing/2014/main" id="{1B5BB731-7B25-AC6D-D399-F53A8A5B1130}"/>
              </a:ext>
              <a:ext uri="{C183D7F6-B498-43B3-948B-1728B52AA6E4}">
                <adec:decorative xmlns:adec="http://schemas.microsoft.com/office/drawing/2017/decorative" val="0"/>
              </a:ext>
            </a:extLst>
          </p:cNvPr>
          <p:cNvSpPr txBox="1"/>
          <p:nvPr/>
        </p:nvSpPr>
        <p:spPr>
          <a:xfrm>
            <a:off x="9015121"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Diviser cette présentation en sections</a:t>
            </a:r>
          </a:p>
        </p:txBody>
      </p:sp>
      <p:grpSp>
        <p:nvGrpSpPr>
          <p:cNvPr id="28" name="Group 27" descr="PowerPoint logo">
            <a:extLst>
              <a:ext uri="{FF2B5EF4-FFF2-40B4-BE49-F238E27FC236}">
                <a16:creationId xmlns:a16="http://schemas.microsoft.com/office/drawing/2014/main" id="{F21B566B-B7B9-C488-C997-58037854CAB2}"/>
              </a:ext>
              <a:ext uri="{C183D7F6-B498-43B3-948B-1728B52AA6E4}">
                <adec:decorative xmlns:adec="http://schemas.microsoft.com/office/drawing/2017/decorative" val="0"/>
              </a:ext>
            </a:extLst>
          </p:cNvPr>
          <p:cNvGrpSpPr>
            <a:grpSpLocks/>
          </p:cNvGrpSpPr>
          <p:nvPr/>
        </p:nvGrpSpPr>
        <p:grpSpPr>
          <a:xfrm>
            <a:off x="8912975" y="4335415"/>
            <a:ext cx="346134" cy="346134"/>
            <a:chOff x="9021721" y="8381781"/>
            <a:chExt cx="534543" cy="534543"/>
          </a:xfrm>
        </p:grpSpPr>
        <p:sp>
          <p:nvSpPr>
            <p:cNvPr id="29" name="Rounded Rectangle 46">
              <a:extLst>
                <a:ext uri="{FF2B5EF4-FFF2-40B4-BE49-F238E27FC236}">
                  <a16:creationId xmlns:a16="http://schemas.microsoft.com/office/drawing/2014/main" id="{2EA1507B-C82E-C086-54F4-2FBEFA419C1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4" descr="Microsoft PowerPoint Logo - PNG and Vector - Logo Download">
              <a:hlinkClick r:id="rId7"/>
              <a:extLst>
                <a:ext uri="{FF2B5EF4-FFF2-40B4-BE49-F238E27FC236}">
                  <a16:creationId xmlns:a16="http://schemas.microsoft.com/office/drawing/2014/main" id="{16795363-3ABD-46C5-B39C-B32302A5F30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 name="Graphic 102" descr="Icon of notes with a pencil">
            <a:extLst>
              <a:ext uri="{FF2B5EF4-FFF2-40B4-BE49-F238E27FC236}">
                <a16:creationId xmlns:a16="http://schemas.microsoft.com/office/drawing/2014/main" id="{8E2D7620-F6FF-C4BD-949F-597F042672A0}"/>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5076144"/>
            <a:ext cx="228600" cy="228600"/>
          </a:xfrm>
          <a:prstGeom prst="rect">
            <a:avLst/>
          </a:prstGeom>
        </p:spPr>
      </p:pic>
      <p:sp>
        <p:nvSpPr>
          <p:cNvPr id="104" name="TextBox 103">
            <a:extLst>
              <a:ext uri="{FF2B5EF4-FFF2-40B4-BE49-F238E27FC236}">
                <a16:creationId xmlns:a16="http://schemas.microsoft.com/office/drawing/2014/main" id="{53FE7205-FB99-BB6F-35EF-B552F75FB591}"/>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Réécrire cette diapositive</a:t>
            </a:r>
          </a:p>
        </p:txBody>
      </p:sp>
      <p:sp>
        <p:nvSpPr>
          <p:cNvPr id="105" name="TextBox 104">
            <a:extLst>
              <a:ext uri="{FF2B5EF4-FFF2-40B4-BE49-F238E27FC236}">
                <a16:creationId xmlns:a16="http://schemas.microsoft.com/office/drawing/2014/main" id="{8789B675-6EE1-6F39-2064-8DCA2C7EB030}"/>
              </a:ext>
              <a:ext uri="{C183D7F6-B498-43B3-948B-1728B52AA6E4}">
                <adec:decorative xmlns:adec="http://schemas.microsoft.com/office/drawing/2017/decorative" val="0"/>
              </a:ext>
            </a:extLst>
          </p:cNvPr>
          <p:cNvSpPr txBox="1"/>
          <p:nvPr/>
        </p:nvSpPr>
        <p:spPr>
          <a:xfrm>
            <a:off x="889192"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Réécrire la diapositive pour la rendre plus convaincante</a:t>
            </a:r>
          </a:p>
        </p:txBody>
      </p:sp>
      <p:grpSp>
        <p:nvGrpSpPr>
          <p:cNvPr id="40" name="Group 39" descr="PowerPoint logo">
            <a:extLst>
              <a:ext uri="{FF2B5EF4-FFF2-40B4-BE49-F238E27FC236}">
                <a16:creationId xmlns:a16="http://schemas.microsoft.com/office/drawing/2014/main" id="{0967B60E-A777-458E-F83F-5FC60E6D6E8A}"/>
              </a:ext>
              <a:ext uri="{C183D7F6-B498-43B3-948B-1728B52AA6E4}">
                <adec:decorative xmlns:adec="http://schemas.microsoft.com/office/drawing/2017/decorative" val="0"/>
              </a:ext>
            </a:extLst>
          </p:cNvPr>
          <p:cNvGrpSpPr>
            <a:grpSpLocks/>
          </p:cNvGrpSpPr>
          <p:nvPr/>
        </p:nvGrpSpPr>
        <p:grpSpPr>
          <a:xfrm>
            <a:off x="787046" y="5947521"/>
            <a:ext cx="346134" cy="346134"/>
            <a:chOff x="9021721" y="8381781"/>
            <a:chExt cx="534543" cy="534543"/>
          </a:xfrm>
        </p:grpSpPr>
        <p:sp>
          <p:nvSpPr>
            <p:cNvPr id="41" name="Rounded Rectangle 46">
              <a:extLst>
                <a:ext uri="{FF2B5EF4-FFF2-40B4-BE49-F238E27FC236}">
                  <a16:creationId xmlns:a16="http://schemas.microsoft.com/office/drawing/2014/main" id="{D3E8CBEB-457A-AB34-68DD-67B9E7DB4CC1}"/>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4" descr="Microsoft PowerPoint Logo - PNG and Vector - Logo Download">
              <a:hlinkClick r:id="rId7"/>
              <a:extLst>
                <a:ext uri="{FF2B5EF4-FFF2-40B4-BE49-F238E27FC236}">
                  <a16:creationId xmlns:a16="http://schemas.microsoft.com/office/drawing/2014/main" id="{7544B176-E85C-BAF8-54AE-233F8F3FABA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Graphic 108" descr="Icon of questions chat bubble">
            <a:extLst>
              <a:ext uri="{FF2B5EF4-FFF2-40B4-BE49-F238E27FC236}">
                <a16:creationId xmlns:a16="http://schemas.microsoft.com/office/drawing/2014/main" id="{D697DF92-BAD2-22D5-2C23-BE9319705146}"/>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92767" y="5076144"/>
            <a:ext cx="228600" cy="228600"/>
          </a:xfrm>
          <a:prstGeom prst="rect">
            <a:avLst/>
          </a:prstGeom>
        </p:spPr>
      </p:pic>
      <p:sp>
        <p:nvSpPr>
          <p:cNvPr id="110" name="TextBox 109">
            <a:extLst>
              <a:ext uri="{FF2B5EF4-FFF2-40B4-BE49-F238E27FC236}">
                <a16:creationId xmlns:a16="http://schemas.microsoft.com/office/drawing/2014/main" id="{5F9F28DC-CBB6-4789-789D-C98F5C73DDE5}"/>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Garder le cap</a:t>
            </a:r>
          </a:p>
        </p:txBody>
      </p:sp>
      <p:sp>
        <p:nvSpPr>
          <p:cNvPr id="111" name="TextBox 110">
            <a:extLst>
              <a:ext uri="{FF2B5EF4-FFF2-40B4-BE49-F238E27FC236}">
                <a16:creationId xmlns:a16="http://schemas.microsoft.com/office/drawing/2014/main" id="{D2BC6A9E-0BD5-2773-5915-C93809AE337B}"/>
              </a:ext>
              <a:ext uri="{C183D7F6-B498-43B3-948B-1728B52AA6E4}">
                <adec:decorative xmlns:adec="http://schemas.microsoft.com/office/drawing/2017/decorative" val="0"/>
              </a:ext>
            </a:extLst>
          </p:cNvPr>
          <p:cNvSpPr txBox="1"/>
          <p:nvPr/>
        </p:nvSpPr>
        <p:spPr>
          <a:xfrm>
            <a:off x="3597835" y="5395738"/>
            <a:ext cx="1032334"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Afficher les actions</a:t>
            </a:r>
          </a:p>
        </p:txBody>
      </p:sp>
      <p:grpSp>
        <p:nvGrpSpPr>
          <p:cNvPr id="13" name="Group 12" descr="PowerPoint logo">
            <a:extLst>
              <a:ext uri="{FF2B5EF4-FFF2-40B4-BE49-F238E27FC236}">
                <a16:creationId xmlns:a16="http://schemas.microsoft.com/office/drawing/2014/main" id="{656F7BD1-1473-487C-F967-7C3F8D246508}"/>
              </a:ext>
              <a:ext uri="{C183D7F6-B498-43B3-948B-1728B52AA6E4}">
                <adec:decorative xmlns:adec="http://schemas.microsoft.com/office/drawing/2017/decorative" val="0"/>
              </a:ext>
            </a:extLst>
          </p:cNvPr>
          <p:cNvGrpSpPr>
            <a:grpSpLocks/>
          </p:cNvGrpSpPr>
          <p:nvPr/>
        </p:nvGrpSpPr>
        <p:grpSpPr>
          <a:xfrm>
            <a:off x="3495689" y="5947521"/>
            <a:ext cx="346134" cy="346134"/>
            <a:chOff x="9021721" y="8381781"/>
            <a:chExt cx="534543" cy="534543"/>
          </a:xfrm>
        </p:grpSpPr>
        <p:sp>
          <p:nvSpPr>
            <p:cNvPr id="14" name="Rounded Rectangle 46">
              <a:extLst>
                <a:ext uri="{FF2B5EF4-FFF2-40B4-BE49-F238E27FC236}">
                  <a16:creationId xmlns:a16="http://schemas.microsoft.com/office/drawing/2014/main" id="{65471DBF-0006-9F9E-2D8C-496D20965673}"/>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4" descr="Microsoft PowerPoint Logo - PNG and Vector - Logo Download">
              <a:hlinkClick r:id="rId7"/>
              <a:extLst>
                <a:ext uri="{FF2B5EF4-FFF2-40B4-BE49-F238E27FC236}">
                  <a16:creationId xmlns:a16="http://schemas.microsoft.com/office/drawing/2014/main" id="{37FD7598-76CB-A8A4-8AE9-C0866B360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Icon of a bulb">
            <a:extLst>
              <a:ext uri="{FF2B5EF4-FFF2-40B4-BE49-F238E27FC236}">
                <a16:creationId xmlns:a16="http://schemas.microsoft.com/office/drawing/2014/main" id="{8AF2873E-E0DC-6A22-C438-ED1CCB6A5EC6}"/>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01410" y="5076144"/>
            <a:ext cx="228600" cy="228600"/>
          </a:xfrm>
          <a:prstGeom prst="rect">
            <a:avLst/>
          </a:prstGeom>
        </p:spPr>
      </p:pic>
      <p:sp>
        <p:nvSpPr>
          <p:cNvPr id="116" name="TextBox 115">
            <a:extLst>
              <a:ext uri="{FF2B5EF4-FFF2-40B4-BE49-F238E27FC236}">
                <a16:creationId xmlns:a16="http://schemas.microsoft.com/office/drawing/2014/main" id="{55D6C74C-1524-0406-0316-C443F88A6580}"/>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Extraire des informations clés</a:t>
            </a:r>
          </a:p>
        </p:txBody>
      </p:sp>
      <p:sp>
        <p:nvSpPr>
          <p:cNvPr id="117" name="TextBox 116">
            <a:extLst>
              <a:ext uri="{FF2B5EF4-FFF2-40B4-BE49-F238E27FC236}">
                <a16:creationId xmlns:a16="http://schemas.microsoft.com/office/drawing/2014/main" id="{994AA1BB-A5FA-CFC7-7516-0EA5BCFE8E41}"/>
              </a:ext>
              <a:ext uri="{C183D7F6-B498-43B3-948B-1728B52AA6E4}">
                <adec:decorative xmlns:adec="http://schemas.microsoft.com/office/drawing/2017/decorative" val="0"/>
              </a:ext>
            </a:extLst>
          </p:cNvPr>
          <p:cNvSpPr txBox="1"/>
          <p:nvPr/>
        </p:nvSpPr>
        <p:spPr>
          <a:xfrm>
            <a:off x="6306478" y="5395738"/>
            <a:ext cx="1611018"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Résumer cette présentation</a:t>
            </a:r>
          </a:p>
        </p:txBody>
      </p:sp>
      <p:grpSp>
        <p:nvGrpSpPr>
          <p:cNvPr id="16" name="Group 15" descr="PowerPoint logo">
            <a:extLst>
              <a:ext uri="{FF2B5EF4-FFF2-40B4-BE49-F238E27FC236}">
                <a16:creationId xmlns:a16="http://schemas.microsoft.com/office/drawing/2014/main" id="{0B89EF92-BA0B-78AA-29B4-CDCE5098A622}"/>
              </a:ext>
              <a:ext uri="{C183D7F6-B498-43B3-948B-1728B52AA6E4}">
                <adec:decorative xmlns:adec="http://schemas.microsoft.com/office/drawing/2017/decorative" val="0"/>
              </a:ext>
            </a:extLst>
          </p:cNvPr>
          <p:cNvGrpSpPr>
            <a:grpSpLocks/>
          </p:cNvGrpSpPr>
          <p:nvPr/>
        </p:nvGrpSpPr>
        <p:grpSpPr>
          <a:xfrm>
            <a:off x="6204332" y="5947521"/>
            <a:ext cx="346134" cy="346134"/>
            <a:chOff x="9021721" y="8381781"/>
            <a:chExt cx="534543" cy="534543"/>
          </a:xfrm>
        </p:grpSpPr>
        <p:sp>
          <p:nvSpPr>
            <p:cNvPr id="17" name="Rounded Rectangle 46">
              <a:extLst>
                <a:ext uri="{FF2B5EF4-FFF2-40B4-BE49-F238E27FC236}">
                  <a16:creationId xmlns:a16="http://schemas.microsoft.com/office/drawing/2014/main" id="{85041AC0-51D3-CBB2-EF3D-EBB6DA5F3B27}"/>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4" descr="Microsoft PowerPoint Logo - PNG and Vector - Logo Download">
              <a:hlinkClick r:id="rId7"/>
              <a:extLst>
                <a:ext uri="{FF2B5EF4-FFF2-40B4-BE49-F238E27FC236}">
                  <a16:creationId xmlns:a16="http://schemas.microsoft.com/office/drawing/2014/main" id="{C1704C01-7F10-D5EC-72BF-EAF9B1E151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Icon of a bulb">
            <a:extLst>
              <a:ext uri="{FF2B5EF4-FFF2-40B4-BE49-F238E27FC236}">
                <a16:creationId xmlns:a16="http://schemas.microsoft.com/office/drawing/2014/main" id="{98011EC8-273A-CCF1-5BEF-905E0FD85512}"/>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010053" y="5076144"/>
            <a:ext cx="228600" cy="228600"/>
          </a:xfrm>
          <a:prstGeom prst="rect">
            <a:avLst/>
          </a:prstGeom>
        </p:spPr>
      </p:pic>
      <p:sp>
        <p:nvSpPr>
          <p:cNvPr id="122" name="TextBox 121">
            <a:extLst>
              <a:ext uri="{FF2B5EF4-FFF2-40B4-BE49-F238E27FC236}">
                <a16:creationId xmlns:a16="http://schemas.microsoft.com/office/drawing/2014/main" id="{4B5F5939-0DA3-FF99-6FD3-559FB42FF844}"/>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Garder le cap</a:t>
            </a:r>
          </a:p>
        </p:txBody>
      </p:sp>
      <p:sp>
        <p:nvSpPr>
          <p:cNvPr id="123" name="TextBox 122">
            <a:extLst>
              <a:ext uri="{FF2B5EF4-FFF2-40B4-BE49-F238E27FC236}">
                <a16:creationId xmlns:a16="http://schemas.microsoft.com/office/drawing/2014/main" id="{4EDD80A6-1CD8-C2E8-E400-20A9789F2CE1}"/>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Quelles sont les dates et les délais mentionnés dans cette présentation ?</a:t>
            </a:r>
          </a:p>
        </p:txBody>
      </p:sp>
      <p:grpSp>
        <p:nvGrpSpPr>
          <p:cNvPr id="31" name="Group 30" descr="PowerPoint logo">
            <a:extLst>
              <a:ext uri="{FF2B5EF4-FFF2-40B4-BE49-F238E27FC236}">
                <a16:creationId xmlns:a16="http://schemas.microsoft.com/office/drawing/2014/main" id="{AA3BEBE0-F1F9-F805-FF40-363D9D3E3526}"/>
              </a:ext>
              <a:ext uri="{C183D7F6-B498-43B3-948B-1728B52AA6E4}">
                <adec:decorative xmlns:adec="http://schemas.microsoft.com/office/drawing/2017/decorative" val="0"/>
              </a:ext>
            </a:extLst>
          </p:cNvPr>
          <p:cNvGrpSpPr>
            <a:grpSpLocks/>
          </p:cNvGrpSpPr>
          <p:nvPr/>
        </p:nvGrpSpPr>
        <p:grpSpPr>
          <a:xfrm>
            <a:off x="8912975" y="5947521"/>
            <a:ext cx="346134" cy="346134"/>
            <a:chOff x="9021721" y="8381781"/>
            <a:chExt cx="534543" cy="534543"/>
          </a:xfrm>
        </p:grpSpPr>
        <p:sp>
          <p:nvSpPr>
            <p:cNvPr id="32" name="Rounded Rectangle 46">
              <a:extLst>
                <a:ext uri="{FF2B5EF4-FFF2-40B4-BE49-F238E27FC236}">
                  <a16:creationId xmlns:a16="http://schemas.microsoft.com/office/drawing/2014/main" id="{12E36C98-5015-8DD8-32DB-F058A3C8A90C}"/>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4" descr="Microsoft PowerPoint Logo - PNG and Vector - Logo Download">
              <a:hlinkClick r:id="rId7"/>
              <a:extLst>
                <a:ext uri="{FF2B5EF4-FFF2-40B4-BE49-F238E27FC236}">
                  <a16:creationId xmlns:a16="http://schemas.microsoft.com/office/drawing/2014/main" id="{0210E56D-2063-50B1-4ACF-2D80104F99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Rectangle: Rounded Corners 137">
            <a:extLst>
              <a:ext uri="{FF2B5EF4-FFF2-40B4-BE49-F238E27FC236}">
                <a16:creationId xmlns:a16="http://schemas.microsoft.com/office/drawing/2014/main" id="{CCF6EB9C-070A-5434-FA09-DAB6B6CE5C28}"/>
              </a:ext>
              <a:ext uri="{C183D7F6-B498-43B3-948B-1728B52AA6E4}">
                <adec:decorative xmlns:adec="http://schemas.microsoft.com/office/drawing/2017/decorative" val="1"/>
              </a:ext>
            </a:extLst>
          </p:cNvPr>
          <p:cNvSpPr/>
          <p:nvPr/>
        </p:nvSpPr>
        <p:spPr bwMode="auto">
          <a:xfrm>
            <a:off x="6479031" y="3936645"/>
            <a:ext cx="439562" cy="153888"/>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fichier</a:t>
            </a:r>
          </a:p>
        </p:txBody>
      </p:sp>
    </p:spTree>
    <p:extLst>
      <p:ext uri="{BB962C8B-B14F-4D97-AF65-F5344CB8AC3E}">
        <p14:creationId xmlns:p14="http://schemas.microsoft.com/office/powerpoint/2010/main" val="3786384296"/>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fr-FR" sz="3200">
                <a:gradFill flip="none" rotWithShape="1">
                  <a:gsLst>
                    <a:gs pos="50000">
                      <a:srgbClr val="8661C5"/>
                    </a:gs>
                    <a:gs pos="0">
                      <a:srgbClr val="3E76D4"/>
                    </a:gs>
                    <a:gs pos="100000">
                      <a:srgbClr val="C73ECC"/>
                    </a:gs>
                  </a:gsLst>
                  <a:lin ang="2700000" scaled="1"/>
                  <a:tileRect/>
                </a:gradFill>
                <a:cs typeface="+mn-cs"/>
              </a:rPr>
              <a:t>Utilisation : Copilot dans Word dans le document</a:t>
            </a:r>
            <a:br>
              <a:rPr lang="fr-FR" sz="3200">
                <a:gradFill flip="none" rotWithShape="1">
                  <a:gsLst>
                    <a:gs pos="50000">
                      <a:srgbClr val="8661C5"/>
                    </a:gs>
                    <a:gs pos="0">
                      <a:srgbClr val="3E76D4"/>
                    </a:gs>
                    <a:gs pos="100000">
                      <a:srgbClr val="C73ECC"/>
                    </a:gs>
                  </a:gsLst>
                  <a:lin ang="2700000" scaled="1"/>
                  <a:tileRect/>
                </a:gradFill>
                <a:cs typeface="+mn-cs"/>
              </a:rPr>
            </a:br>
            <a:r>
              <a:rPr lang="fr-FR" sz="1800">
                <a:cs typeface="Segoe UI Semilight"/>
              </a:rPr>
              <a:t>Notez que les invites affichées peuvent varier</a:t>
            </a:r>
          </a:p>
        </p:txBody>
      </p:sp>
      <p:grpSp>
        <p:nvGrpSpPr>
          <p:cNvPr id="3" name="Group 2" descr="Microsoft Word logo">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9473958" y="457200"/>
            <a:ext cx="534543" cy="534543"/>
            <a:chOff x="1047176" y="8381781"/>
            <a:chExt cx="534543" cy="534543"/>
          </a:xfrm>
        </p:grpSpPr>
        <p:sp>
          <p:nvSpPr>
            <p:cNvPr id="14" name="server_2" title="Icon of a server with a padlock in the lower right corner">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Microsoft Word Logo - PNG and Vector - Logo Download">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Microsoft Copilot logo">
            <a:extLst>
              <a:ext uri="{FF2B5EF4-FFF2-40B4-BE49-F238E27FC236}">
                <a16:creationId xmlns:a16="http://schemas.microsoft.com/office/drawing/2014/main" id="{FAED7FB6-572F-0B37-4ED6-0DE2EEFE54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6">
            <a:extLst>
              <a:ext uri="{FF2B5EF4-FFF2-40B4-BE49-F238E27FC236}">
                <a16:creationId xmlns:a16="http://schemas.microsoft.com/office/drawing/2014/main" id="{C1FA6618-771E-0917-3F13-567033FCDB85}"/>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06430EC6-59EB-A960-BBE3-3D8789F248A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Aptos" panose="020B0004020202020204" pitchFamily="34" charset="0"/>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Transformer un plan ou une idée en texte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Réécrire le texte existant pour en modifier la longueur, le ton, la formulation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Ajouter des tableaux à partir du texte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Times New Roman"/>
              </a:rPr>
              <a:t>Que pouvez-vous faire dans le document ?</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1" i="0" u="none" strike="noStrike" cap="none" normalizeH="0" baseline="0" noProof="0">
                <a:ln>
                  <a:noFill/>
                </a:ln>
                <a:solidFill>
                  <a:prstClr val="black"/>
                </a:solidFill>
                <a:effectLst/>
                <a:uLnTx/>
                <a:uFillTx/>
                <a:latin typeface="Segoe UI Semibold"/>
                <a:ea typeface="+mn-ea"/>
                <a:cs typeface="Times New Roman"/>
              </a:rPr>
              <a:t>Rédiger avec Copilot </a:t>
            </a:r>
            <a:r>
              <a:rPr kumimoji="0" lang="fr-FR" sz="1100" b="0" i="0" u="none" strike="noStrike" cap="none" normalizeH="0" baseline="0" noProof="0">
                <a:ln>
                  <a:noFill/>
                </a:ln>
                <a:solidFill>
                  <a:prstClr val="black"/>
                </a:solidFill>
                <a:effectLst/>
                <a:uLnTx/>
                <a:uFillTx/>
                <a:latin typeface="Segoe UI"/>
                <a:ea typeface="+mn-ea"/>
                <a:cs typeface="Times New Roman"/>
              </a:rPr>
              <a:t>– Ajouter du contenu au document Word</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Commencer à créer du nouveau contenu à partir d'une page blanche en utilisant </a:t>
            </a:r>
            <a:r>
              <a:rPr kumimoji="0" lang="fr-FR" sz="1000" b="1" i="0" u="none" strike="noStrike" cap="none" normalizeH="0" baseline="0" noProof="0">
                <a:ln>
                  <a:noFill/>
                </a:ln>
                <a:solidFill>
                  <a:prstClr val="black"/>
                </a:solidFill>
                <a:effectLst/>
                <a:uLnTx/>
                <a:uFillTx/>
                <a:latin typeface="Segoe UI Semibold"/>
                <a:ea typeface="+mn-ea"/>
                <a:cs typeface="Times New Roman"/>
              </a:rPr>
              <a:t>Faire référence à un fichier</a:t>
            </a:r>
            <a:r>
              <a:rPr kumimoji="0" lang="fr-FR" sz="1000" b="0" i="0" u="none" strike="noStrike" cap="none" normalizeH="0" baseline="0" noProof="0">
                <a:ln>
                  <a:noFill/>
                </a:ln>
                <a:solidFill>
                  <a:prstClr val="black"/>
                </a:solidFill>
                <a:effectLst/>
                <a:uLnTx/>
                <a:uFillTx/>
                <a:latin typeface="Segoe UI"/>
                <a:ea typeface="+mn-ea"/>
                <a:cs typeface="Times New Roman"/>
              </a:rPr>
              <a:t> (jusqu'à 3 fichiers Word ou PowerPoint) ou en fournissant un sujet pour du contenu non étayé (le contenu non étayé ne sera pas nécessairement factuel)</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Ajouter du nouveau contenu à n'importe quel moment en utilisant </a:t>
            </a:r>
            <a:r>
              <a:rPr kumimoji="0" lang="fr-FR" sz="1000" b="1" i="0" u="none" strike="noStrike" cap="none" normalizeH="0" baseline="0" noProof="0">
                <a:ln>
                  <a:noFill/>
                </a:ln>
                <a:solidFill>
                  <a:prstClr val="black"/>
                </a:solidFill>
                <a:effectLst/>
                <a:uLnTx/>
                <a:uFillTx/>
                <a:latin typeface="Segoe UI Semibold"/>
                <a:ea typeface="+mn-ea"/>
                <a:cs typeface="Times New Roman"/>
              </a:rPr>
              <a:t>Inspire Me (M'inspirer)</a:t>
            </a:r>
            <a:r>
              <a:rPr kumimoji="0" lang="fr-FR" sz="1000" i="0" u="none" strike="noStrike" cap="none" normalizeH="0" baseline="0" noProof="0">
                <a:ln>
                  <a:noFill/>
                </a:ln>
                <a:solidFill>
                  <a:prstClr val="black"/>
                </a:solidFill>
                <a:effectLst/>
                <a:uLnTx/>
                <a:uFillTx/>
              </a:rPr>
              <a:t> </a:t>
            </a:r>
            <a:r>
              <a:rPr kumimoji="0" lang="fr-FR" sz="1000" b="0" i="0" u="none" strike="noStrike" cap="none" normalizeH="0" baseline="0" noProof="0">
                <a:ln>
                  <a:noFill/>
                </a:ln>
                <a:solidFill>
                  <a:prstClr val="black"/>
                </a:solidFill>
                <a:effectLst/>
                <a:uLnTx/>
                <a:uFillTx/>
                <a:latin typeface="Segoe UI"/>
                <a:ea typeface="+mn-ea"/>
                <a:cs typeface="Times New Roman"/>
              </a:rPr>
              <a:t>(pour développer du contenu existant), en faisant référence à un fichier pour du nouveau contenu étayé ou en fournissant un sujet pour du contenu non étayé (le contenu non étayé ne sera pas nécessairement factuel) </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Ajouter l'image suggérée (à côté du titre)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Mettre des informations sous forme de tableau avec </a:t>
            </a:r>
            <a:r>
              <a:rPr kumimoji="0" lang="fr-FR" sz="1100" b="1" i="0" u="none" strike="noStrike" cap="none" normalizeH="0" baseline="0" noProof="0" err="1">
                <a:ln>
                  <a:noFill/>
                </a:ln>
                <a:solidFill>
                  <a:prstClr val="black"/>
                </a:solidFill>
                <a:effectLst/>
                <a:uLnTx/>
                <a:uFillTx/>
                <a:latin typeface="Segoe UI Semibold"/>
                <a:ea typeface="+mn-ea"/>
                <a:cs typeface="Times New Roman"/>
              </a:rPr>
              <a:t>Visualize</a:t>
            </a:r>
            <a:r>
              <a:rPr kumimoji="0" lang="fr-FR" sz="1100" b="1" i="0" u="none" strike="noStrike" cap="none" normalizeH="0" baseline="0" noProof="0">
                <a:ln>
                  <a:noFill/>
                </a:ln>
                <a:solidFill>
                  <a:prstClr val="black"/>
                </a:solidFill>
                <a:effectLst/>
                <a:uLnTx/>
                <a:uFillTx/>
                <a:latin typeface="Segoe UI Semibold"/>
                <a:ea typeface="+mn-ea"/>
                <a:cs typeface="Times New Roman"/>
              </a:rPr>
              <a:t> as a table (Visualiser sous forme de tableau)</a:t>
            </a:r>
          </a:p>
        </p:txBody>
      </p:sp>
      <p:sp>
        <p:nvSpPr>
          <p:cNvPr id="17" name="TextBox 16">
            <a:extLst>
              <a:ext uri="{FF2B5EF4-FFF2-40B4-BE49-F238E27FC236}">
                <a16:creationId xmlns:a16="http://schemas.microsoft.com/office/drawing/2014/main" id="{D9236153-8EE3-A454-1CA6-CCFD94C8F1E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pic>
        <p:nvPicPr>
          <p:cNvPr id="19" name="Picture 18" descr="Screenshot of Copilot prompt in Microsoft Word displaying a draft with copilot highlighting Reference a file">
            <a:extLst>
              <a:ext uri="{FF2B5EF4-FFF2-40B4-BE49-F238E27FC236}">
                <a16:creationId xmlns:a16="http://schemas.microsoft.com/office/drawing/2014/main" id="{AC0ABA99-F9A8-0580-B5FB-4A2A32AC392F}"/>
              </a:ext>
            </a:extLst>
          </p:cNvPr>
          <p:cNvPicPr>
            <a:picLocks/>
          </p:cNvPicPr>
          <p:nvPr/>
        </p:nvPicPr>
        <p:blipFill rotWithShape="1">
          <a:blip r:embed="rId6"/>
          <a:srcRect l="5867" t="11982" r="9201" b="20502"/>
          <a:stretch/>
        </p:blipFill>
        <p:spPr>
          <a:xfrm>
            <a:off x="5062855" y="1801505"/>
            <a:ext cx="3151668" cy="910032"/>
          </a:xfrm>
          <a:prstGeom prst="roundRect">
            <a:avLst>
              <a:gd name="adj" fmla="val 6595"/>
            </a:avLst>
          </a:prstGeom>
          <a:ln w="6350">
            <a:solidFill>
              <a:schemeClr val="bg1">
                <a:lumMod val="75000"/>
              </a:schemeClr>
            </a:solidFill>
          </a:ln>
        </p:spPr>
      </p:pic>
      <p:sp>
        <p:nvSpPr>
          <p:cNvPr id="32" name="Rectangle: Rounded Corners 31">
            <a:extLst>
              <a:ext uri="{FF2B5EF4-FFF2-40B4-BE49-F238E27FC236}">
                <a16:creationId xmlns:a16="http://schemas.microsoft.com/office/drawing/2014/main" id="{F4DDE21E-6E19-DA85-AE0B-E603AFEF652E}"/>
              </a:ext>
              <a:ext uri="{C183D7F6-B498-43B3-948B-1728B52AA6E4}">
                <adec:decorative xmlns:adec="http://schemas.microsoft.com/office/drawing/2017/decorative" val="1"/>
              </a:ext>
            </a:extLst>
          </p:cNvPr>
          <p:cNvSpPr/>
          <p:nvPr/>
        </p:nvSpPr>
        <p:spPr bwMode="auto">
          <a:xfrm>
            <a:off x="5429249" y="2524125"/>
            <a:ext cx="645319" cy="1721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8389619" y="2018045"/>
            <a:ext cx="2873601" cy="476952"/>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Proposer des idées ou faire référence à un fichier</a:t>
            </a:r>
          </a:p>
        </p:txBody>
      </p:sp>
      <p:pic>
        <p:nvPicPr>
          <p:cNvPr id="22" name="Picture 21" descr="Screenshot of Copilot prompt in Microsoft Word displaying a draft with copilot highlighting 'Inspire me'">
            <a:extLst>
              <a:ext uri="{FF2B5EF4-FFF2-40B4-BE49-F238E27FC236}">
                <a16:creationId xmlns:a16="http://schemas.microsoft.com/office/drawing/2014/main" id="{9DFCC67D-709B-1D86-3C87-3DB08A8BF2E6}"/>
              </a:ext>
            </a:extLst>
          </p:cNvPr>
          <p:cNvPicPr>
            <a:picLocks/>
          </p:cNvPicPr>
          <p:nvPr/>
        </p:nvPicPr>
        <p:blipFill>
          <a:blip r:embed="rId7"/>
          <a:stretch>
            <a:fillRect/>
          </a:stretch>
        </p:blipFill>
        <p:spPr>
          <a:xfrm>
            <a:off x="5070615" y="2880852"/>
            <a:ext cx="3143908" cy="897463"/>
          </a:xfrm>
          <a:prstGeom prst="roundRect">
            <a:avLst>
              <a:gd name="adj" fmla="val 5600"/>
            </a:avLst>
          </a:prstGeom>
          <a:ln w="6350">
            <a:solidFill>
              <a:schemeClr val="bg1">
                <a:lumMod val="75000"/>
              </a:schemeClr>
            </a:solidFill>
          </a:ln>
        </p:spPr>
      </p:pic>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174230" y="3593393"/>
            <a:ext cx="566738" cy="18327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3" name="TextBox 22">
            <a:extLst>
              <a:ext uri="{FF2B5EF4-FFF2-40B4-BE49-F238E27FC236}">
                <a16:creationId xmlns:a16="http://schemas.microsoft.com/office/drawing/2014/main" id="{B860DA11-1053-4CFD-8A9A-A3B4568CA08E}"/>
              </a:ext>
            </a:extLst>
          </p:cNvPr>
          <p:cNvSpPr txBox="1">
            <a:spLocks/>
          </p:cNvSpPr>
          <p:nvPr/>
        </p:nvSpPr>
        <p:spPr>
          <a:xfrm>
            <a:off x="8389619" y="2932123"/>
            <a:ext cx="2873601" cy="794920"/>
          </a:xfrm>
          <a:prstGeom prst="roundRect">
            <a:avLst>
              <a:gd name="adj" fmla="val 8759"/>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Proposer des idées, faire référence à un fichier</a:t>
            </a:r>
            <a:r>
              <a:rPr kumimoji="0" lang="fr-FR" sz="1200" b="0" i="0" u="none" strike="noStrike" cap="none" normalizeH="0" noProof="0">
                <a:ln>
                  <a:noFill/>
                </a:ln>
                <a:solidFill>
                  <a:prstClr val="black"/>
                </a:solidFill>
                <a:effectLst/>
                <a:uLnTx/>
                <a:uFillTx/>
                <a:latin typeface="Segoe UI"/>
                <a:ea typeface="+mn-ea"/>
                <a:cs typeface="Segoe UI"/>
              </a:rPr>
              <a:t> </a:t>
            </a:r>
            <a:r>
              <a:rPr kumimoji="0" lang="fr-FR" sz="1200" b="0" i="0" u="none" strike="noStrike" cap="none" normalizeH="0" baseline="0" noProof="0">
                <a:ln>
                  <a:noFill/>
                </a:ln>
                <a:solidFill>
                  <a:prstClr val="black"/>
                </a:solidFill>
                <a:effectLst/>
                <a:uLnTx/>
                <a:uFillTx/>
                <a:latin typeface="Segoe UI"/>
                <a:ea typeface="+mn-ea"/>
                <a:cs typeface="Segoe UI"/>
              </a:rPr>
              <a:t>ou laisser Copilot écrire</a:t>
            </a:r>
          </a:p>
        </p:txBody>
      </p:sp>
      <p:pic>
        <p:nvPicPr>
          <p:cNvPr id="30" name="Picture 29" descr="Screenshot of a part of Microsoft word with Copilot prompt pop up">
            <a:extLst>
              <a:ext uri="{FF2B5EF4-FFF2-40B4-BE49-F238E27FC236}">
                <a16:creationId xmlns:a16="http://schemas.microsoft.com/office/drawing/2014/main" id="{322EBEC1-7EF3-C904-CB8C-CF1CE0A72879}"/>
              </a:ext>
            </a:extLst>
          </p:cNvPr>
          <p:cNvPicPr>
            <a:picLocks noChangeAspect="1"/>
          </p:cNvPicPr>
          <p:nvPr/>
        </p:nvPicPr>
        <p:blipFill>
          <a:blip r:embed="rId8"/>
          <a:stretch>
            <a:fillRect/>
          </a:stretch>
        </p:blipFill>
        <p:spPr>
          <a:xfrm>
            <a:off x="6399025" y="3947630"/>
            <a:ext cx="1815498" cy="1346393"/>
          </a:xfrm>
          <a:prstGeom prst="roundRect">
            <a:avLst>
              <a:gd name="adj" fmla="val 4007"/>
            </a:avLst>
          </a:prstGeom>
          <a:ln w="6350">
            <a:solidFill>
              <a:schemeClr val="bg1">
                <a:lumMod val="75000"/>
              </a:schemeClr>
            </a:solidFill>
          </a:ln>
        </p:spPr>
      </p:pic>
      <p:sp>
        <p:nvSpPr>
          <p:cNvPr id="6" name="Rectangle: Rounded Corners 5">
            <a:extLst>
              <a:ext uri="{FF2B5EF4-FFF2-40B4-BE49-F238E27FC236}">
                <a16:creationId xmlns:a16="http://schemas.microsoft.com/office/drawing/2014/main" id="{9C432287-ED19-7485-4E96-679718E33D3C}"/>
              </a:ext>
              <a:ext uri="{C183D7F6-B498-43B3-948B-1728B52AA6E4}">
                <adec:decorative xmlns:adec="http://schemas.microsoft.com/office/drawing/2017/decorative" val="1"/>
              </a:ext>
            </a:extLst>
          </p:cNvPr>
          <p:cNvSpPr/>
          <p:nvPr/>
        </p:nvSpPr>
        <p:spPr bwMode="auto">
          <a:xfrm>
            <a:off x="6579394" y="4612481"/>
            <a:ext cx="1027896" cy="696567"/>
          </a:xfrm>
          <a:prstGeom prst="roundRect">
            <a:avLst>
              <a:gd name="adj" fmla="val 865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6A5FBD92-80A2-9BDE-389E-1C1DCF5211BC}"/>
              </a:ext>
            </a:extLst>
          </p:cNvPr>
          <p:cNvSpPr txBox="1">
            <a:spLocks/>
          </p:cNvSpPr>
          <p:nvPr/>
        </p:nvSpPr>
        <p:spPr>
          <a:xfrm>
            <a:off x="8389619" y="4382350"/>
            <a:ext cx="2873601" cy="476952"/>
          </a:xfrm>
          <a:prstGeom prst="roundRect">
            <a:avLst>
              <a:gd name="adj" fmla="val 1616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Réécrire ou ajouter un tableau</a:t>
            </a:r>
          </a:p>
        </p:txBody>
      </p:sp>
      <p:pic>
        <p:nvPicPr>
          <p:cNvPr id="25" name="Picture 24" descr="Screenshot with a highlighted diamond bullet">
            <a:extLst>
              <a:ext uri="{FF2B5EF4-FFF2-40B4-BE49-F238E27FC236}">
                <a16:creationId xmlns:a16="http://schemas.microsoft.com/office/drawing/2014/main" id="{505D3885-2DB7-4E88-AF4C-BC0CDF52FF7D}"/>
              </a:ext>
              <a:ext uri="{C183D7F6-B498-43B3-948B-1728B52AA6E4}">
                <adec:decorative xmlns:adec="http://schemas.microsoft.com/office/drawing/2017/decorative" val="0"/>
              </a:ext>
            </a:extLst>
          </p:cNvPr>
          <p:cNvPicPr>
            <a:picLocks noChangeAspect="1"/>
          </p:cNvPicPr>
          <p:nvPr/>
        </p:nvPicPr>
        <p:blipFill>
          <a:blip r:embed="rId9"/>
          <a:stretch>
            <a:fillRect/>
          </a:stretch>
        </p:blipFill>
        <p:spPr>
          <a:xfrm>
            <a:off x="5412376" y="5463338"/>
            <a:ext cx="2802147" cy="703795"/>
          </a:xfrm>
          <a:prstGeom prst="roundRect">
            <a:avLst>
              <a:gd name="adj" fmla="val 7299"/>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519483" y="5569512"/>
            <a:ext cx="228856" cy="235173"/>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B35A2F16-A3EF-F4CF-CA1B-ED81969D64B7}"/>
              </a:ext>
            </a:extLst>
          </p:cNvPr>
          <p:cNvSpPr txBox="1">
            <a:spLocks/>
          </p:cNvSpPr>
          <p:nvPr/>
        </p:nvSpPr>
        <p:spPr>
          <a:xfrm>
            <a:off x="8389619" y="5463338"/>
            <a:ext cx="2873601" cy="703795"/>
          </a:xfrm>
          <a:prstGeom prst="roundRect">
            <a:avLst>
              <a:gd name="adj" fmla="val 817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Ajouter une image</a:t>
            </a:r>
          </a:p>
        </p:txBody>
      </p:sp>
    </p:spTree>
    <p:extLst>
      <p:ext uri="{BB962C8B-B14F-4D97-AF65-F5344CB8AC3E}">
        <p14:creationId xmlns:p14="http://schemas.microsoft.com/office/powerpoint/2010/main" val="101387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3" grpId="0" animBg="1"/>
      <p:bldP spid="7" grpId="0" animBg="1"/>
      <p:bldP spid="23" grpId="0" animBg="1"/>
      <p:bldP spid="6" grpId="0" animBg="1"/>
      <p:bldP spid="31" grpId="0" animBg="1"/>
      <p:bldP spid="10"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E8A3D281-DA2D-275A-F0F9-12CB8EC4D667}"/>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93A2094-ED29-3951-F697-C23EC54C3504}"/>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fr-FR" sz="2500">
                <a:gradFill flip="none" rotWithShape="1">
                  <a:gsLst>
                    <a:gs pos="50000">
                      <a:srgbClr val="8661C5"/>
                    </a:gs>
                    <a:gs pos="0">
                      <a:srgbClr val="3E76D4"/>
                    </a:gs>
                    <a:gs pos="100000">
                      <a:srgbClr val="C73ECC"/>
                    </a:gs>
                  </a:gsLst>
                  <a:lin ang="2700000" scaled="1"/>
                  <a:tileRect/>
                </a:gradFill>
                <a:cs typeface="+mn-cs"/>
              </a:rPr>
              <a:t>Utilisation : Copilot dans Word dans le volet de conversation Copilot</a:t>
            </a:r>
            <a:br>
              <a:rPr lang="fr-FR" sz="3200">
                <a:gradFill flip="none" rotWithShape="1">
                  <a:gsLst>
                    <a:gs pos="50000">
                      <a:srgbClr val="8661C5"/>
                    </a:gs>
                    <a:gs pos="0">
                      <a:srgbClr val="3E76D4"/>
                    </a:gs>
                    <a:gs pos="100000">
                      <a:srgbClr val="C73ECC"/>
                    </a:gs>
                  </a:gsLst>
                  <a:lin ang="2700000" scaled="1"/>
                  <a:tileRect/>
                </a:gradFill>
                <a:cs typeface="+mn-cs"/>
              </a:rPr>
            </a:br>
            <a:r>
              <a:rPr lang="fr-FR" sz="1750">
                <a:cs typeface="Segoe UI Semilight"/>
              </a:rPr>
              <a:t>Notez que les invites affichées peuvent varier</a:t>
            </a:r>
          </a:p>
        </p:txBody>
      </p:sp>
      <p:grpSp>
        <p:nvGrpSpPr>
          <p:cNvPr id="3" name="Group 2" descr="Microsoft Word logo">
            <a:extLst>
              <a:ext uri="{FF2B5EF4-FFF2-40B4-BE49-F238E27FC236}">
                <a16:creationId xmlns:a16="http://schemas.microsoft.com/office/drawing/2014/main" id="{480676C4-8D3E-FC07-ADD4-B12A96696F78}"/>
              </a:ext>
              <a:ext uri="{C183D7F6-B498-43B3-948B-1728B52AA6E4}">
                <adec:decorative xmlns:adec="http://schemas.microsoft.com/office/drawing/2017/decorative" val="0"/>
              </a:ext>
            </a:extLst>
          </p:cNvPr>
          <p:cNvGrpSpPr/>
          <p:nvPr/>
        </p:nvGrpSpPr>
        <p:grpSpPr>
          <a:xfrm>
            <a:off x="10154114" y="457200"/>
            <a:ext cx="534543" cy="534543"/>
            <a:chOff x="1047176" y="8381781"/>
            <a:chExt cx="534543" cy="534543"/>
          </a:xfrm>
        </p:grpSpPr>
        <p:sp>
          <p:nvSpPr>
            <p:cNvPr id="14" name="server_2" title="Icon of a server with a padlock in the lower right corner">
              <a:extLst>
                <a:ext uri="{FF2B5EF4-FFF2-40B4-BE49-F238E27FC236}">
                  <a16:creationId xmlns:a16="http://schemas.microsoft.com/office/drawing/2014/main" id="{569061AC-2C1D-ADD1-DFFE-53EC943664C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 name="Rounded Rectangle 46">
              <a:extLst>
                <a:ext uri="{FF2B5EF4-FFF2-40B4-BE49-F238E27FC236}">
                  <a16:creationId xmlns:a16="http://schemas.microsoft.com/office/drawing/2014/main" id="{6A9A4361-20E1-29A4-68B4-94FFF6CFD496}"/>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Picture 10" descr="Microsoft Word Logo - PNG and Vector - Logo Download">
              <a:hlinkClick r:id="rId3"/>
              <a:extLst>
                <a:ext uri="{FF2B5EF4-FFF2-40B4-BE49-F238E27FC236}">
                  <a16:creationId xmlns:a16="http://schemas.microsoft.com/office/drawing/2014/main" id="{A27EEDAE-D7CD-61D5-CB3B-AF57841D20B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Microsoft Copilot logo">
            <a:extLst>
              <a:ext uri="{FF2B5EF4-FFF2-40B4-BE49-F238E27FC236}">
                <a16:creationId xmlns:a16="http://schemas.microsoft.com/office/drawing/2014/main" id="{513D0F17-7CC7-3EC3-DD58-526397FE68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03A4610-BD01-BAD1-B052-F46A64917305}"/>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150" b="1" i="0" u="none" strike="noStrike" cap="none" normalizeH="0" baseline="0" noProof="0">
                <a:ln>
                  <a:noFill/>
                </a:ln>
                <a:solidFill>
                  <a:prstClr val="black"/>
                </a:solidFill>
                <a:effectLst/>
                <a:uLnTx/>
                <a:uFillTx/>
                <a:latin typeface="Segoe UI Semibold"/>
                <a:ea typeface="Aptos" panose="020B0004020202020204" pitchFamily="34" charset="0"/>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Réécrire le texte existant pour en modifier la longueur, le ton, la formulation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Résumer ou répondre aux questions sur un document existant</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150" b="0"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Créer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Créer une présentation à partir d'une description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Créer une présentation à partir d'un document Word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Affiner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Ajouter une diapositive sur un sujet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Ajouter une image à partir d'une description</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Modifier le format du texte</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Organiser la présentation en ajoutant un ordre du jour et en créant des sections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Résumer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Créer un résumé</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Afficher les diapositives clés - Fournit une liste de diapositives contenant des informations importantes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Afficher les actions et les étapes suivantes</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Poser des questions sur la présentation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Commander (Demander)</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Poser des questions générales</a:t>
            </a:r>
          </a:p>
        </p:txBody>
      </p:sp>
      <p:pic>
        <p:nvPicPr>
          <p:cNvPr id="23" name="Picture 22" descr="Screenshot of Copilot in Word displaying the Draft with Copilot pop up box">
            <a:extLst>
              <a:ext uri="{FF2B5EF4-FFF2-40B4-BE49-F238E27FC236}">
                <a16:creationId xmlns:a16="http://schemas.microsoft.com/office/drawing/2014/main" id="{22F8703B-1CE1-1EE7-6CD3-EC3A56C7E264}"/>
              </a:ext>
            </a:extLst>
          </p:cNvPr>
          <p:cNvPicPr>
            <a:picLocks noChangeAspect="1"/>
          </p:cNvPicPr>
          <p:nvPr/>
        </p:nvPicPr>
        <p:blipFill>
          <a:blip r:embed="rId6"/>
          <a:stretch>
            <a:fillRect/>
          </a:stretch>
        </p:blipFill>
        <p:spPr>
          <a:xfrm>
            <a:off x="5007442" y="2064010"/>
            <a:ext cx="4484901" cy="2532160"/>
          </a:xfrm>
          <a:prstGeom prst="roundRect">
            <a:avLst>
              <a:gd name="adj" fmla="val 1885"/>
            </a:avLst>
          </a:prstGeom>
          <a:ln w="6350">
            <a:solidFill>
              <a:schemeClr val="bg1">
                <a:lumMod val="75000"/>
              </a:schemeClr>
            </a:solidFill>
          </a:ln>
        </p:spPr>
      </p:pic>
      <p:pic>
        <p:nvPicPr>
          <p:cNvPr id="26" name="Picture 25" descr="Screenshot of the Prompts screenshot">
            <a:extLst>
              <a:ext uri="{FF2B5EF4-FFF2-40B4-BE49-F238E27FC236}">
                <a16:creationId xmlns:a16="http://schemas.microsoft.com/office/drawing/2014/main" id="{9C19545C-4C2E-1F60-74CD-43317DD1519C}"/>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5594887" y="3342144"/>
            <a:ext cx="2588268" cy="2299115"/>
          </a:xfrm>
          <a:prstGeom prst="roundRect">
            <a:avLst>
              <a:gd name="adj" fmla="val 2195"/>
            </a:avLst>
          </a:prstGeom>
          <a:ln w="6350">
            <a:solidFill>
              <a:schemeClr val="bg1">
                <a:lumMod val="75000"/>
              </a:schemeClr>
            </a:solidFill>
          </a:ln>
        </p:spPr>
      </p:pic>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7300911" y="5201586"/>
            <a:ext cx="245207" cy="24615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descr="Emphasis on Prompts:&#10;Create, Ask and View more prompts in the screenshot">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752466" y="3504319"/>
            <a:ext cx="2284254" cy="1064506"/>
          </a:xfrm>
          <a:prstGeom prst="roundRect">
            <a:avLst>
              <a:gd name="adj" fmla="val 303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Rectangle: Rounded Corners 6" descr="Emphasis on the Copilot section in Microsoft Word with the write about bar">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a:spLocks/>
          </p:cNvSpPr>
          <p:nvPr/>
        </p:nvSpPr>
        <p:spPr bwMode="auto">
          <a:xfrm>
            <a:off x="8312139" y="2268283"/>
            <a:ext cx="1136662" cy="474917"/>
          </a:xfrm>
          <a:prstGeom prst="roundRect">
            <a:avLst>
              <a:gd name="adj" fmla="val 978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817EA871-E3B2-35D0-F6EF-98E8EC98556F}"/>
              </a:ext>
            </a:extLst>
          </p:cNvPr>
          <p:cNvSpPr txBox="1">
            <a:spLocks/>
          </p:cNvSpPr>
          <p:nvPr/>
        </p:nvSpPr>
        <p:spPr>
          <a:xfrm>
            <a:off x="9596613" y="2064010"/>
            <a:ext cx="1666607" cy="945890"/>
          </a:xfrm>
          <a:prstGeom prst="roundRect">
            <a:avLst>
              <a:gd name="adj" fmla="val 585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a:defRPr/>
            </a:pPr>
            <a:r>
              <a:rPr kumimoji="0" lang="fr-FR" sz="1150" b="0" i="0" u="none" strike="noStrike" cap="none" normalizeH="0" baseline="0" noProof="0" dirty="0">
                <a:ln>
                  <a:noFill/>
                </a:ln>
                <a:solidFill>
                  <a:prstClr val="black"/>
                </a:solidFill>
                <a:effectLst/>
                <a:uLnTx/>
                <a:uFillTx/>
                <a:latin typeface="Segoe UI"/>
                <a:ea typeface="+mn-ea"/>
                <a:cs typeface="Segoe UI"/>
              </a:rPr>
              <a:t>Sélectionner </a:t>
            </a:r>
            <a:r>
              <a:rPr lang="fr-FR" sz="1150" dirty="0">
                <a:solidFill>
                  <a:prstClr val="black"/>
                </a:solidFill>
                <a:latin typeface="Segoe UI"/>
              </a:rPr>
              <a:t>un prompt prédéfini</a:t>
            </a:r>
            <a:r>
              <a:rPr kumimoji="0" lang="fr-FR" sz="1150" b="0" i="0" u="none" strike="noStrike" cap="none" normalizeH="0" baseline="0" noProof="0" dirty="0">
                <a:ln>
                  <a:noFill/>
                </a:ln>
                <a:solidFill>
                  <a:prstClr val="black"/>
                </a:solidFill>
                <a:effectLst/>
                <a:uLnTx/>
                <a:uFillTx/>
                <a:latin typeface="Segoe UI"/>
                <a:ea typeface="+mn-ea"/>
                <a:cs typeface="Segoe UI"/>
              </a:rPr>
              <a:t> dans la barre latérale </a:t>
            </a:r>
            <a:r>
              <a:rPr kumimoji="0" lang="fr-FR" sz="1150" b="0" i="0" u="none" strike="noStrike" cap="none" normalizeH="0" baseline="0" noProof="0" dirty="0" err="1">
                <a:ln>
                  <a:noFill/>
                </a:ln>
                <a:solidFill>
                  <a:prstClr val="black"/>
                </a:solidFill>
                <a:effectLst/>
                <a:uLnTx/>
                <a:uFillTx/>
                <a:latin typeface="Segoe UI"/>
                <a:ea typeface="+mn-ea"/>
                <a:cs typeface="Segoe UI"/>
              </a:rPr>
              <a:t>Copilot</a:t>
            </a:r>
            <a:r>
              <a:rPr kumimoji="0" lang="fr-FR" sz="1150" b="0" i="0" u="none" strike="noStrike" cap="none" normalizeH="0" baseline="0" noProof="0" dirty="0">
                <a:ln>
                  <a:noFill/>
                </a:ln>
                <a:solidFill>
                  <a:prstClr val="black"/>
                </a:solidFill>
                <a:effectLst/>
                <a:uLnTx/>
                <a:uFillTx/>
                <a:latin typeface="Segoe UI"/>
                <a:ea typeface="+mn-ea"/>
                <a:cs typeface="Segoe UI"/>
              </a:rPr>
              <a:t>. Vous pouvez ensuite compléter le contexte.</a:t>
            </a:r>
          </a:p>
        </p:txBody>
      </p:sp>
      <p:sp>
        <p:nvSpPr>
          <p:cNvPr id="6" name="Rectangle: Rounded Corners 5" descr="Emphasis on Ask a question or tell me what you want to do section in the Copilot in Word screenshot">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a:spLocks/>
          </p:cNvSpPr>
          <p:nvPr/>
        </p:nvSpPr>
        <p:spPr bwMode="auto">
          <a:xfrm>
            <a:off x="8312139" y="4055235"/>
            <a:ext cx="1136662" cy="474917"/>
          </a:xfrm>
          <a:prstGeom prst="roundRect">
            <a:avLst>
              <a:gd name="adj" fmla="val 9260"/>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596613" y="3665460"/>
            <a:ext cx="1666607" cy="1254465"/>
          </a:xfrm>
          <a:prstGeom prst="roundRect">
            <a:avLst>
              <a:gd name="adj" fmla="val 4855"/>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50" b="0" i="0" u="none" strike="noStrike" cap="none" normalizeH="0" baseline="0" noProof="0">
                <a:ln>
                  <a:noFill/>
                </a:ln>
                <a:solidFill>
                  <a:prstClr val="black"/>
                </a:solidFill>
                <a:effectLst/>
                <a:uLnTx/>
                <a:uFillTx/>
                <a:latin typeface="Segoe UI"/>
                <a:ea typeface="+mn-ea"/>
                <a:cs typeface="Segoe UI"/>
              </a:rPr>
              <a:t>Poser des questions générales ou demander des idées créatives. Vous devrez vérifier que le contenu ne contient aucune erreur factuelle.</a:t>
            </a:r>
          </a:p>
        </p:txBody>
      </p:sp>
      <p:grpSp>
        <p:nvGrpSpPr>
          <p:cNvPr id="62" name="Group 61" descr="Arrow pointing to the book icon in the screenshot &#10;Click on the Prompt Guide icon to show the prompts to edit a slide or learn about the presentation">
            <a:extLst>
              <a:ext uri="{FF2B5EF4-FFF2-40B4-BE49-F238E27FC236}">
                <a16:creationId xmlns:a16="http://schemas.microsoft.com/office/drawing/2014/main" id="{7D488152-1D35-A56F-1470-BB400DB71687}"/>
              </a:ext>
            </a:extLst>
          </p:cNvPr>
          <p:cNvGrpSpPr/>
          <p:nvPr/>
        </p:nvGrpSpPr>
        <p:grpSpPr>
          <a:xfrm>
            <a:off x="7423516" y="5232213"/>
            <a:ext cx="3839704" cy="919401"/>
            <a:chOff x="7423516" y="5232213"/>
            <a:chExt cx="3839704" cy="919401"/>
          </a:xfrm>
        </p:grpSpPr>
        <p:grpSp>
          <p:nvGrpSpPr>
            <p:cNvPr id="58" name="Group 57">
              <a:extLst>
                <a:ext uri="{FF2B5EF4-FFF2-40B4-BE49-F238E27FC236}">
                  <a16:creationId xmlns:a16="http://schemas.microsoft.com/office/drawing/2014/main" id="{DAAF72A6-6588-83E1-31E5-C71593408ACF}"/>
                </a:ext>
              </a:extLst>
            </p:cNvPr>
            <p:cNvGrpSpPr/>
            <p:nvPr/>
          </p:nvGrpSpPr>
          <p:grpSpPr>
            <a:xfrm>
              <a:off x="7423516" y="5232213"/>
              <a:ext cx="3839704" cy="919401"/>
              <a:chOff x="7423516" y="5232213"/>
              <a:chExt cx="3839704" cy="919401"/>
            </a:xfrm>
          </p:grpSpPr>
          <p:sp>
            <p:nvSpPr>
              <p:cNvPr id="12" name="TextBox 11">
                <a:extLst>
                  <a:ext uri="{FF2B5EF4-FFF2-40B4-BE49-F238E27FC236}">
                    <a16:creationId xmlns:a16="http://schemas.microsoft.com/office/drawing/2014/main" id="{A0FE2C86-765B-5C51-6972-82786DB52ABE}"/>
                  </a:ext>
                </a:extLst>
              </p:cNvPr>
              <p:cNvSpPr txBox="1">
                <a:spLocks/>
              </p:cNvSpPr>
              <p:nvPr/>
            </p:nvSpPr>
            <p:spPr>
              <a:xfrm>
                <a:off x="8371431" y="5232213"/>
                <a:ext cx="2891789" cy="919401"/>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50" b="0" i="0" u="none" strike="noStrike" cap="none" normalizeH="0" baseline="0" noProof="0" dirty="0">
                    <a:ln>
                      <a:noFill/>
                    </a:ln>
                    <a:solidFill>
                      <a:prstClr val="black"/>
                    </a:solidFill>
                    <a:effectLst/>
                    <a:uLnTx/>
                    <a:uFillTx/>
                    <a:latin typeface="Segoe UI"/>
                    <a:ea typeface="+mn-ea"/>
                    <a:cs typeface="Segoe UI"/>
                  </a:rPr>
                  <a:t>Cliquez sur l'icône </a:t>
                </a:r>
                <a:r>
                  <a:rPr kumimoji="0" lang="fr-FR" sz="1150" b="0" i="0" u="none" strike="noStrike" cap="none" normalizeH="0" baseline="0" noProof="0" dirty="0">
                    <a:ln>
                      <a:noFill/>
                    </a:ln>
                    <a:solidFill>
                      <a:prstClr val="black"/>
                    </a:solidFill>
                    <a:effectLst/>
                    <a:uLnTx/>
                    <a:uFillTx/>
                    <a:latin typeface="Segoe UI Semibold"/>
                    <a:ea typeface="+mn-ea"/>
                    <a:cs typeface="Segoe UI"/>
                  </a:rPr>
                  <a:t>Guide des </a:t>
                </a:r>
                <a:r>
                  <a:rPr lang="fr-FR" sz="1150" dirty="0">
                    <a:solidFill>
                      <a:prstClr val="black"/>
                    </a:solidFill>
                    <a:latin typeface="Segoe UI Semibold"/>
                  </a:rPr>
                  <a:t>prompts</a:t>
                </a:r>
                <a:endParaRPr kumimoji="0" lang="fr-FR" sz="1150" b="0" i="0" u="none" strike="noStrike" cap="none" normalizeH="0" baseline="0" noProof="0" dirty="0">
                  <a:ln>
                    <a:noFill/>
                  </a:ln>
                  <a:solidFill>
                    <a:prstClr val="black"/>
                  </a:solidFill>
                  <a:effectLst/>
                  <a:uLnTx/>
                  <a:uFillTx/>
                  <a:latin typeface="Segoe UI Semibold"/>
                  <a:ea typeface="+mn-ea"/>
                  <a:cs typeface="Segoe UI"/>
                </a:endParaRPr>
              </a:p>
              <a:p>
                <a:pPr>
                  <a:defRPr/>
                </a:pPr>
                <a:r>
                  <a:rPr kumimoji="0" lang="fr-FR" sz="1150" b="0" i="0" u="none" strike="noStrike" cap="none" normalizeH="0" baseline="0" noProof="0" dirty="0">
                    <a:ln>
                      <a:noFill/>
                    </a:ln>
                    <a:solidFill>
                      <a:prstClr val="black"/>
                    </a:solidFill>
                    <a:effectLst/>
                    <a:uLnTx/>
                    <a:uFillTx/>
                    <a:latin typeface="Segoe UI"/>
                    <a:ea typeface="+mn-ea"/>
                    <a:cs typeface="Segoe UI"/>
                  </a:rPr>
                  <a:t>___</a:t>
                </a:r>
                <a:r>
                  <a:rPr kumimoji="0" lang="fr-FR" sz="900" b="0" i="0" u="none" strike="noStrike" cap="none" normalizeH="0" baseline="0" noProof="0" dirty="0">
                    <a:ln>
                      <a:noFill/>
                    </a:ln>
                    <a:solidFill>
                      <a:schemeClr val="bg1"/>
                    </a:solidFill>
                    <a:effectLst/>
                    <a:uLnTx/>
                    <a:uFillTx/>
                    <a:latin typeface="Segoe UI"/>
                    <a:ea typeface="+mn-ea"/>
                    <a:cs typeface="Segoe UI"/>
                  </a:rPr>
                  <a:t>_ </a:t>
                </a:r>
                <a:r>
                  <a:rPr kumimoji="0" lang="fr-FR" sz="1150" b="0" i="0" u="none" strike="noStrike" cap="none" normalizeH="0" baseline="0" noProof="0" dirty="0">
                    <a:ln>
                      <a:noFill/>
                    </a:ln>
                    <a:solidFill>
                      <a:prstClr val="black"/>
                    </a:solidFill>
                    <a:effectLst/>
                    <a:uLnTx/>
                    <a:uFillTx/>
                    <a:latin typeface="Segoe UI"/>
                    <a:ea typeface="+mn-ea"/>
                    <a:cs typeface="Segoe UI"/>
                  </a:rPr>
                  <a:t>pour afficher les </a:t>
                </a:r>
                <a:r>
                  <a:rPr lang="fr-FR" sz="1150" dirty="0">
                    <a:solidFill>
                      <a:prstClr val="black"/>
                    </a:solidFill>
                    <a:latin typeface="Segoe UI"/>
                  </a:rPr>
                  <a:t>prompts permettant</a:t>
                </a:r>
                <a:r>
                  <a:rPr kumimoji="0" lang="fr-FR" sz="1150" b="0" i="0" u="none" strike="noStrike" cap="none" normalizeH="0" baseline="0" noProof="0" dirty="0">
                    <a:ln>
                      <a:noFill/>
                    </a:ln>
                    <a:solidFill>
                      <a:prstClr val="black"/>
                    </a:solidFill>
                    <a:effectLst/>
                    <a:uLnTx/>
                    <a:uFillTx/>
                    <a:latin typeface="Segoe UI"/>
                    <a:ea typeface="+mn-ea"/>
                    <a:cs typeface="Segoe UI"/>
                  </a:rPr>
                  <a:t> de modifier une diapositive ou d'en savoir plus sur la présentation</a:t>
                </a:r>
                <a:endParaRPr lang="fr-FR" sz="1150" b="0" i="0" u="none" strike="noStrike" cap="none" normalizeH="0" baseline="0" noProof="0" dirty="0">
                  <a:ln>
                    <a:noFill/>
                  </a:ln>
                  <a:solidFill>
                    <a:prstClr val="black"/>
                  </a:solidFill>
                  <a:effectLst/>
                  <a:uLnTx/>
                  <a:uFillTx/>
                  <a:latin typeface="Segoe UI"/>
                  <a:cs typeface="Segoe UI"/>
                </a:endParaRPr>
              </a:p>
            </p:txBody>
          </p:sp>
          <p:cxnSp>
            <p:nvCxnSpPr>
              <p:cNvPr id="55" name="Connector: Elbow 54">
                <a:extLst>
                  <a:ext uri="{FF2B5EF4-FFF2-40B4-BE49-F238E27FC236}">
                    <a16:creationId xmlns:a16="http://schemas.microsoft.com/office/drawing/2014/main" id="{7088BD9B-BE09-5C53-E5A6-072BFA222A2B}"/>
                  </a:ext>
                </a:extLst>
              </p:cNvPr>
              <p:cNvCxnSpPr>
                <a:cxnSpLocks/>
                <a:stCxn id="24" idx="1"/>
                <a:endCxn id="10" idx="4"/>
              </p:cNvCxnSpPr>
              <p:nvPr/>
            </p:nvCxnSpPr>
            <p:spPr>
              <a:xfrm rot="10800000">
                <a:off x="7423516" y="5447745"/>
                <a:ext cx="1060879" cy="170367"/>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a:extLst>
                <a:ext uri="{FF2B5EF4-FFF2-40B4-BE49-F238E27FC236}">
                  <a16:creationId xmlns:a16="http://schemas.microsoft.com/office/drawing/2014/main" id="{85936DC9-F08D-36FC-FE93-CF965E3145D4}"/>
                </a:ext>
              </a:extLst>
            </p:cNvPr>
            <p:cNvPicPr>
              <a:picLocks noChangeAspect="1"/>
            </p:cNvPicPr>
            <p:nvPr/>
          </p:nvPicPr>
          <p:blipFill rotWithShape="1">
            <a:blip r:embed="rId8"/>
            <a:srcRect t="8761"/>
            <a:stretch/>
          </p:blipFill>
          <p:spPr>
            <a:xfrm>
              <a:off x="8484394" y="5499158"/>
              <a:ext cx="260749" cy="237906"/>
            </a:xfrm>
            <a:prstGeom prst="rect">
              <a:avLst/>
            </a:prstGeom>
          </p:spPr>
        </p:pic>
      </p:grpSp>
    </p:spTree>
    <p:extLst>
      <p:ext uri="{BB962C8B-B14F-4D97-AF65-F5344CB8AC3E}">
        <p14:creationId xmlns:p14="http://schemas.microsoft.com/office/powerpoint/2010/main" val="401620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right)">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7" grpId="0" animBg="1"/>
      <p:bldP spid="13" grpId="0" animBg="1"/>
      <p:bldP spid="6"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a:xfrm>
            <a:off x="588263" y="457200"/>
            <a:ext cx="11018520" cy="984885"/>
          </a:xfrm>
        </p:spPr>
        <p:txBody>
          <a:bodyPr/>
          <a:lstStyle/>
          <a:p>
            <a:r>
              <a:rPr lang="fr-FR">
                <a:gradFill flip="none" rotWithShape="1">
                  <a:gsLst>
                    <a:gs pos="50000">
                      <a:srgbClr val="8661C5"/>
                    </a:gs>
                    <a:gs pos="0">
                      <a:srgbClr val="3E76D4"/>
                    </a:gs>
                    <a:gs pos="100000">
                      <a:srgbClr val="C73ECC"/>
                    </a:gs>
                  </a:gsLst>
                  <a:lin ang="2700000" scaled="1"/>
                  <a:tileRect/>
                </a:gradFill>
                <a:cs typeface="+mn-cs"/>
              </a:rPr>
              <a:t>Vous trouverez d'autres invites Word à tester dans </a:t>
            </a:r>
            <a:br>
              <a:rPr lang="fr-FR">
                <a:gradFill flip="none" rotWithShape="1">
                  <a:gsLst>
                    <a:gs pos="50000">
                      <a:srgbClr val="8661C5"/>
                    </a:gs>
                    <a:gs pos="0">
                      <a:srgbClr val="3E76D4"/>
                    </a:gs>
                    <a:gs pos="100000">
                      <a:srgbClr val="C73ECC"/>
                    </a:gs>
                  </a:gsLst>
                  <a:lin ang="2700000" scaled="1"/>
                  <a:tileRect/>
                </a:gradFill>
                <a:cs typeface="+mn-cs"/>
              </a:rPr>
            </a:br>
            <a:r>
              <a:rPr lang="fr-FR">
                <a:solidFill>
                  <a:srgbClr val="0070C0"/>
                </a:solidFill>
                <a:hlinkClick r:id="rId3">
                  <a:extLst>
                    <a:ext uri="{A12FA001-AC4F-418D-AE19-62706E023703}">
                      <ahyp:hlinkClr xmlns:ahyp="http://schemas.microsoft.com/office/drawing/2018/hyperlinkcolor" val="tx"/>
                    </a:ext>
                  </a:extLst>
                </a:hlinkClick>
              </a:rPr>
              <a:t>Copilot </a:t>
            </a:r>
            <a:r>
              <a:rPr lang="fr-FR" err="1">
                <a:solidFill>
                  <a:srgbClr val="0070C0"/>
                </a:solidFill>
                <a:hlinkClick r:id="rId3">
                  <a:extLst>
                    <a:ext uri="{A12FA001-AC4F-418D-AE19-62706E023703}">
                      <ahyp:hlinkClr xmlns:ahyp="http://schemas.microsoft.com/office/drawing/2018/hyperlinkcolor" val="tx"/>
                    </a:ext>
                  </a:extLst>
                </a:hlinkClick>
              </a:rPr>
              <a:t>Lab</a:t>
            </a:r>
            <a:endParaRPr lang="fr-FR">
              <a:solidFill>
                <a:srgbClr val="0070C0"/>
              </a:solidFill>
              <a:hlinkClick r:id="rId3">
                <a:extLst>
                  <a:ext uri="{A12FA001-AC4F-418D-AE19-62706E023703}">
                    <ahyp:hlinkClr xmlns:ahyp="http://schemas.microsoft.com/office/drawing/2018/hyperlinkcolor" val="tx"/>
                  </a:ext>
                </a:extLst>
              </a:hlinkClick>
            </a:endParaRPr>
          </a:p>
        </p:txBody>
      </p:sp>
      <p:pic>
        <p:nvPicPr>
          <p:cNvPr id="3" name="Picture 2" descr="Microsoft Copilot logo">
            <a:extLst>
              <a:ext uri="{FF2B5EF4-FFF2-40B4-BE49-F238E27FC236}">
                <a16:creationId xmlns:a16="http://schemas.microsoft.com/office/drawing/2014/main" id="{790BDE94-9733-B1FF-AA4A-10B5CDAFD4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18EA0D75-4AF0-9018-A4A3-77D1BFE5D459}"/>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 name="Rectangle: Rounded Corners 6">
            <a:extLst>
              <a:ext uri="{FF2B5EF4-FFF2-40B4-BE49-F238E27FC236}">
                <a16:creationId xmlns:a16="http://schemas.microsoft.com/office/drawing/2014/main" id="{92B57F65-0BB5-DE7E-C624-52A7940EFFA0}"/>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Rectangle: Rounded Corners 6">
            <a:extLst>
              <a:ext uri="{FF2B5EF4-FFF2-40B4-BE49-F238E27FC236}">
                <a16:creationId xmlns:a16="http://schemas.microsoft.com/office/drawing/2014/main" id="{E095FA19-5A57-D2F0-6039-F0EF71B5BE83}"/>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418544FB-F189-7F9F-0A64-C0F41463A27D}"/>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E8BF9FB3-67DB-4532-0C8D-5F2047DC4826}"/>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E06B4DF1-7AC9-5778-0EC5-ADBC95230EB2}"/>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E412045F-9266-0721-1045-97EF72AD66B9}"/>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755D12BF-D808-F2E5-2CDF-0BF1ABAAE67D}"/>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CA793182-891C-4038-A21A-25A8E12EE30C}"/>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32E62325-FB2E-0515-42B1-AAC5739BF53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660B8C2B-7A76-3963-789D-519916708ED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8D8D7D61-5BFC-2556-4907-D7599C55C297}"/>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8D453F4C-3C61-04BA-C5EB-C2504F70BB6C}"/>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1" name="Graphic 30" descr="Icon of notes with a pencil">
            <a:extLst>
              <a:ext uri="{FF2B5EF4-FFF2-40B4-BE49-F238E27FC236}">
                <a16:creationId xmlns:a16="http://schemas.microsoft.com/office/drawing/2014/main" id="{68FACAC8-81EA-254E-457A-486C2BF4DB17}"/>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20" name="TextBox 19">
            <a:extLst>
              <a:ext uri="{FF2B5EF4-FFF2-40B4-BE49-F238E27FC236}">
                <a16:creationId xmlns:a16="http://schemas.microsoft.com/office/drawing/2014/main" id="{A8600C42-A57A-F79A-D96E-867913E40091}"/>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Écrire une introduction</a:t>
            </a:r>
          </a:p>
        </p:txBody>
      </p:sp>
      <p:sp>
        <p:nvSpPr>
          <p:cNvPr id="21" name="TextBox 20">
            <a:extLst>
              <a:ext uri="{FF2B5EF4-FFF2-40B4-BE49-F238E27FC236}">
                <a16:creationId xmlns:a16="http://schemas.microsoft.com/office/drawing/2014/main" id="{A816786A-10FC-C607-31EE-0AD8B7A687D4}"/>
              </a:ext>
              <a:ext uri="{C183D7F6-B498-43B3-948B-1728B52AA6E4}">
                <adec:decorative xmlns:adec="http://schemas.microsoft.com/office/drawing/2017/decorative" val="0"/>
              </a:ext>
            </a:extLst>
          </p:cNvPr>
          <p:cNvSpPr txBox="1"/>
          <p:nvPr/>
        </p:nvSpPr>
        <p:spPr>
          <a:xfrm>
            <a:off x="889191" y="2171524"/>
            <a:ext cx="231120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Écrire un paragraphe d'introduction pour ce document et lui donner une tonalité </a:t>
            </a:r>
            <a:r>
              <a:rPr kumimoji="0" lang="fr-FR" sz="900" b="0" i="0" u="none" strike="noStrike" cap="none" normalizeH="0" baseline="0" noProof="0">
                <a:ln>
                  <a:noFill/>
                </a:ln>
                <a:solidFill>
                  <a:prstClr val="black"/>
                </a:solidFill>
                <a:effectLst/>
                <a:uLnTx/>
                <a:uFillTx/>
                <a:latin typeface="Segoe UI"/>
                <a:ea typeface="+mn-ea"/>
                <a:cs typeface="+mn-cs"/>
              </a:rPr>
              <a:t>[professionnelle]</a:t>
            </a:r>
          </a:p>
        </p:txBody>
      </p:sp>
      <p:grpSp>
        <p:nvGrpSpPr>
          <p:cNvPr id="5" name="Group 4" descr="Microsoft Word logo">
            <a:extLst>
              <a:ext uri="{FF2B5EF4-FFF2-40B4-BE49-F238E27FC236}">
                <a16:creationId xmlns:a16="http://schemas.microsoft.com/office/drawing/2014/main" id="{359CC740-FA83-0906-2AAE-674882AB1853}"/>
              </a:ext>
              <a:ext uri="{C183D7F6-B498-43B3-948B-1728B52AA6E4}">
                <adec:decorative xmlns:adec="http://schemas.microsoft.com/office/drawing/2017/decorative" val="0"/>
              </a:ext>
            </a:extLst>
          </p:cNvPr>
          <p:cNvGrpSpPr>
            <a:grpSpLocks/>
          </p:cNvGrpSpPr>
          <p:nvPr/>
        </p:nvGrpSpPr>
        <p:grpSpPr>
          <a:xfrm>
            <a:off x="797075" y="2723292"/>
            <a:ext cx="346134" cy="346133"/>
            <a:chOff x="1047176" y="8381781"/>
            <a:chExt cx="534543" cy="534543"/>
          </a:xfrm>
        </p:grpSpPr>
        <p:sp>
          <p:nvSpPr>
            <p:cNvPr id="43" name="server_2" title="Icon of a server with a padlock in the lower right corner">
              <a:extLst>
                <a:ext uri="{FF2B5EF4-FFF2-40B4-BE49-F238E27FC236}">
                  <a16:creationId xmlns:a16="http://schemas.microsoft.com/office/drawing/2014/main" id="{EFAE7638-DB17-5D2C-160C-BDA9AC5C0BF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4" name="Rounded Rectangle 46">
              <a:extLst>
                <a:ext uri="{FF2B5EF4-FFF2-40B4-BE49-F238E27FC236}">
                  <a16:creationId xmlns:a16="http://schemas.microsoft.com/office/drawing/2014/main" id="{63866A61-D4B0-C22F-9DB0-0555AFF8A5DD}"/>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5" name="Picture 10" descr="Microsoft Word Logo - PNG and Vector - Logo Download">
              <a:hlinkClick r:id="rId7"/>
              <a:extLst>
                <a:ext uri="{FF2B5EF4-FFF2-40B4-BE49-F238E27FC236}">
                  <a16:creationId xmlns:a16="http://schemas.microsoft.com/office/drawing/2014/main" id="{D49B1A47-104B-68C7-D068-7C4D68B50AB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9" name="Graphic 138" descr="Icon of a bulb">
            <a:extLst>
              <a:ext uri="{FF2B5EF4-FFF2-40B4-BE49-F238E27FC236}">
                <a16:creationId xmlns:a16="http://schemas.microsoft.com/office/drawing/2014/main" id="{D61E0507-A66E-08AE-5570-BB61ED269D6C}"/>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26" name="TextBox 25">
            <a:extLst>
              <a:ext uri="{FF2B5EF4-FFF2-40B4-BE49-F238E27FC236}">
                <a16:creationId xmlns:a16="http://schemas.microsoft.com/office/drawing/2014/main" id="{E9D4AEEF-93A7-01D6-9740-A682DA5AB491}"/>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Résumer ce document</a:t>
            </a:r>
          </a:p>
        </p:txBody>
      </p:sp>
      <p:sp>
        <p:nvSpPr>
          <p:cNvPr id="27" name="TextBox 26">
            <a:extLst>
              <a:ext uri="{FF2B5EF4-FFF2-40B4-BE49-F238E27FC236}">
                <a16:creationId xmlns:a16="http://schemas.microsoft.com/office/drawing/2014/main" id="{73F564B5-5E4A-B89E-C15C-97C89F1E74B1}"/>
              </a:ext>
              <a:ext uri="{C183D7F6-B498-43B3-948B-1728B52AA6E4}">
                <adec:decorative xmlns:adec="http://schemas.microsoft.com/office/drawing/2017/decorative" val="0"/>
              </a:ext>
            </a:extLst>
          </p:cNvPr>
          <p:cNvSpPr txBox="1"/>
          <p:nvPr/>
        </p:nvSpPr>
        <p:spPr>
          <a:xfrm>
            <a:off x="3597835" y="2171524"/>
            <a:ext cx="235412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Résumer ce document </a:t>
            </a:r>
            <a:r>
              <a:rPr kumimoji="0" lang="fr-FR" sz="900" b="0" i="0" u="none" strike="noStrike" cap="none" normalizeH="0" baseline="0" noProof="0">
                <a:ln>
                  <a:noFill/>
                </a:ln>
                <a:solidFill>
                  <a:prstClr val="black"/>
                </a:solidFill>
                <a:effectLst/>
                <a:uLnTx/>
                <a:uFillTx/>
                <a:latin typeface="Segoe UI"/>
                <a:ea typeface="+mn-ea"/>
                <a:cs typeface="+mn-cs"/>
              </a:rPr>
              <a:t>[en 3 points]</a:t>
            </a:r>
          </a:p>
        </p:txBody>
      </p:sp>
      <p:grpSp>
        <p:nvGrpSpPr>
          <p:cNvPr id="54" name="Group 53" descr="Microsoft Word logo">
            <a:extLst>
              <a:ext uri="{FF2B5EF4-FFF2-40B4-BE49-F238E27FC236}">
                <a16:creationId xmlns:a16="http://schemas.microsoft.com/office/drawing/2014/main" id="{189D5C7C-C17F-4446-32DB-501BCC6B48E5}"/>
              </a:ext>
              <a:ext uri="{C183D7F6-B498-43B3-948B-1728B52AA6E4}">
                <adec:decorative xmlns:adec="http://schemas.microsoft.com/office/drawing/2017/decorative" val="0"/>
              </a:ext>
            </a:extLst>
          </p:cNvPr>
          <p:cNvGrpSpPr>
            <a:grpSpLocks/>
          </p:cNvGrpSpPr>
          <p:nvPr/>
        </p:nvGrpSpPr>
        <p:grpSpPr>
          <a:xfrm>
            <a:off x="3505718" y="2723292"/>
            <a:ext cx="346134" cy="346133"/>
            <a:chOff x="1047176" y="8381781"/>
            <a:chExt cx="534543" cy="534543"/>
          </a:xfrm>
        </p:grpSpPr>
        <p:sp>
          <p:nvSpPr>
            <p:cNvPr id="55" name="server_2" title="Icon of a server with a padlock in the lower right corner">
              <a:extLst>
                <a:ext uri="{FF2B5EF4-FFF2-40B4-BE49-F238E27FC236}">
                  <a16:creationId xmlns:a16="http://schemas.microsoft.com/office/drawing/2014/main" id="{BF37B30B-4507-0037-0196-FAA28B79845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6" name="Rounded Rectangle 46">
              <a:extLst>
                <a:ext uri="{FF2B5EF4-FFF2-40B4-BE49-F238E27FC236}">
                  <a16:creationId xmlns:a16="http://schemas.microsoft.com/office/drawing/2014/main" id="{10F01CEC-DC35-FD3C-B150-85C100A9995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7" name="Picture 10" descr="Microsoft Word Logo - PNG and Vector - Logo Download">
              <a:hlinkClick r:id="rId7"/>
              <a:extLst>
                <a:ext uri="{FF2B5EF4-FFF2-40B4-BE49-F238E27FC236}">
                  <a16:creationId xmlns:a16="http://schemas.microsoft.com/office/drawing/2014/main" id="{98440967-0A15-A89F-2BDD-850C660AD19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1" name="Graphic 140" descr="Icon of a list">
            <a:extLst>
              <a:ext uri="{FF2B5EF4-FFF2-40B4-BE49-F238E27FC236}">
                <a16:creationId xmlns:a16="http://schemas.microsoft.com/office/drawing/2014/main" id="{846A19B9-B31A-6F47-CB12-A12EF99072FE}"/>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32" name="TextBox 31">
            <a:extLst>
              <a:ext uri="{FF2B5EF4-FFF2-40B4-BE49-F238E27FC236}">
                <a16:creationId xmlns:a16="http://schemas.microsoft.com/office/drawing/2014/main" id="{78BC43A5-38A1-239A-48AA-1208F9CC6F05}"/>
              </a:ext>
              <a:ext uri="{C183D7F6-B498-43B3-948B-1728B52AA6E4}">
                <adec:decorative xmlns:adec="http://schemas.microsoft.com/office/drawing/2017/decorative" val="0"/>
              </a:ext>
            </a:extLst>
          </p:cNvPr>
          <p:cNvSpPr txBox="1"/>
          <p:nvPr/>
        </p:nvSpPr>
        <p:spPr>
          <a:xfrm>
            <a:off x="6571603" y="1881592"/>
            <a:ext cx="2138526"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Lister les avantages et inconvénients</a:t>
            </a:r>
          </a:p>
        </p:txBody>
      </p:sp>
      <p:sp>
        <p:nvSpPr>
          <p:cNvPr id="33" name="TextBox 32">
            <a:extLst>
              <a:ext uri="{FF2B5EF4-FFF2-40B4-BE49-F238E27FC236}">
                <a16:creationId xmlns:a16="http://schemas.microsoft.com/office/drawing/2014/main" id="{133E864A-261D-02BE-705E-E0B9933C47D9}"/>
              </a:ext>
              <a:ext uri="{C183D7F6-B498-43B3-948B-1728B52AA6E4}">
                <adec:decorative xmlns:adec="http://schemas.microsoft.com/office/drawing/2017/decorative" val="0"/>
              </a:ext>
            </a:extLst>
          </p:cNvPr>
          <p:cNvSpPr txBox="1"/>
          <p:nvPr/>
        </p:nvSpPr>
        <p:spPr>
          <a:xfrm>
            <a:off x="6306478" y="2219149"/>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Lister les avantages et les inconvénients </a:t>
            </a:r>
            <a:r>
              <a:rPr kumimoji="0" lang="fr-FR" sz="900" b="0" i="0" u="none" strike="noStrike" cap="none" normalizeH="0" baseline="0" noProof="0">
                <a:ln>
                  <a:noFill/>
                </a:ln>
                <a:solidFill>
                  <a:prstClr val="black"/>
                </a:solidFill>
                <a:effectLst/>
                <a:uLnTx/>
                <a:uFillTx/>
                <a:latin typeface="Segoe UI"/>
                <a:ea typeface="+mn-ea"/>
                <a:cs typeface="+mn-cs"/>
              </a:rPr>
              <a:t>[des différentes idées de projet mentionnées dans ce document]</a:t>
            </a:r>
          </a:p>
        </p:txBody>
      </p:sp>
      <p:grpSp>
        <p:nvGrpSpPr>
          <p:cNvPr id="74" name="Group 73" descr="Microsoft Word logo">
            <a:extLst>
              <a:ext uri="{FF2B5EF4-FFF2-40B4-BE49-F238E27FC236}">
                <a16:creationId xmlns:a16="http://schemas.microsoft.com/office/drawing/2014/main" id="{A522C712-8E76-DF26-221F-4B5407C13125}"/>
              </a:ext>
              <a:ext uri="{C183D7F6-B498-43B3-948B-1728B52AA6E4}">
                <adec:decorative xmlns:adec="http://schemas.microsoft.com/office/drawing/2017/decorative" val="0"/>
              </a:ext>
            </a:extLst>
          </p:cNvPr>
          <p:cNvGrpSpPr>
            <a:grpSpLocks/>
          </p:cNvGrpSpPr>
          <p:nvPr/>
        </p:nvGrpSpPr>
        <p:grpSpPr>
          <a:xfrm>
            <a:off x="6214361" y="2723292"/>
            <a:ext cx="346134" cy="346133"/>
            <a:chOff x="1047176" y="8381781"/>
            <a:chExt cx="534543" cy="534543"/>
          </a:xfrm>
        </p:grpSpPr>
        <p:sp>
          <p:nvSpPr>
            <p:cNvPr id="75" name="server_2" title="Icon of a server with a padlock in the lower right corner">
              <a:extLst>
                <a:ext uri="{FF2B5EF4-FFF2-40B4-BE49-F238E27FC236}">
                  <a16:creationId xmlns:a16="http://schemas.microsoft.com/office/drawing/2014/main" id="{5C1B0D27-1836-B7D6-3390-CFC8381C1032}"/>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6" name="Rounded Rectangle 46">
              <a:extLst>
                <a:ext uri="{FF2B5EF4-FFF2-40B4-BE49-F238E27FC236}">
                  <a16:creationId xmlns:a16="http://schemas.microsoft.com/office/drawing/2014/main" id="{854CA31C-05C2-D5E1-D745-F51FB1A29857}"/>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7" name="Picture 10" descr="Microsoft Word Logo - PNG and Vector - Logo Download">
              <a:hlinkClick r:id="rId7"/>
              <a:extLst>
                <a:ext uri="{FF2B5EF4-FFF2-40B4-BE49-F238E27FC236}">
                  <a16:creationId xmlns:a16="http://schemas.microsoft.com/office/drawing/2014/main" id="{B0D3BA87-624D-EFBE-B52F-97B2B8C14CC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3" name="Graphic 142" descr="Icon of a paragraph sign">
            <a:extLst>
              <a:ext uri="{FF2B5EF4-FFF2-40B4-BE49-F238E27FC236}">
                <a16:creationId xmlns:a16="http://schemas.microsoft.com/office/drawing/2014/main" id="{5650439F-E726-6550-4668-201BF6352A3F}"/>
              </a:ext>
              <a:ext uri="{C183D7F6-B498-43B3-948B-1728B52AA6E4}">
                <adec:decorative xmlns:adec="http://schemas.microsoft.com/office/drawing/2017/decorative" val="0"/>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10053" y="1851931"/>
            <a:ext cx="228600" cy="228600"/>
          </a:xfrm>
          <a:prstGeom prst="rect">
            <a:avLst/>
          </a:prstGeom>
        </p:spPr>
      </p:pic>
      <p:sp>
        <p:nvSpPr>
          <p:cNvPr id="38" name="TextBox 37">
            <a:extLst>
              <a:ext uri="{FF2B5EF4-FFF2-40B4-BE49-F238E27FC236}">
                <a16:creationId xmlns:a16="http://schemas.microsoft.com/office/drawing/2014/main" id="{B2E1BAA9-EB06-7BCA-B354-7B93DF5CB453}"/>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Ajouter un paragraphe</a:t>
            </a:r>
          </a:p>
        </p:txBody>
      </p:sp>
      <p:sp>
        <p:nvSpPr>
          <p:cNvPr id="39" name="TextBox 38">
            <a:extLst>
              <a:ext uri="{FF2B5EF4-FFF2-40B4-BE49-F238E27FC236}">
                <a16:creationId xmlns:a16="http://schemas.microsoft.com/office/drawing/2014/main" id="{1C0B3461-E847-3567-380A-9A4481570022}"/>
              </a:ext>
              <a:ext uri="{C183D7F6-B498-43B3-948B-1728B52AA6E4}">
                <adec:decorative xmlns:adec="http://schemas.microsoft.com/office/drawing/2017/decorative" val="0"/>
              </a:ext>
            </a:extLst>
          </p:cNvPr>
          <p:cNvSpPr txBox="1"/>
          <p:nvPr/>
        </p:nvSpPr>
        <p:spPr>
          <a:xfrm>
            <a:off x="9015121" y="2171524"/>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Ajouter un paragraphe qui saisisse </a:t>
            </a:r>
            <a:r>
              <a:rPr kumimoji="0" lang="fr-FR" sz="900" b="0" i="0" u="none" strike="noStrike" cap="none" normalizeH="0" baseline="0" noProof="0">
                <a:ln>
                  <a:noFill/>
                </a:ln>
                <a:solidFill>
                  <a:prstClr val="black"/>
                </a:solidFill>
                <a:effectLst/>
                <a:uLnTx/>
                <a:uFillTx/>
                <a:latin typeface="Segoe UI"/>
                <a:ea typeface="+mn-ea"/>
                <a:cs typeface="+mn-cs"/>
              </a:rPr>
              <a:t>[l'argument de ce document]</a:t>
            </a:r>
          </a:p>
        </p:txBody>
      </p:sp>
      <p:grpSp>
        <p:nvGrpSpPr>
          <p:cNvPr id="78" name="Group 77" descr="Microsoft Word logo">
            <a:extLst>
              <a:ext uri="{FF2B5EF4-FFF2-40B4-BE49-F238E27FC236}">
                <a16:creationId xmlns:a16="http://schemas.microsoft.com/office/drawing/2014/main" id="{68D9F725-2D48-BC62-BE23-0566CDB577D5}"/>
              </a:ext>
              <a:ext uri="{C183D7F6-B498-43B3-948B-1728B52AA6E4}">
                <adec:decorative xmlns:adec="http://schemas.microsoft.com/office/drawing/2017/decorative" val="0"/>
              </a:ext>
            </a:extLst>
          </p:cNvPr>
          <p:cNvGrpSpPr>
            <a:grpSpLocks/>
          </p:cNvGrpSpPr>
          <p:nvPr/>
        </p:nvGrpSpPr>
        <p:grpSpPr>
          <a:xfrm>
            <a:off x="8923004" y="2723292"/>
            <a:ext cx="346134" cy="346133"/>
            <a:chOff x="1047176" y="8381781"/>
            <a:chExt cx="534543" cy="534543"/>
          </a:xfrm>
        </p:grpSpPr>
        <p:sp>
          <p:nvSpPr>
            <p:cNvPr id="79" name="server_2" title="Icon of a server with a padlock in the lower right corner">
              <a:extLst>
                <a:ext uri="{FF2B5EF4-FFF2-40B4-BE49-F238E27FC236}">
                  <a16:creationId xmlns:a16="http://schemas.microsoft.com/office/drawing/2014/main" id="{F607BAF8-C077-7FF5-B129-52AAC4EE65B7}"/>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Rounded Rectangle 46">
              <a:extLst>
                <a:ext uri="{FF2B5EF4-FFF2-40B4-BE49-F238E27FC236}">
                  <a16:creationId xmlns:a16="http://schemas.microsoft.com/office/drawing/2014/main" id="{88AB5078-2D5E-AB9F-4383-368620BA6AC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Picture 10" descr="Microsoft Word Logo - PNG and Vector - Logo Download">
              <a:hlinkClick r:id="rId7"/>
              <a:extLst>
                <a:ext uri="{FF2B5EF4-FFF2-40B4-BE49-F238E27FC236}">
                  <a16:creationId xmlns:a16="http://schemas.microsoft.com/office/drawing/2014/main" id="{396367B3-5561-934A-3191-8887EB691D19}"/>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5" name="Graphic 144" descr="Icon of two different sized A">
            <a:extLst>
              <a:ext uri="{FF2B5EF4-FFF2-40B4-BE49-F238E27FC236}">
                <a16:creationId xmlns:a16="http://schemas.microsoft.com/office/drawing/2014/main" id="{33F72840-7A6F-87C4-6979-E605A090BAFC}"/>
              </a:ext>
              <a:ext uri="{C183D7F6-B498-43B3-948B-1728B52AA6E4}">
                <adec:decorative xmlns:adec="http://schemas.microsoft.com/office/drawing/2017/decorative" val="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4124" y="3464038"/>
            <a:ext cx="228600" cy="228600"/>
          </a:xfrm>
          <a:prstGeom prst="rect">
            <a:avLst/>
          </a:prstGeom>
        </p:spPr>
      </p:pic>
      <p:sp>
        <p:nvSpPr>
          <p:cNvPr id="91" name="TextBox 90">
            <a:extLst>
              <a:ext uri="{FF2B5EF4-FFF2-40B4-BE49-F238E27FC236}">
                <a16:creationId xmlns:a16="http://schemas.microsoft.com/office/drawing/2014/main" id="{A8628753-E94C-507F-2126-EFF4E1CE8040}"/>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Modifier la police</a:t>
            </a:r>
          </a:p>
        </p:txBody>
      </p:sp>
      <p:sp>
        <p:nvSpPr>
          <p:cNvPr id="92" name="TextBox 91">
            <a:extLst>
              <a:ext uri="{FF2B5EF4-FFF2-40B4-BE49-F238E27FC236}">
                <a16:creationId xmlns:a16="http://schemas.microsoft.com/office/drawing/2014/main" id="{D131CDE9-1BE5-FB77-0D28-2A3A2B7AADB4}"/>
              </a:ext>
              <a:ext uri="{C183D7F6-B498-43B3-948B-1728B52AA6E4}">
                <adec:decorative xmlns:adec="http://schemas.microsoft.com/office/drawing/2017/decorative" val="0"/>
              </a:ext>
            </a:extLst>
          </p:cNvPr>
          <p:cNvSpPr txBox="1"/>
          <p:nvPr/>
        </p:nvSpPr>
        <p:spPr>
          <a:xfrm>
            <a:off x="889192" y="3783630"/>
            <a:ext cx="2403651" cy="15388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Remplacer la police par </a:t>
            </a:r>
            <a:r>
              <a:rPr kumimoji="0" lang="fr-FR" sz="900" b="0" i="0" u="none" strike="noStrike" cap="none" normalizeH="0" baseline="0" noProof="0">
                <a:ln>
                  <a:noFill/>
                </a:ln>
                <a:solidFill>
                  <a:prstClr val="black"/>
                </a:solidFill>
                <a:effectLst/>
                <a:uLnTx/>
                <a:uFillTx/>
                <a:latin typeface="Segoe UI"/>
                <a:ea typeface="+mn-ea"/>
                <a:cs typeface="+mn-cs"/>
              </a:rPr>
              <a:t>[Segoe UI, 12point]</a:t>
            </a:r>
          </a:p>
        </p:txBody>
      </p:sp>
      <p:grpSp>
        <p:nvGrpSpPr>
          <p:cNvPr id="46" name="Group 45" descr="Microsoft Word logo">
            <a:extLst>
              <a:ext uri="{FF2B5EF4-FFF2-40B4-BE49-F238E27FC236}">
                <a16:creationId xmlns:a16="http://schemas.microsoft.com/office/drawing/2014/main" id="{C785B1D1-7B96-DF65-5D61-AE79E36F73B3}"/>
              </a:ext>
              <a:ext uri="{C183D7F6-B498-43B3-948B-1728B52AA6E4}">
                <adec:decorative xmlns:adec="http://schemas.microsoft.com/office/drawing/2017/decorative" val="0"/>
              </a:ext>
            </a:extLst>
          </p:cNvPr>
          <p:cNvGrpSpPr>
            <a:grpSpLocks/>
          </p:cNvGrpSpPr>
          <p:nvPr/>
        </p:nvGrpSpPr>
        <p:grpSpPr>
          <a:xfrm>
            <a:off x="797075" y="4335399"/>
            <a:ext cx="346134" cy="346133"/>
            <a:chOff x="1047176" y="8381781"/>
            <a:chExt cx="534543" cy="534543"/>
          </a:xfrm>
        </p:grpSpPr>
        <p:sp>
          <p:nvSpPr>
            <p:cNvPr id="47" name="server_2" title="Icon of a server with a padlock in the lower right corner">
              <a:extLst>
                <a:ext uri="{FF2B5EF4-FFF2-40B4-BE49-F238E27FC236}">
                  <a16:creationId xmlns:a16="http://schemas.microsoft.com/office/drawing/2014/main" id="{7BFE813F-5A95-BB89-CB2C-2B08DE23B46A}"/>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48" name="Rounded Rectangle 46">
              <a:extLst>
                <a:ext uri="{FF2B5EF4-FFF2-40B4-BE49-F238E27FC236}">
                  <a16:creationId xmlns:a16="http://schemas.microsoft.com/office/drawing/2014/main" id="{D521DC90-F06A-0B46-B1E0-62A4FD78B71F}"/>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9" name="Picture 10" descr="Microsoft Word Logo - PNG and Vector - Logo Download">
              <a:hlinkClick r:id="rId7"/>
              <a:extLst>
                <a:ext uri="{FF2B5EF4-FFF2-40B4-BE49-F238E27FC236}">
                  <a16:creationId xmlns:a16="http://schemas.microsoft.com/office/drawing/2014/main" id="{F032F5A5-4403-B104-7BFE-3CA5E9DD212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02" name="Graphic 101" descr="Icon of notes with a pencil">
            <a:extLst>
              <a:ext uri="{FF2B5EF4-FFF2-40B4-BE49-F238E27FC236}">
                <a16:creationId xmlns:a16="http://schemas.microsoft.com/office/drawing/2014/main" id="{8346C94D-138D-D729-93D7-32DC95D61B27}"/>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97" name="TextBox 96">
            <a:extLst>
              <a:ext uri="{FF2B5EF4-FFF2-40B4-BE49-F238E27FC236}">
                <a16:creationId xmlns:a16="http://schemas.microsoft.com/office/drawing/2014/main" id="{1DE0F842-C162-5559-90CA-90E959BF9840}"/>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Créer une vue d'ensemble</a:t>
            </a:r>
          </a:p>
        </p:txBody>
      </p:sp>
      <p:sp>
        <p:nvSpPr>
          <p:cNvPr id="98" name="TextBox 97">
            <a:extLst>
              <a:ext uri="{FF2B5EF4-FFF2-40B4-BE49-F238E27FC236}">
                <a16:creationId xmlns:a16="http://schemas.microsoft.com/office/drawing/2014/main" id="{675A1B88-151B-CD5F-9090-456031DD1DB2}"/>
              </a:ext>
              <a:ext uri="{C183D7F6-B498-43B3-948B-1728B52AA6E4}">
                <adec:decorative xmlns:adec="http://schemas.microsoft.com/office/drawing/2017/decorative" val="0"/>
              </a:ext>
            </a:extLst>
          </p:cNvPr>
          <p:cNvSpPr txBox="1"/>
          <p:nvPr/>
        </p:nvSpPr>
        <p:spPr>
          <a:xfrm>
            <a:off x="3597835" y="3783631"/>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Créer une vue d'ensemble de</a:t>
            </a:r>
            <a:br>
              <a:rPr kumimoji="0" lang="fr-FR" sz="1000" b="0" i="0" u="none" strike="noStrike" cap="none" normalizeH="0" baseline="0" noProof="0">
                <a:ln>
                  <a:noFill/>
                </a:ln>
                <a:solidFill>
                  <a:prstClr val="black"/>
                </a:solidFill>
                <a:effectLst/>
                <a:uLnTx/>
                <a:uFillTx/>
                <a:latin typeface="Segoe UI"/>
                <a:ea typeface="+mn-ea"/>
                <a:cs typeface="+mn-cs"/>
              </a:rPr>
            </a:br>
            <a:r>
              <a:rPr kumimoji="0" lang="fr-FR" sz="900" b="0" i="0" u="none" strike="noStrike" cap="none" normalizeH="0" baseline="0" noProof="0">
                <a:ln>
                  <a:noFill/>
                </a:ln>
                <a:solidFill>
                  <a:prstClr val="black"/>
                </a:solidFill>
                <a:effectLst/>
                <a:uLnTx/>
                <a:uFillTx/>
                <a:latin typeface="Segoe UI"/>
                <a:ea typeface="+mn-ea"/>
                <a:cs typeface="+mn-cs"/>
              </a:rPr>
              <a:t>[développement de produits agiles]</a:t>
            </a:r>
          </a:p>
        </p:txBody>
      </p:sp>
      <p:grpSp>
        <p:nvGrpSpPr>
          <p:cNvPr id="58" name="Group 57" descr="Microsoft Word logo">
            <a:extLst>
              <a:ext uri="{FF2B5EF4-FFF2-40B4-BE49-F238E27FC236}">
                <a16:creationId xmlns:a16="http://schemas.microsoft.com/office/drawing/2014/main" id="{E342E956-AD1D-5751-AB37-D647FD1ED390}"/>
              </a:ext>
              <a:ext uri="{C183D7F6-B498-43B3-948B-1728B52AA6E4}">
                <adec:decorative xmlns:adec="http://schemas.microsoft.com/office/drawing/2017/decorative" val="0"/>
              </a:ext>
            </a:extLst>
          </p:cNvPr>
          <p:cNvGrpSpPr>
            <a:grpSpLocks/>
          </p:cNvGrpSpPr>
          <p:nvPr/>
        </p:nvGrpSpPr>
        <p:grpSpPr>
          <a:xfrm>
            <a:off x="3505718" y="4335399"/>
            <a:ext cx="346134" cy="346133"/>
            <a:chOff x="1047176" y="8381781"/>
            <a:chExt cx="534543" cy="534543"/>
          </a:xfrm>
        </p:grpSpPr>
        <p:sp>
          <p:nvSpPr>
            <p:cNvPr id="59" name="server_2" title="Icon of a server with a padlock in the lower right corner">
              <a:extLst>
                <a:ext uri="{FF2B5EF4-FFF2-40B4-BE49-F238E27FC236}">
                  <a16:creationId xmlns:a16="http://schemas.microsoft.com/office/drawing/2014/main" id="{6C6F44D0-9413-9D61-5525-D3E9154C77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0" name="Rounded Rectangle 46">
              <a:extLst>
                <a:ext uri="{FF2B5EF4-FFF2-40B4-BE49-F238E27FC236}">
                  <a16:creationId xmlns:a16="http://schemas.microsoft.com/office/drawing/2014/main" id="{56A378F9-B347-7F98-AF76-F7F82ACA2138}"/>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1" name="Picture 10" descr="Microsoft Word Logo - PNG and Vector - Logo Download">
              <a:hlinkClick r:id="rId7"/>
              <a:extLst>
                <a:ext uri="{FF2B5EF4-FFF2-40B4-BE49-F238E27FC236}">
                  <a16:creationId xmlns:a16="http://schemas.microsoft.com/office/drawing/2014/main" id="{DEA606B5-7003-9C0A-9B75-5555DE60D97C}"/>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6" name="Graphic 145" descr="Icon of notes with a pencil">
            <a:extLst>
              <a:ext uri="{FF2B5EF4-FFF2-40B4-BE49-F238E27FC236}">
                <a16:creationId xmlns:a16="http://schemas.microsoft.com/office/drawing/2014/main" id="{3DBC8E74-665F-5607-1D92-0FAB87B74912}"/>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10" y="3464038"/>
            <a:ext cx="228600" cy="228600"/>
          </a:xfrm>
          <a:prstGeom prst="rect">
            <a:avLst/>
          </a:prstGeom>
        </p:spPr>
      </p:pic>
      <p:sp>
        <p:nvSpPr>
          <p:cNvPr id="103" name="TextBox 102">
            <a:extLst>
              <a:ext uri="{FF2B5EF4-FFF2-40B4-BE49-F238E27FC236}">
                <a16:creationId xmlns:a16="http://schemas.microsoft.com/office/drawing/2014/main" id="{D937A08C-5602-3472-E8C4-4CFAC603E6D3}"/>
              </a:ext>
              <a:ext uri="{C183D7F6-B498-43B3-948B-1728B52AA6E4}">
                <adec:decorative xmlns:adec="http://schemas.microsoft.com/office/drawing/2017/decorative" val="0"/>
              </a:ext>
            </a:extLst>
          </p:cNvPr>
          <p:cNvSpPr txBox="1"/>
          <p:nvPr/>
        </p:nvSpPr>
        <p:spPr>
          <a:xfrm>
            <a:off x="6571603" y="3493699"/>
            <a:ext cx="1878127" cy="33855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Esquisser un plan de développement</a:t>
            </a:r>
          </a:p>
        </p:txBody>
      </p:sp>
      <p:sp>
        <p:nvSpPr>
          <p:cNvPr id="104" name="TextBox 103">
            <a:extLst>
              <a:ext uri="{FF2B5EF4-FFF2-40B4-BE49-F238E27FC236}">
                <a16:creationId xmlns:a16="http://schemas.microsoft.com/office/drawing/2014/main" id="{1ACC7D5E-8D4D-EE3C-0B86-4CDEE28E9946}"/>
              </a:ext>
              <a:ext uri="{C183D7F6-B498-43B3-948B-1728B52AA6E4}">
                <adec:decorative xmlns:adec="http://schemas.microsoft.com/office/drawing/2017/decorative" val="0"/>
              </a:ext>
            </a:extLst>
          </p:cNvPr>
          <p:cNvSpPr txBox="1"/>
          <p:nvPr/>
        </p:nvSpPr>
        <p:spPr>
          <a:xfrm>
            <a:off x="6306478" y="3841043"/>
            <a:ext cx="2277869"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Ébaucher un plan de développement pour une </a:t>
            </a:r>
            <a:r>
              <a:rPr kumimoji="0" lang="fr-FR" sz="900" b="0" i="0" u="none" strike="noStrike" cap="none" normalizeH="0" baseline="0" noProof="0">
                <a:ln>
                  <a:noFill/>
                </a:ln>
                <a:solidFill>
                  <a:prstClr val="black"/>
                </a:solidFill>
                <a:effectLst/>
                <a:uLnTx/>
                <a:uFillTx/>
                <a:latin typeface="Segoe UI"/>
                <a:ea typeface="+mn-ea"/>
                <a:cs typeface="+mn-cs"/>
              </a:rPr>
              <a:t>[entreprise de marketing durable]</a:t>
            </a:r>
          </a:p>
        </p:txBody>
      </p:sp>
      <p:grpSp>
        <p:nvGrpSpPr>
          <p:cNvPr id="70" name="Group 69" descr="Microsoft Word logo">
            <a:extLst>
              <a:ext uri="{FF2B5EF4-FFF2-40B4-BE49-F238E27FC236}">
                <a16:creationId xmlns:a16="http://schemas.microsoft.com/office/drawing/2014/main" id="{1C65373B-E63C-EABC-573E-281269F97B94}"/>
              </a:ext>
              <a:ext uri="{C183D7F6-B498-43B3-948B-1728B52AA6E4}">
                <adec:decorative xmlns:adec="http://schemas.microsoft.com/office/drawing/2017/decorative" val="0"/>
              </a:ext>
            </a:extLst>
          </p:cNvPr>
          <p:cNvGrpSpPr>
            <a:grpSpLocks/>
          </p:cNvGrpSpPr>
          <p:nvPr/>
        </p:nvGrpSpPr>
        <p:grpSpPr>
          <a:xfrm>
            <a:off x="6214361" y="4335399"/>
            <a:ext cx="346134" cy="346133"/>
            <a:chOff x="1047176" y="8381781"/>
            <a:chExt cx="534543" cy="534543"/>
          </a:xfrm>
        </p:grpSpPr>
        <p:sp>
          <p:nvSpPr>
            <p:cNvPr id="71" name="server_2" title="Icon of a server with a padlock in the lower right corner">
              <a:extLst>
                <a:ext uri="{FF2B5EF4-FFF2-40B4-BE49-F238E27FC236}">
                  <a16:creationId xmlns:a16="http://schemas.microsoft.com/office/drawing/2014/main" id="{9D5B444E-A6E6-8D12-CF47-FB6DE1C857A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72" name="Rounded Rectangle 46">
              <a:extLst>
                <a:ext uri="{FF2B5EF4-FFF2-40B4-BE49-F238E27FC236}">
                  <a16:creationId xmlns:a16="http://schemas.microsoft.com/office/drawing/2014/main" id="{1FD9FC37-5C7C-0408-69C4-9F308426A04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3" name="Picture 10" descr="Microsoft Word Logo - PNG and Vector - Logo Download">
              <a:hlinkClick r:id="rId7"/>
              <a:extLst>
                <a:ext uri="{FF2B5EF4-FFF2-40B4-BE49-F238E27FC236}">
                  <a16:creationId xmlns:a16="http://schemas.microsoft.com/office/drawing/2014/main" id="{E0227AD0-A933-96B9-8189-5859EABC4874}"/>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Graphic 147" descr="Icon of a notebook">
            <a:extLst>
              <a:ext uri="{FF2B5EF4-FFF2-40B4-BE49-F238E27FC236}">
                <a16:creationId xmlns:a16="http://schemas.microsoft.com/office/drawing/2014/main" id="{ADB20DFE-A295-6340-8CB0-73A533617B24}"/>
              </a:ext>
              <a:ext uri="{C183D7F6-B498-43B3-948B-1728B52AA6E4}">
                <adec:decorative xmlns:adec="http://schemas.microsoft.com/office/drawing/2017/decorative" val="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0053" y="3464038"/>
            <a:ext cx="228600" cy="228600"/>
          </a:xfrm>
          <a:prstGeom prst="rect">
            <a:avLst/>
          </a:prstGeom>
        </p:spPr>
      </p:pic>
      <p:sp>
        <p:nvSpPr>
          <p:cNvPr id="109" name="TextBox 108">
            <a:extLst>
              <a:ext uri="{FF2B5EF4-FFF2-40B4-BE49-F238E27FC236}">
                <a16:creationId xmlns:a16="http://schemas.microsoft.com/office/drawing/2014/main" id="{1FE184DE-06D8-2F8C-4AAF-B88F2279B531}"/>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Prendre des notes lors d'une réunion</a:t>
            </a:r>
          </a:p>
        </p:txBody>
      </p:sp>
      <p:sp>
        <p:nvSpPr>
          <p:cNvPr id="110" name="TextBox 109">
            <a:extLst>
              <a:ext uri="{FF2B5EF4-FFF2-40B4-BE49-F238E27FC236}">
                <a16:creationId xmlns:a16="http://schemas.microsoft.com/office/drawing/2014/main" id="{ACF1B478-ABB4-B3C6-DD59-77B209C15452}"/>
              </a:ext>
              <a:ext uri="{C183D7F6-B498-43B3-948B-1728B52AA6E4}">
                <adec:decorative xmlns:adec="http://schemas.microsoft.com/office/drawing/2017/decorative" val="0"/>
              </a:ext>
            </a:extLst>
          </p:cNvPr>
          <p:cNvSpPr txBox="1"/>
          <p:nvPr/>
        </p:nvSpPr>
        <p:spPr>
          <a:xfrm>
            <a:off x="9068389" y="3819143"/>
            <a:ext cx="2287687" cy="564257"/>
          </a:xfrm>
          <a:prstGeom prst="rect">
            <a:avLst/>
          </a:prstGeom>
          <a:noFill/>
        </p:spPr>
        <p:txBody>
          <a:bodyPr wrap="square" lIns="0" tIns="0" rIns="0" bIns="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Ébaucher un modèle d'une page utilisable pour prendre des notes lors d'une réunion. Inclure des sections pour la date et le sujet</a:t>
            </a:r>
          </a:p>
        </p:txBody>
      </p:sp>
      <p:grpSp>
        <p:nvGrpSpPr>
          <p:cNvPr id="82" name="Group 81" descr="Microsoft Word logo">
            <a:extLst>
              <a:ext uri="{FF2B5EF4-FFF2-40B4-BE49-F238E27FC236}">
                <a16:creationId xmlns:a16="http://schemas.microsoft.com/office/drawing/2014/main" id="{14EE9869-F126-CA6D-D44D-8B71278F1F3C}"/>
              </a:ext>
              <a:ext uri="{C183D7F6-B498-43B3-948B-1728B52AA6E4}">
                <adec:decorative xmlns:adec="http://schemas.microsoft.com/office/drawing/2017/decorative" val="0"/>
              </a:ext>
            </a:extLst>
          </p:cNvPr>
          <p:cNvGrpSpPr>
            <a:grpSpLocks/>
          </p:cNvGrpSpPr>
          <p:nvPr/>
        </p:nvGrpSpPr>
        <p:grpSpPr>
          <a:xfrm>
            <a:off x="8923004" y="4370911"/>
            <a:ext cx="346134" cy="346133"/>
            <a:chOff x="1047176" y="8381781"/>
            <a:chExt cx="534543" cy="534543"/>
          </a:xfrm>
        </p:grpSpPr>
        <p:sp>
          <p:nvSpPr>
            <p:cNvPr id="83" name="server_2" title="Icon of a server with a padlock in the lower right corner">
              <a:extLst>
                <a:ext uri="{FF2B5EF4-FFF2-40B4-BE49-F238E27FC236}">
                  <a16:creationId xmlns:a16="http://schemas.microsoft.com/office/drawing/2014/main" id="{0782A2CA-778B-15D9-889F-3018A259117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4" name="Rounded Rectangle 46">
              <a:extLst>
                <a:ext uri="{FF2B5EF4-FFF2-40B4-BE49-F238E27FC236}">
                  <a16:creationId xmlns:a16="http://schemas.microsoft.com/office/drawing/2014/main" id="{D7EEAF62-32DF-7CDF-CFF4-7D7B4931082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5" name="Picture 10" descr="Microsoft Word Logo - PNG and Vector - Logo Download">
              <a:hlinkClick r:id="rId7"/>
              <a:extLst>
                <a:ext uri="{FF2B5EF4-FFF2-40B4-BE49-F238E27FC236}">
                  <a16:creationId xmlns:a16="http://schemas.microsoft.com/office/drawing/2014/main" id="{A13B6446-1469-0B2D-8F11-05558567C7F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Icon of a bulb">
            <a:extLst>
              <a:ext uri="{FF2B5EF4-FFF2-40B4-BE49-F238E27FC236}">
                <a16:creationId xmlns:a16="http://schemas.microsoft.com/office/drawing/2014/main" id="{F907A62C-987A-1A9E-36AF-983D9EF49301}"/>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115" name="TextBox 114">
            <a:extLst>
              <a:ext uri="{FF2B5EF4-FFF2-40B4-BE49-F238E27FC236}">
                <a16:creationId xmlns:a16="http://schemas.microsoft.com/office/drawing/2014/main" id="{479F942B-333A-94DD-F39E-CFB9777BCF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Comprendre rapidement</a:t>
            </a:r>
          </a:p>
        </p:txBody>
      </p:sp>
      <p:sp>
        <p:nvSpPr>
          <p:cNvPr id="116" name="TextBox 115">
            <a:extLst>
              <a:ext uri="{FF2B5EF4-FFF2-40B4-BE49-F238E27FC236}">
                <a16:creationId xmlns:a16="http://schemas.microsoft.com/office/drawing/2014/main" id="{9FB6C6F4-D635-F596-898C-1EE160684360}"/>
              </a:ext>
              <a:ext uri="{C183D7F6-B498-43B3-948B-1728B52AA6E4}">
                <adec:decorative xmlns:adec="http://schemas.microsoft.com/office/drawing/2017/decorative" val="0"/>
              </a:ext>
            </a:extLst>
          </p:cNvPr>
          <p:cNvSpPr txBox="1"/>
          <p:nvPr/>
        </p:nvSpPr>
        <p:spPr>
          <a:xfrm>
            <a:off x="889192" y="5395738"/>
            <a:ext cx="2429533"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Expliquer ce document en trois phrases</a:t>
            </a:r>
          </a:p>
        </p:txBody>
      </p:sp>
      <p:grpSp>
        <p:nvGrpSpPr>
          <p:cNvPr id="50" name="Group 49" descr="Microsoft Word logo">
            <a:extLst>
              <a:ext uri="{FF2B5EF4-FFF2-40B4-BE49-F238E27FC236}">
                <a16:creationId xmlns:a16="http://schemas.microsoft.com/office/drawing/2014/main" id="{6413A5D3-7EC2-5B6A-CF8B-3E0AFD91604B}"/>
              </a:ext>
              <a:ext uri="{C183D7F6-B498-43B3-948B-1728B52AA6E4}">
                <adec:decorative xmlns:adec="http://schemas.microsoft.com/office/drawing/2017/decorative" val="0"/>
              </a:ext>
            </a:extLst>
          </p:cNvPr>
          <p:cNvGrpSpPr>
            <a:grpSpLocks/>
          </p:cNvGrpSpPr>
          <p:nvPr/>
        </p:nvGrpSpPr>
        <p:grpSpPr>
          <a:xfrm>
            <a:off x="797075" y="5947505"/>
            <a:ext cx="346134" cy="346133"/>
            <a:chOff x="1047176" y="8381781"/>
            <a:chExt cx="534543" cy="534543"/>
          </a:xfrm>
        </p:grpSpPr>
        <p:sp>
          <p:nvSpPr>
            <p:cNvPr id="51" name="server_2" title="Icon of a server with a padlock in the lower right corner">
              <a:extLst>
                <a:ext uri="{FF2B5EF4-FFF2-40B4-BE49-F238E27FC236}">
                  <a16:creationId xmlns:a16="http://schemas.microsoft.com/office/drawing/2014/main" id="{F5D4CA40-53DE-A04D-55AF-E13C7F2E6091}"/>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52" name="Rounded Rectangle 46">
              <a:extLst>
                <a:ext uri="{FF2B5EF4-FFF2-40B4-BE49-F238E27FC236}">
                  <a16:creationId xmlns:a16="http://schemas.microsoft.com/office/drawing/2014/main" id="{73B94BDB-62F8-E7CE-621C-1D9FF34798A2}"/>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10" descr="Microsoft Word Logo - PNG and Vector - Logo Download">
              <a:hlinkClick r:id="rId7"/>
              <a:extLst>
                <a:ext uri="{FF2B5EF4-FFF2-40B4-BE49-F238E27FC236}">
                  <a16:creationId xmlns:a16="http://schemas.microsoft.com/office/drawing/2014/main" id="{A653CBD3-3F2C-DDD3-F814-83B2EA43078F}"/>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0" name="Graphic 149" descr="Icon of a paint brush with a circle and a square">
            <a:extLst>
              <a:ext uri="{FF2B5EF4-FFF2-40B4-BE49-F238E27FC236}">
                <a16:creationId xmlns:a16="http://schemas.microsoft.com/office/drawing/2014/main" id="{B8A1C532-A6BC-F6A9-23E4-F7EA1FAC6A70}"/>
              </a:ext>
              <a:ext uri="{C183D7F6-B498-43B3-948B-1728B52AA6E4}">
                <adec:decorative xmlns:adec="http://schemas.microsoft.com/office/drawing/2017/decorative" val="0"/>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21" name="TextBox 120">
            <a:extLst>
              <a:ext uri="{FF2B5EF4-FFF2-40B4-BE49-F238E27FC236}">
                <a16:creationId xmlns:a16="http://schemas.microsoft.com/office/drawing/2014/main" id="{40093035-2C60-013E-496D-85E3DB7A0010}"/>
              </a:ext>
              <a:ext uri="{C183D7F6-B498-43B3-948B-1728B52AA6E4}">
                <adec:decorative xmlns:adec="http://schemas.microsoft.com/office/drawing/2017/decorative" val="0"/>
              </a:ext>
            </a:extLst>
          </p:cNvPr>
          <p:cNvSpPr txBox="1"/>
          <p:nvPr/>
        </p:nvSpPr>
        <p:spPr>
          <a:xfrm>
            <a:off x="3862960" y="5105806"/>
            <a:ext cx="2006960"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Proposer des idées pour renforcer l'esprit d'équipe</a:t>
            </a:r>
          </a:p>
        </p:txBody>
      </p:sp>
      <p:sp>
        <p:nvSpPr>
          <p:cNvPr id="122" name="TextBox 121">
            <a:extLst>
              <a:ext uri="{FF2B5EF4-FFF2-40B4-BE49-F238E27FC236}">
                <a16:creationId xmlns:a16="http://schemas.microsoft.com/office/drawing/2014/main" id="{39C72B8D-6E5C-1A80-879E-86F79EA95073}"/>
              </a:ext>
              <a:ext uri="{C183D7F6-B498-43B3-948B-1728B52AA6E4}">
                <adec:decorative xmlns:adec="http://schemas.microsoft.com/office/drawing/2017/decorative" val="0"/>
              </a:ext>
            </a:extLst>
          </p:cNvPr>
          <p:cNvSpPr txBox="1"/>
          <p:nvPr/>
        </p:nvSpPr>
        <p:spPr>
          <a:xfrm>
            <a:off x="3597836" y="5462412"/>
            <a:ext cx="2282694"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Me donner des idées d'activités brise-glace pour une nouvelle équipe</a:t>
            </a:r>
          </a:p>
        </p:txBody>
      </p:sp>
      <p:grpSp>
        <p:nvGrpSpPr>
          <p:cNvPr id="62" name="Group 61" descr="Microsoft Word logo">
            <a:extLst>
              <a:ext uri="{FF2B5EF4-FFF2-40B4-BE49-F238E27FC236}">
                <a16:creationId xmlns:a16="http://schemas.microsoft.com/office/drawing/2014/main" id="{B6DCBDB4-2E2B-7F81-9CA5-59E022E200FC}"/>
              </a:ext>
              <a:ext uri="{C183D7F6-B498-43B3-948B-1728B52AA6E4}">
                <adec:decorative xmlns:adec="http://schemas.microsoft.com/office/drawing/2017/decorative" val="0"/>
              </a:ext>
            </a:extLst>
          </p:cNvPr>
          <p:cNvGrpSpPr>
            <a:grpSpLocks/>
          </p:cNvGrpSpPr>
          <p:nvPr/>
        </p:nvGrpSpPr>
        <p:grpSpPr>
          <a:xfrm>
            <a:off x="3505718" y="5947505"/>
            <a:ext cx="346134" cy="346133"/>
            <a:chOff x="1047176" y="8381781"/>
            <a:chExt cx="534543" cy="534543"/>
          </a:xfrm>
        </p:grpSpPr>
        <p:sp>
          <p:nvSpPr>
            <p:cNvPr id="63" name="server_2" title="Icon of a server with a padlock in the lower right corner">
              <a:extLst>
                <a:ext uri="{FF2B5EF4-FFF2-40B4-BE49-F238E27FC236}">
                  <a16:creationId xmlns:a16="http://schemas.microsoft.com/office/drawing/2014/main" id="{348CFA46-E2D6-2357-D631-C8E3E06F530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4" name="Rounded Rectangle 46">
              <a:extLst>
                <a:ext uri="{FF2B5EF4-FFF2-40B4-BE49-F238E27FC236}">
                  <a16:creationId xmlns:a16="http://schemas.microsoft.com/office/drawing/2014/main" id="{2565D248-4DCE-3CE3-FD52-2419B5AC216A}"/>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10" descr="Microsoft Word Logo - PNG and Vector - Logo Download">
              <a:hlinkClick r:id="rId7"/>
              <a:extLst>
                <a:ext uri="{FF2B5EF4-FFF2-40B4-BE49-F238E27FC236}">
                  <a16:creationId xmlns:a16="http://schemas.microsoft.com/office/drawing/2014/main" id="{7E831430-B317-1FD7-3EDB-3AA4E34A59C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51" name="Graphic 150" descr="Icon of questions chat bubble">
            <a:extLst>
              <a:ext uri="{FF2B5EF4-FFF2-40B4-BE49-F238E27FC236}">
                <a16:creationId xmlns:a16="http://schemas.microsoft.com/office/drawing/2014/main" id="{374BEA12-6BDF-08B1-22A9-1DCAF86698F0}"/>
              </a:ext>
              <a:ext uri="{C183D7F6-B498-43B3-948B-1728B52AA6E4}">
                <adec:decorative xmlns:adec="http://schemas.microsoft.com/office/drawing/2017/decorative" val="0"/>
              </a:ext>
            </a:extLst>
          </p:cNvPr>
          <p:cNvPicPr>
            <a:picLocks/>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1410" y="5076144"/>
            <a:ext cx="228600" cy="228600"/>
          </a:xfrm>
          <a:prstGeom prst="rect">
            <a:avLst/>
          </a:prstGeom>
        </p:spPr>
      </p:pic>
      <p:sp>
        <p:nvSpPr>
          <p:cNvPr id="127" name="TextBox 126">
            <a:extLst>
              <a:ext uri="{FF2B5EF4-FFF2-40B4-BE49-F238E27FC236}">
                <a16:creationId xmlns:a16="http://schemas.microsoft.com/office/drawing/2014/main" id="{65F5ACD4-A4C6-3301-F081-FEB7230D2585}"/>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Améliorer ce document</a:t>
            </a:r>
          </a:p>
        </p:txBody>
      </p:sp>
      <p:sp>
        <p:nvSpPr>
          <p:cNvPr id="128" name="TextBox 127">
            <a:extLst>
              <a:ext uri="{FF2B5EF4-FFF2-40B4-BE49-F238E27FC236}">
                <a16:creationId xmlns:a16="http://schemas.microsoft.com/office/drawing/2014/main" id="{1EC648C0-762D-0D2B-497A-E735CC9136A7}"/>
              </a:ext>
              <a:ext uri="{C183D7F6-B498-43B3-948B-1728B52AA6E4}">
                <adec:decorative xmlns:adec="http://schemas.microsoft.com/office/drawing/2017/decorative" val="0"/>
              </a:ext>
            </a:extLst>
          </p:cNvPr>
          <p:cNvSpPr txBox="1"/>
          <p:nvPr/>
        </p:nvSpPr>
        <p:spPr>
          <a:xfrm>
            <a:off x="6306478" y="5347623"/>
            <a:ext cx="2277869" cy="6001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Me donner des exemples précis tirés de ce document pour montrer comment l'améliorer pour </a:t>
            </a:r>
            <a:r>
              <a:rPr kumimoji="0" lang="fr-FR" sz="900" b="0" i="0" u="none" strike="noStrike" cap="none" normalizeH="0" baseline="0" noProof="0">
                <a:ln>
                  <a:noFill/>
                </a:ln>
                <a:solidFill>
                  <a:prstClr val="black"/>
                </a:solidFill>
                <a:effectLst/>
                <a:uLnTx/>
                <a:uFillTx/>
                <a:latin typeface="Segoe UI"/>
                <a:ea typeface="+mn-ea"/>
                <a:cs typeface="+mn-cs"/>
              </a:rPr>
              <a:t>[un examen par la direction]</a:t>
            </a:r>
          </a:p>
        </p:txBody>
      </p:sp>
      <p:grpSp>
        <p:nvGrpSpPr>
          <p:cNvPr id="66" name="Group 65" descr="Microsoft Word logo">
            <a:extLst>
              <a:ext uri="{FF2B5EF4-FFF2-40B4-BE49-F238E27FC236}">
                <a16:creationId xmlns:a16="http://schemas.microsoft.com/office/drawing/2014/main" id="{66B66C5C-C9CB-91AF-03FF-76C7BD2FA4E6}"/>
              </a:ext>
              <a:ext uri="{C183D7F6-B498-43B3-948B-1728B52AA6E4}">
                <adec:decorative xmlns:adec="http://schemas.microsoft.com/office/drawing/2017/decorative" val="0"/>
              </a:ext>
            </a:extLst>
          </p:cNvPr>
          <p:cNvGrpSpPr>
            <a:grpSpLocks/>
          </p:cNvGrpSpPr>
          <p:nvPr/>
        </p:nvGrpSpPr>
        <p:grpSpPr>
          <a:xfrm>
            <a:off x="6214361" y="5947505"/>
            <a:ext cx="346134" cy="346133"/>
            <a:chOff x="1047176" y="8381781"/>
            <a:chExt cx="534543" cy="534543"/>
          </a:xfrm>
        </p:grpSpPr>
        <p:sp>
          <p:nvSpPr>
            <p:cNvPr id="67" name="server_2" title="Icon of a server with a padlock in the lower right corner">
              <a:extLst>
                <a:ext uri="{FF2B5EF4-FFF2-40B4-BE49-F238E27FC236}">
                  <a16:creationId xmlns:a16="http://schemas.microsoft.com/office/drawing/2014/main" id="{37785102-B1FD-AFDE-8769-C43D15FD7AF8}"/>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68" name="Rounded Rectangle 46">
              <a:extLst>
                <a:ext uri="{FF2B5EF4-FFF2-40B4-BE49-F238E27FC236}">
                  <a16:creationId xmlns:a16="http://schemas.microsoft.com/office/drawing/2014/main" id="{444D4456-CDFB-817F-D7C0-9B29ADCD95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9" name="Picture 10" descr="Microsoft Word Logo - PNG and Vector - Logo Download">
              <a:hlinkClick r:id="rId7"/>
              <a:extLst>
                <a:ext uri="{FF2B5EF4-FFF2-40B4-BE49-F238E27FC236}">
                  <a16:creationId xmlns:a16="http://schemas.microsoft.com/office/drawing/2014/main" id="{C828C7E1-F7F7-831D-F1A6-C324F63ACBF2}"/>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14" name="Graphic 113" descr="Icon of notes with a pencil">
            <a:extLst>
              <a:ext uri="{FF2B5EF4-FFF2-40B4-BE49-F238E27FC236}">
                <a16:creationId xmlns:a16="http://schemas.microsoft.com/office/drawing/2014/main" id="{E7AA7A6F-2378-4ADB-2F1B-C0C43747CFCA}"/>
              </a:ext>
              <a:ext uri="{C183D7F6-B498-43B3-948B-1728B52AA6E4}">
                <adec:decorative xmlns:adec="http://schemas.microsoft.com/office/drawing/2017/decorative" val="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5076144"/>
            <a:ext cx="228600" cy="228600"/>
          </a:xfrm>
          <a:prstGeom prst="rect">
            <a:avLst/>
          </a:prstGeom>
        </p:spPr>
      </p:pic>
      <p:sp>
        <p:nvSpPr>
          <p:cNvPr id="133" name="TextBox 132">
            <a:extLst>
              <a:ext uri="{FF2B5EF4-FFF2-40B4-BE49-F238E27FC236}">
                <a16:creationId xmlns:a16="http://schemas.microsoft.com/office/drawing/2014/main" id="{5E4E2FB4-572C-13EE-7C27-632C6BF2CE1E}"/>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Écrire avec plus d’assurance</a:t>
            </a:r>
          </a:p>
        </p:txBody>
      </p:sp>
      <p:sp>
        <p:nvSpPr>
          <p:cNvPr id="134" name="TextBox 133">
            <a:extLst>
              <a:ext uri="{FF2B5EF4-FFF2-40B4-BE49-F238E27FC236}">
                <a16:creationId xmlns:a16="http://schemas.microsoft.com/office/drawing/2014/main" id="{EFC3E197-CB4A-6E74-A386-A4E0A4E5C513}"/>
              </a:ext>
              <a:ext uri="{C183D7F6-B498-43B3-948B-1728B52AA6E4}">
                <adec:decorative xmlns:adec="http://schemas.microsoft.com/office/drawing/2017/decorative" val="0"/>
              </a:ext>
            </a:extLst>
          </p:cNvPr>
          <p:cNvSpPr txBox="1"/>
          <p:nvPr/>
        </p:nvSpPr>
        <p:spPr>
          <a:xfrm>
            <a:off x="9015121" y="5395738"/>
            <a:ext cx="2427375" cy="2923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Comment décrire de manière plus concise</a:t>
            </a:r>
            <a:br>
              <a:rPr kumimoji="0" lang="fr-FR" sz="1000" b="0" i="0" u="none" strike="noStrike" cap="none" normalizeH="0" baseline="0" noProof="0">
                <a:ln>
                  <a:noFill/>
                </a:ln>
                <a:solidFill>
                  <a:prstClr val="black"/>
                </a:solidFill>
                <a:effectLst/>
                <a:uLnTx/>
                <a:uFillTx/>
                <a:latin typeface="Segoe UI"/>
                <a:ea typeface="+mn-ea"/>
                <a:cs typeface="+mn-cs"/>
              </a:rPr>
            </a:br>
            <a:r>
              <a:rPr kumimoji="0" lang="fr-FR" sz="900" b="0" i="0" u="none" strike="noStrike" cap="none" normalizeH="0" baseline="0" noProof="0">
                <a:ln>
                  <a:noFill/>
                </a:ln>
                <a:solidFill>
                  <a:prstClr val="black"/>
                </a:solidFill>
                <a:effectLst/>
                <a:uLnTx/>
                <a:uFillTx/>
                <a:latin typeface="Segoe UI"/>
                <a:ea typeface="+mn-ea"/>
                <a:cs typeface="+mn-cs"/>
              </a:rPr>
              <a:t>[la gestion du temps] ?</a:t>
            </a:r>
          </a:p>
        </p:txBody>
      </p:sp>
      <p:grpSp>
        <p:nvGrpSpPr>
          <p:cNvPr id="86" name="Group 85" descr="Microsoft Word logo">
            <a:extLst>
              <a:ext uri="{FF2B5EF4-FFF2-40B4-BE49-F238E27FC236}">
                <a16:creationId xmlns:a16="http://schemas.microsoft.com/office/drawing/2014/main" id="{05A93E9D-905B-40D8-CF69-FCF081D21BFE}"/>
              </a:ext>
              <a:ext uri="{C183D7F6-B498-43B3-948B-1728B52AA6E4}">
                <adec:decorative xmlns:adec="http://schemas.microsoft.com/office/drawing/2017/decorative" val="0"/>
              </a:ext>
            </a:extLst>
          </p:cNvPr>
          <p:cNvGrpSpPr>
            <a:grpSpLocks/>
          </p:cNvGrpSpPr>
          <p:nvPr/>
        </p:nvGrpSpPr>
        <p:grpSpPr>
          <a:xfrm>
            <a:off x="8923004" y="5947505"/>
            <a:ext cx="346134" cy="346133"/>
            <a:chOff x="1047176" y="8381781"/>
            <a:chExt cx="534543" cy="534543"/>
          </a:xfrm>
        </p:grpSpPr>
        <p:sp>
          <p:nvSpPr>
            <p:cNvPr id="87" name="server_2" title="Icon of a server with a padlock in the lower right corner">
              <a:extLst>
                <a:ext uri="{FF2B5EF4-FFF2-40B4-BE49-F238E27FC236}">
                  <a16:creationId xmlns:a16="http://schemas.microsoft.com/office/drawing/2014/main" id="{69545B3A-A2C8-C0B7-EF7A-03764CFDA519}"/>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17B91B18-25AC-ED49-013B-FABED2EF759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Microsoft Word Logo - PNG and Vector - Logo Download">
              <a:hlinkClick r:id="rId7"/>
              <a:extLst>
                <a:ext uri="{FF2B5EF4-FFF2-40B4-BE49-F238E27FC236}">
                  <a16:creationId xmlns:a16="http://schemas.microsoft.com/office/drawing/2014/main" id="{15E70338-2039-CE9A-5015-0A125A40DED8}"/>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81430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6">
            <a:extLst>
              <a:ext uri="{FF2B5EF4-FFF2-40B4-BE49-F238E27FC236}">
                <a16:creationId xmlns:a16="http://schemas.microsoft.com/office/drawing/2014/main" id="{8B90DD7D-8CDC-3A72-937D-B5E9F55BC59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72BBB15C-AE4B-8DAD-3972-BF075942F63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Autofit/>
          </a:bodyPr>
          <a:lstStyle/>
          <a:p>
            <a:r>
              <a:rPr lang="fr-FR" sz="3000">
                <a:gradFill flip="none" rotWithShape="1">
                  <a:gsLst>
                    <a:gs pos="50000">
                      <a:srgbClr val="8661C5"/>
                    </a:gs>
                    <a:gs pos="0">
                      <a:srgbClr val="3E76D4"/>
                    </a:gs>
                    <a:gs pos="100000">
                      <a:srgbClr val="C73ECC"/>
                    </a:gs>
                  </a:gsLst>
                  <a:lin ang="2700000" scaled="1"/>
                  <a:tileRect/>
                </a:gradFill>
                <a:cs typeface="+mn-cs"/>
              </a:rPr>
              <a:t>Utilisation : Copilot dans Teams pour les conversations</a:t>
            </a:r>
            <a:br>
              <a:rPr lang="fr-FR" sz="1800">
                <a:cs typeface="Segoe UI Semilight"/>
              </a:rPr>
            </a:br>
            <a:r>
              <a:rPr lang="fr-FR" sz="1750">
                <a:cs typeface="Segoe UI Semilight"/>
              </a:rPr>
              <a:t>Notez que les invites affichées peuvent varier</a:t>
            </a:r>
          </a:p>
        </p:txBody>
      </p:sp>
      <p:grpSp>
        <p:nvGrpSpPr>
          <p:cNvPr id="3" name="Group 2" descr="Microsoft Teams logo">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722503" y="432599"/>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Microsoft 365 Copilot logo">
            <a:extLst>
              <a:ext uri="{FF2B5EF4-FFF2-40B4-BE49-F238E27FC236}">
                <a16:creationId xmlns:a16="http://schemas.microsoft.com/office/drawing/2014/main" id="{0089A48B-847C-8524-84AE-BBCB68BBB9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68470" y="89313"/>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19D0F10-2301-E7B6-B2F2-8FE93D7D545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150" b="1" i="0" u="none" strike="noStrike" cap="none" normalizeH="0" baseline="0" noProof="0">
                <a:ln>
                  <a:noFill/>
                </a:ln>
                <a:solidFill>
                  <a:prstClr val="black"/>
                </a:solidFill>
                <a:effectLst/>
                <a:uLnTx/>
                <a:uFillTx/>
                <a:latin typeface="Segoe UI Semibold"/>
                <a:ea typeface="Aptos" panose="020B0004020202020204" pitchFamily="34" charset="0"/>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Rattraper son retard sur un fil de conversation en demandant un résumé ou des points clés et des éléments d'action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Rédiger un nouveau message dans le fil de conversation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150" b="0" i="0" u="none" strike="noStrike" cap="none" normalizeH="0" baseline="0" noProof="0">
                <a:ln>
                  <a:noFill/>
                </a:ln>
                <a:solidFill>
                  <a:prstClr val="black"/>
                </a:solidFill>
                <a:effectLst/>
                <a:uLnTx/>
                <a:uFillTx/>
                <a:latin typeface="Segoe UI Semibold"/>
                <a:ea typeface="+mn-ea"/>
                <a:cs typeface="Times New Roman"/>
              </a:rPr>
              <a:t>Dans la fenêtre de conversation de Teams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Réécrire un brouillon et en modifier la longueur et le ton</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150" b="0"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Poser des questions sur le contenu de la conversation - ne fonctionne pas dans Channels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Récapituler les conversations sur une période donnée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Se renseigner sur les décisions, les éléments ouverts, les tâches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Demander ce qu'a dit une certaine personne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050" b="0" i="0" u="none" strike="noStrike" cap="none" normalizeH="0" baseline="0" noProof="0">
                <a:ln>
                  <a:noFill/>
                </a:ln>
                <a:solidFill>
                  <a:prstClr val="black"/>
                </a:solidFill>
                <a:effectLst/>
                <a:uLnTx/>
                <a:uFillTx/>
                <a:latin typeface="Segoe UI"/>
                <a:ea typeface="+mn-ea"/>
                <a:cs typeface="Times New Roman"/>
              </a:rPr>
              <a:t>Se renseigner sur les liens</a:t>
            </a:r>
          </a:p>
        </p:txBody>
      </p:sp>
      <p:pic>
        <p:nvPicPr>
          <p:cNvPr id="36" name="Picture 35" descr="Screenshot of Copilot in Teams displaying the Rewrite and Adjust option">
            <a:extLst>
              <a:ext uri="{FF2B5EF4-FFF2-40B4-BE49-F238E27FC236}">
                <a16:creationId xmlns:a16="http://schemas.microsoft.com/office/drawing/2014/main" id="{B65F9A4D-19A5-B126-B6D8-EA85135E1E9E}"/>
              </a:ext>
            </a:extLst>
          </p:cNvPr>
          <p:cNvPicPr>
            <a:picLocks noChangeAspect="1"/>
          </p:cNvPicPr>
          <p:nvPr/>
        </p:nvPicPr>
        <p:blipFill>
          <a:blip r:embed="rId6"/>
          <a:stretch>
            <a:fillRect/>
          </a:stretch>
        </p:blipFill>
        <p:spPr>
          <a:xfrm>
            <a:off x="5062855" y="1794831"/>
            <a:ext cx="3258619" cy="794906"/>
          </a:xfrm>
          <a:prstGeom prst="roundRect">
            <a:avLst>
              <a:gd name="adj" fmla="val 6384"/>
            </a:avLst>
          </a:prstGeom>
          <a:ln w="6350">
            <a:solidFill>
              <a:schemeClr val="bg1">
                <a:lumMod val="75000"/>
              </a:schemeClr>
            </a:solidFill>
          </a:ln>
        </p:spPr>
      </p:pic>
      <p:sp>
        <p:nvSpPr>
          <p:cNvPr id="44" name="Rectangle: Rounded Corners 43">
            <a:extLst>
              <a:ext uri="{FF2B5EF4-FFF2-40B4-BE49-F238E27FC236}">
                <a16:creationId xmlns:a16="http://schemas.microsoft.com/office/drawing/2014/main" id="{52AE8A38-84CB-5B15-68D7-5AFC479BB07D}"/>
              </a:ext>
              <a:ext uri="{C183D7F6-B498-43B3-948B-1728B52AA6E4}">
                <adec:decorative xmlns:adec="http://schemas.microsoft.com/office/drawing/2017/decorative" val="1"/>
              </a:ext>
            </a:extLst>
          </p:cNvPr>
          <p:cNvSpPr/>
          <p:nvPr/>
        </p:nvSpPr>
        <p:spPr bwMode="auto">
          <a:xfrm>
            <a:off x="5244589" y="1824038"/>
            <a:ext cx="1175262" cy="24765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Oval 38">
            <a:extLst>
              <a:ext uri="{FF2B5EF4-FFF2-40B4-BE49-F238E27FC236}">
                <a16:creationId xmlns:a16="http://schemas.microsoft.com/office/drawing/2014/main" id="{B7EB7CF1-4249-AF34-E838-F565934A772E}"/>
              </a:ext>
              <a:ext uri="{C183D7F6-B498-43B3-948B-1728B52AA6E4}">
                <adec:decorative xmlns:adec="http://schemas.microsoft.com/office/drawing/2017/decorative" val="1"/>
              </a:ext>
            </a:extLst>
          </p:cNvPr>
          <p:cNvSpPr>
            <a:spLocks/>
          </p:cNvSpPr>
          <p:nvPr/>
        </p:nvSpPr>
        <p:spPr bwMode="auto">
          <a:xfrm>
            <a:off x="7591842" y="2343150"/>
            <a:ext cx="229880" cy="2282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0" name="Group 39" descr="Arrow pointing to the Copilot logo in the Teams screenshot&#10;When creating a chat entry click on the Copilot icon to show the Rewrite and Adjust prompts when drafting a new chat&#10;">
            <a:extLst>
              <a:ext uri="{FF2B5EF4-FFF2-40B4-BE49-F238E27FC236}">
                <a16:creationId xmlns:a16="http://schemas.microsoft.com/office/drawing/2014/main" id="{AA6FE4DD-0584-0834-676A-9B6BE60B988C}"/>
              </a:ext>
              <a:ext uri="{C183D7F6-B498-43B3-948B-1728B52AA6E4}">
                <adec:decorative xmlns:adec="http://schemas.microsoft.com/office/drawing/2017/decorative" val="0"/>
              </a:ext>
            </a:extLst>
          </p:cNvPr>
          <p:cNvGrpSpPr/>
          <p:nvPr/>
        </p:nvGrpSpPr>
        <p:grpSpPr>
          <a:xfrm>
            <a:off x="7821722" y="1933237"/>
            <a:ext cx="3474956" cy="1044000"/>
            <a:chOff x="7821722" y="-18272612"/>
            <a:chExt cx="3474956" cy="3585377"/>
          </a:xfrm>
        </p:grpSpPr>
        <p:sp>
          <p:nvSpPr>
            <p:cNvPr id="41" name="TextBox 40">
              <a:extLst>
                <a:ext uri="{FF2B5EF4-FFF2-40B4-BE49-F238E27FC236}">
                  <a16:creationId xmlns:a16="http://schemas.microsoft.com/office/drawing/2014/main" id="{A8BAE13F-CAEF-420A-956D-15DEF52A240A}"/>
                </a:ext>
              </a:extLst>
            </p:cNvPr>
            <p:cNvSpPr txBox="1"/>
            <p:nvPr/>
          </p:nvSpPr>
          <p:spPr>
            <a:xfrm>
              <a:off x="9028678" y="-18272612"/>
              <a:ext cx="2268000" cy="3585377"/>
            </a:xfrm>
            <a:prstGeom prst="roundRect">
              <a:avLst>
                <a:gd name="adj" fmla="val 7060"/>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fr-FR" sz="1150" b="0" i="0" u="none" strike="noStrike" cap="none" normalizeH="0" baseline="0" noProof="0" dirty="0">
                  <a:ln>
                    <a:noFill/>
                  </a:ln>
                  <a:solidFill>
                    <a:prstClr val="black"/>
                  </a:solidFill>
                  <a:effectLst/>
                  <a:uLnTx/>
                  <a:uFillTx/>
                  <a:latin typeface="Segoe UI"/>
                  <a:ea typeface="+mn-ea"/>
                  <a:cs typeface="Segoe UI"/>
                </a:rPr>
                <a:t>Lors de la création d'un message dans une conversation, cliquez sur l'icône </a:t>
              </a:r>
              <a:r>
                <a:rPr kumimoji="0" lang="en-US" sz="1150" b="0" i="0" u="none" strike="noStrike" kern="1200" cap="none" spc="0" normalizeH="0" baseline="0" noProof="0" dirty="0">
                  <a:ln>
                    <a:noFill/>
                  </a:ln>
                  <a:solidFill>
                    <a:prstClr val="black"/>
                  </a:solidFill>
                  <a:effectLst/>
                  <a:uLnTx/>
                  <a:uFillTx/>
                  <a:latin typeface="Segoe UI"/>
                  <a:ea typeface="+mn-ea"/>
                  <a:cs typeface="Segoe UI"/>
                </a:rPr>
                <a:t>Copilot</a:t>
              </a:r>
              <a:r>
                <a:rPr lang="fr-FR" sz="1150" kern="1200" spc="0" dirty="0">
                  <a:solidFill>
                    <a:prstClr val="black"/>
                  </a:solidFill>
                  <a:latin typeface="Segoe UI"/>
                </a:rPr>
                <a:t> </a:t>
              </a:r>
              <a:r>
                <a:rPr kumimoji="0" lang="fr-FR" sz="1150" b="0" i="0" u="none" strike="noStrike" cap="none" normalizeH="0" baseline="0" noProof="0" dirty="0">
                  <a:ln>
                    <a:noFill/>
                  </a:ln>
                  <a:solidFill>
                    <a:prstClr val="black"/>
                  </a:solidFill>
                  <a:effectLst/>
                  <a:uLnTx/>
                  <a:uFillTx/>
                  <a:latin typeface="Segoe UI"/>
                  <a:ea typeface="+mn-ea"/>
                  <a:cs typeface="Segoe UI"/>
                </a:rPr>
                <a:t>pour afficher</a:t>
              </a:r>
            </a:p>
            <a:p>
              <a:pPr>
                <a:lnSpc>
                  <a:spcPts val="1200"/>
                </a:lnSpc>
                <a:defRPr/>
              </a:pPr>
              <a:r>
                <a:rPr lang="fr-FR" sz="1150" dirty="0">
                  <a:solidFill>
                    <a:prstClr val="black"/>
                  </a:solidFill>
                  <a:latin typeface="Segoe UI"/>
                </a:rPr>
                <a:t>       </a:t>
              </a:r>
              <a:r>
                <a:rPr kumimoji="0" lang="fr-FR" sz="1150" b="0" i="0" u="none" strike="noStrike" cap="none" normalizeH="0" baseline="0" noProof="0" dirty="0">
                  <a:ln>
                    <a:noFill/>
                  </a:ln>
                  <a:solidFill>
                    <a:prstClr val="black"/>
                  </a:solidFill>
                  <a:effectLst/>
                  <a:uLnTx/>
                  <a:uFillTx/>
                  <a:latin typeface="Segoe UI"/>
                  <a:ea typeface="+mn-ea"/>
                  <a:cs typeface="Segoe UI"/>
                </a:rPr>
                <a:t>les </a:t>
              </a:r>
              <a:r>
                <a:rPr lang="fr-FR" sz="1150" dirty="0">
                  <a:solidFill>
                    <a:prstClr val="black"/>
                  </a:solidFill>
                  <a:latin typeface="Segoe UI"/>
                </a:rPr>
                <a:t>prompts</a:t>
              </a:r>
              <a:r>
                <a:rPr lang="fr-FR" sz="1150" dirty="0">
                  <a:solidFill>
                    <a:prstClr val="black"/>
                  </a:solidFill>
                </a:rPr>
                <a:t> </a:t>
              </a:r>
              <a:r>
                <a:rPr kumimoji="0" lang="fr-FR" sz="1150" i="0" u="none" strike="noStrike" cap="none" normalizeH="0" baseline="0" noProof="0" dirty="0">
                  <a:ln>
                    <a:noFill/>
                  </a:ln>
                  <a:solidFill>
                    <a:prstClr val="black"/>
                  </a:solidFill>
                  <a:effectLst/>
                  <a:uLnTx/>
                  <a:uFillTx/>
                  <a:latin typeface="Segoe UI Semibold"/>
                  <a:ea typeface="+mn-ea"/>
                  <a:cs typeface="Segoe UI"/>
                </a:rPr>
                <a:t>Rewrite (Réécrire)</a:t>
              </a:r>
              <a:r>
                <a:rPr kumimoji="0" lang="fr-FR" sz="1150" i="0" u="none" strike="noStrike" cap="none" normalizeH="0" baseline="0" noProof="0" dirty="0">
                  <a:ln>
                    <a:noFill/>
                  </a:ln>
                  <a:solidFill>
                    <a:prstClr val="black"/>
                  </a:solidFill>
                  <a:effectLst/>
                  <a:uLnTx/>
                  <a:uFillTx/>
                  <a:latin typeface="Segoe UI"/>
                  <a:ea typeface="+mn-ea"/>
                  <a:cs typeface="Segoe UI"/>
                </a:rPr>
                <a:t> </a:t>
              </a:r>
              <a:r>
                <a:rPr kumimoji="0" lang="fr-FR" sz="1150" b="0" i="0" u="none" strike="noStrike" cap="none" normalizeH="0" baseline="0" noProof="0" dirty="0">
                  <a:ln>
                    <a:noFill/>
                  </a:ln>
                  <a:solidFill>
                    <a:prstClr val="black"/>
                  </a:solidFill>
                  <a:effectLst/>
                  <a:uLnTx/>
                  <a:uFillTx/>
                  <a:latin typeface="Segoe UI"/>
                  <a:ea typeface="+mn-ea"/>
                  <a:cs typeface="Segoe UI"/>
                </a:rPr>
                <a:t>et </a:t>
              </a:r>
              <a:r>
                <a:rPr kumimoji="0" lang="fr-FR" sz="1150" i="0" u="none" strike="noStrike" cap="none" normalizeH="0" baseline="0" noProof="0" dirty="0" err="1">
                  <a:ln>
                    <a:noFill/>
                  </a:ln>
                  <a:solidFill>
                    <a:prstClr val="black"/>
                  </a:solidFill>
                  <a:effectLst/>
                  <a:uLnTx/>
                  <a:uFillTx/>
                  <a:latin typeface="Segoe UI Semibold"/>
                  <a:ea typeface="+mn-ea"/>
                  <a:cs typeface="Segoe UI"/>
                </a:rPr>
                <a:t>Adjust</a:t>
              </a:r>
              <a:r>
                <a:rPr kumimoji="0" lang="fr-FR" sz="1150" i="0" u="none" strike="noStrike" cap="none" normalizeH="0" baseline="0" noProof="0" dirty="0">
                  <a:ln>
                    <a:noFill/>
                  </a:ln>
                  <a:solidFill>
                    <a:prstClr val="black"/>
                  </a:solidFill>
                  <a:effectLst/>
                  <a:uLnTx/>
                  <a:uFillTx/>
                  <a:latin typeface="Segoe UI Semibold"/>
                  <a:ea typeface="+mn-ea"/>
                  <a:cs typeface="Segoe UI"/>
                </a:rPr>
                <a:t> (Ajuster)</a:t>
              </a:r>
              <a:r>
                <a:rPr kumimoji="0" lang="fr-FR" sz="1150" i="0" u="none" strike="noStrike" cap="none" normalizeH="0" baseline="0" noProof="0" dirty="0">
                  <a:ln>
                    <a:noFill/>
                  </a:ln>
                  <a:solidFill>
                    <a:prstClr val="black"/>
                  </a:solidFill>
                  <a:effectLst/>
                  <a:uLnTx/>
                  <a:uFillTx/>
                  <a:latin typeface="Segoe UI"/>
                  <a:ea typeface="+mn-ea"/>
                  <a:cs typeface="Segoe UI"/>
                </a:rPr>
                <a:t> </a:t>
              </a:r>
              <a:r>
                <a:rPr kumimoji="0" lang="fr-FR" sz="1150" b="0" i="0" u="none" strike="noStrike" cap="none" normalizeH="0" baseline="0" noProof="0" dirty="0">
                  <a:ln>
                    <a:noFill/>
                  </a:ln>
                  <a:solidFill>
                    <a:prstClr val="black"/>
                  </a:solidFill>
                  <a:effectLst/>
                  <a:uLnTx/>
                  <a:uFillTx/>
                  <a:latin typeface="Segoe UI"/>
                  <a:ea typeface="+mn-ea"/>
                  <a:cs typeface="Segoe UI"/>
                </a:rPr>
                <a:t>lors de la rédaction d'une nouvelle conversation</a:t>
              </a:r>
              <a:endParaRPr lang="fr-FR" sz="1150" b="0" i="0" u="none" strike="noStrike" cap="none" normalizeH="0" baseline="0" noProof="0" dirty="0">
                <a:ln>
                  <a:noFill/>
                </a:ln>
                <a:solidFill>
                  <a:prstClr val="black"/>
                </a:solidFill>
                <a:effectLst/>
                <a:uLnTx/>
                <a:uFillTx/>
                <a:latin typeface="Segoe UI"/>
                <a:cs typeface="Segoe UI"/>
              </a:endParaRPr>
            </a:p>
          </p:txBody>
        </p:sp>
        <p:cxnSp>
          <p:nvCxnSpPr>
            <p:cNvPr id="42" name="Straight Arrow Connector 19">
              <a:extLst>
                <a:ext uri="{FF2B5EF4-FFF2-40B4-BE49-F238E27FC236}">
                  <a16:creationId xmlns:a16="http://schemas.microsoft.com/office/drawing/2014/main" id="{FC7C0CC3-D729-6B8D-2F32-F0672F969F5E}"/>
                </a:ext>
              </a:extLst>
            </p:cNvPr>
            <p:cNvCxnSpPr>
              <a:cxnSpLocks/>
              <a:stCxn id="43" idx="1"/>
              <a:endCxn id="39" idx="6"/>
            </p:cNvCxnSpPr>
            <p:nvPr/>
          </p:nvCxnSpPr>
          <p:spPr>
            <a:xfrm rot="10800000" flipV="1">
              <a:off x="7821722" y="-16475009"/>
              <a:ext cx="1367204" cy="2064"/>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0594193-D5C1-77B9-24D8-759753A8FF27}"/>
                </a:ext>
              </a:extLst>
            </p:cNvPr>
            <p:cNvPicPr>
              <a:picLocks noChangeAspect="1"/>
            </p:cNvPicPr>
            <p:nvPr/>
          </p:nvPicPr>
          <p:blipFill rotWithShape="1">
            <a:blip r:embed="rId7"/>
            <a:stretch/>
          </p:blipFill>
          <p:spPr>
            <a:xfrm>
              <a:off x="9188926" y="-16819614"/>
              <a:ext cx="185822" cy="689217"/>
            </a:xfrm>
            <a:prstGeom prst="rect">
              <a:avLst/>
            </a:prstGeom>
          </p:spPr>
        </p:pic>
      </p:grpSp>
      <p:pic>
        <p:nvPicPr>
          <p:cNvPr id="27" name="Picture 26" descr="Screenshot of Copilot in Teams displaying the prompt suggestions">
            <a:extLst>
              <a:ext uri="{FF2B5EF4-FFF2-40B4-BE49-F238E27FC236}">
                <a16:creationId xmlns:a16="http://schemas.microsoft.com/office/drawing/2014/main" id="{7EFC4F46-FF83-CAE6-97C0-E781E6000162}"/>
              </a:ext>
            </a:extLst>
          </p:cNvPr>
          <p:cNvPicPr>
            <a:picLocks noChangeAspect="1"/>
          </p:cNvPicPr>
          <p:nvPr/>
        </p:nvPicPr>
        <p:blipFill>
          <a:blip r:embed="rId8"/>
          <a:stretch>
            <a:fillRect/>
          </a:stretch>
        </p:blipFill>
        <p:spPr>
          <a:xfrm>
            <a:off x="5062855" y="2919307"/>
            <a:ext cx="1901825" cy="1572423"/>
          </a:xfrm>
          <a:prstGeom prst="roundRect">
            <a:avLst>
              <a:gd name="adj" fmla="val 2900"/>
            </a:avLst>
          </a:prstGeom>
          <a:ln w="6350">
            <a:solidFill>
              <a:schemeClr val="bg1">
                <a:lumMod val="75000"/>
              </a:schemeClr>
            </a:solidFill>
          </a:ln>
        </p:spPr>
      </p:pic>
      <p:sp>
        <p:nvSpPr>
          <p:cNvPr id="38" name="Rectangle: Rounded Corners 37">
            <a:extLst>
              <a:ext uri="{FF2B5EF4-FFF2-40B4-BE49-F238E27FC236}">
                <a16:creationId xmlns:a16="http://schemas.microsoft.com/office/drawing/2014/main" id="{B70B1B06-BA82-0BBE-6F9E-404CE63570D5}"/>
              </a:ext>
              <a:ext uri="{C183D7F6-B498-43B3-948B-1728B52AA6E4}">
                <adec:decorative xmlns:adec="http://schemas.microsoft.com/office/drawing/2017/decorative" val="1"/>
              </a:ext>
            </a:extLst>
          </p:cNvPr>
          <p:cNvSpPr/>
          <p:nvPr/>
        </p:nvSpPr>
        <p:spPr bwMode="auto">
          <a:xfrm>
            <a:off x="5226050" y="3042750"/>
            <a:ext cx="1353398" cy="1232070"/>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5" name="Oval 44">
            <a:extLst>
              <a:ext uri="{FF2B5EF4-FFF2-40B4-BE49-F238E27FC236}">
                <a16:creationId xmlns:a16="http://schemas.microsoft.com/office/drawing/2014/main" id="{6C198F14-558D-AB12-E63D-890353080793}"/>
              </a:ext>
              <a:ext uri="{C183D7F6-B498-43B3-948B-1728B52AA6E4}">
                <adec:decorative xmlns:adec="http://schemas.microsoft.com/office/drawing/2017/decorative" val="1"/>
              </a:ext>
            </a:extLst>
          </p:cNvPr>
          <p:cNvSpPr>
            <a:spLocks/>
          </p:cNvSpPr>
          <p:nvPr/>
        </p:nvSpPr>
        <p:spPr bwMode="auto">
          <a:xfrm>
            <a:off x="5150424" y="4314648"/>
            <a:ext cx="193094" cy="191717"/>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2000" b="0" i="0" u="none" strike="noStrike" cap="none" normalizeH="0" baseline="0" noProof="0">
                <a:ln>
                  <a:noFill/>
                </a:ln>
                <a:solidFill>
                  <a:srgbClr val="FFFFFF"/>
                </a:solidFill>
                <a:effectLst/>
                <a:uLnTx/>
                <a:uFillTx/>
                <a:latin typeface="Segoe UI"/>
                <a:ea typeface="+mn-ea"/>
                <a:cs typeface="Segoe UI" pitchFamily="34" charset="0"/>
              </a:rPr>
              <a:t> </a:t>
            </a:r>
          </a:p>
        </p:txBody>
      </p:sp>
      <p:pic>
        <p:nvPicPr>
          <p:cNvPr id="29" name="Picture 28" descr="Screenshot of Copilot in Teams meeting chat section">
            <a:extLst>
              <a:ext uri="{FF2B5EF4-FFF2-40B4-BE49-F238E27FC236}">
                <a16:creationId xmlns:a16="http://schemas.microsoft.com/office/drawing/2014/main" id="{93E3F134-F78A-CE29-214D-2BA102524434}"/>
              </a:ext>
            </a:extLst>
          </p:cNvPr>
          <p:cNvPicPr>
            <a:picLocks noChangeAspect="1"/>
          </p:cNvPicPr>
          <p:nvPr/>
        </p:nvPicPr>
        <p:blipFill>
          <a:blip r:embed="rId9"/>
          <a:stretch>
            <a:fillRect/>
          </a:stretch>
        </p:blipFill>
        <p:spPr>
          <a:xfrm>
            <a:off x="7065594" y="2700073"/>
            <a:ext cx="1828201" cy="3372916"/>
          </a:xfrm>
          <a:prstGeom prst="roundRect">
            <a:avLst>
              <a:gd name="adj" fmla="val 3171"/>
            </a:avLst>
          </a:prstGeom>
          <a:ln w="6350">
            <a:solidFill>
              <a:schemeClr val="bg1">
                <a:lumMod val="75000"/>
              </a:schemeClr>
            </a:solidFill>
          </a:ln>
        </p:spPr>
      </p:pic>
      <p:sp>
        <p:nvSpPr>
          <p:cNvPr id="37" name="Rectangle: Rounded Corners 36" descr="Emphasis on the Ask question about this chat bar in the screenshot">
            <a:extLst>
              <a:ext uri="{FF2B5EF4-FFF2-40B4-BE49-F238E27FC236}">
                <a16:creationId xmlns:a16="http://schemas.microsoft.com/office/drawing/2014/main" id="{969668F3-D037-F131-5318-CE135A2D08B5}"/>
              </a:ext>
              <a:ext uri="{C183D7F6-B498-43B3-948B-1728B52AA6E4}">
                <adec:decorative xmlns:adec="http://schemas.microsoft.com/office/drawing/2017/decorative" val="0"/>
              </a:ext>
            </a:extLst>
          </p:cNvPr>
          <p:cNvSpPr/>
          <p:nvPr/>
        </p:nvSpPr>
        <p:spPr bwMode="auto">
          <a:xfrm>
            <a:off x="7146131" y="5626002"/>
            <a:ext cx="1678782" cy="31045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6" name="Group 45" descr="Arrow pointing to the sparkle icon of More Prompts in the screenshot&#10;Click on the Prompt &#10;Guide icon to show the prompts to edit a slide or learn about the presentation&#10;">
            <a:extLst>
              <a:ext uri="{FF2B5EF4-FFF2-40B4-BE49-F238E27FC236}">
                <a16:creationId xmlns:a16="http://schemas.microsoft.com/office/drawing/2014/main" id="{5AD67750-2F84-4F12-C248-9F93FB3840E5}"/>
              </a:ext>
              <a:ext uri="{C183D7F6-B498-43B3-948B-1728B52AA6E4}">
                <adec:decorative xmlns:adec="http://schemas.microsoft.com/office/drawing/2017/decorative" val="0"/>
              </a:ext>
            </a:extLst>
          </p:cNvPr>
          <p:cNvGrpSpPr/>
          <p:nvPr/>
        </p:nvGrpSpPr>
        <p:grpSpPr>
          <a:xfrm>
            <a:off x="5246972" y="4506366"/>
            <a:ext cx="6016248" cy="1278634"/>
            <a:chOff x="5246972" y="-16706253"/>
            <a:chExt cx="6016248" cy="4391169"/>
          </a:xfrm>
        </p:grpSpPr>
        <p:sp>
          <p:nvSpPr>
            <p:cNvPr id="47" name="TextBox 46">
              <a:extLst>
                <a:ext uri="{FF2B5EF4-FFF2-40B4-BE49-F238E27FC236}">
                  <a16:creationId xmlns:a16="http://schemas.microsoft.com/office/drawing/2014/main" id="{EDCEA0B3-54DF-D29B-3979-DD33154CC3E5}"/>
                </a:ext>
              </a:extLst>
            </p:cNvPr>
            <p:cNvSpPr txBox="1"/>
            <p:nvPr/>
          </p:nvSpPr>
          <p:spPr>
            <a:xfrm>
              <a:off x="9028679" y="-16131927"/>
              <a:ext cx="2234541" cy="3816843"/>
            </a:xfrm>
            <a:prstGeom prst="roundRect">
              <a:avLst>
                <a:gd name="adj" fmla="val 522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50" b="0" i="0" u="none" strike="noStrike" cap="none" normalizeH="0" baseline="0" noProof="0" dirty="0">
                  <a:ln>
                    <a:noFill/>
                  </a:ln>
                  <a:solidFill>
                    <a:prstClr val="black"/>
                  </a:solidFill>
                  <a:effectLst/>
                  <a:uLnTx/>
                  <a:uFillTx/>
                  <a:latin typeface="Segoe UI"/>
                  <a:ea typeface="+mn-ea"/>
                  <a:cs typeface="Segoe UI"/>
                </a:rPr>
                <a:t>Cliquez sur l'icône </a:t>
              </a:r>
              <a:r>
                <a:rPr kumimoji="0" lang="fr-FR" sz="1150" b="0" i="0" u="none" strike="noStrike" cap="none" normalizeH="0" baseline="0" noProof="0" dirty="0">
                  <a:ln>
                    <a:noFill/>
                  </a:ln>
                  <a:solidFill>
                    <a:prstClr val="black"/>
                  </a:solidFill>
                  <a:effectLst/>
                  <a:uLnTx/>
                  <a:uFillTx/>
                  <a:latin typeface="Segoe UI Semibold"/>
                  <a:ea typeface="+mn-ea"/>
                  <a:cs typeface="Segoe UI"/>
                </a:rPr>
                <a:t>Guide </a:t>
              </a:r>
              <a:br>
                <a:rPr lang="fr-FR" sz="1150" b="0" i="0" u="none" strike="noStrike" cap="none" normalizeH="0" baseline="0" noProof="0" dirty="0">
                  <a:ln>
                    <a:noFill/>
                  </a:ln>
                  <a:effectLst/>
                  <a:uLnTx/>
                  <a:uFillTx/>
                  <a:latin typeface="Segoe UI"/>
                  <a:cs typeface="Segoe UI"/>
                </a:rPr>
              </a:br>
              <a:r>
                <a:rPr kumimoji="0" lang="fr-FR" sz="1150" b="0" i="0" u="none" strike="noStrike" cap="none" normalizeH="0" baseline="0" noProof="0" dirty="0">
                  <a:ln>
                    <a:noFill/>
                  </a:ln>
                  <a:solidFill>
                    <a:prstClr val="black"/>
                  </a:solidFill>
                  <a:effectLst/>
                  <a:uLnTx/>
                  <a:uFillTx/>
                  <a:latin typeface="Segoe UI Semibold"/>
                  <a:ea typeface="+mn-ea"/>
                  <a:cs typeface="Segoe UI"/>
                </a:rPr>
                <a:t>des </a:t>
              </a:r>
              <a:r>
                <a:rPr lang="fr-FR" sz="1150" dirty="0">
                  <a:solidFill>
                    <a:prstClr val="black"/>
                  </a:solidFill>
                  <a:latin typeface="Segoe UI Semibold"/>
                </a:rPr>
                <a:t>prompts</a:t>
              </a:r>
              <a:endParaRPr lang="fr-FR" sz="1150" b="0" i="0" u="none" strike="noStrike" cap="none" normalizeH="0" baseline="0" noProof="0" dirty="0">
                <a:ln>
                  <a:noFill/>
                </a:ln>
                <a:solidFill>
                  <a:prstClr val="black"/>
                </a:solidFill>
                <a:effectLst/>
                <a:uLnTx/>
                <a:uFillTx/>
                <a:latin typeface="Segoe UI"/>
                <a:cs typeface="Segoe UI"/>
              </a:endParaRPr>
            </a:p>
            <a:p>
              <a:pPr>
                <a:defRPr/>
              </a:pPr>
              <a:r>
                <a:rPr kumimoji="0" lang="fr-FR" sz="1150" b="0" i="0" u="none" strike="noStrike" cap="none" normalizeH="0" baseline="0" noProof="0" dirty="0">
                  <a:ln>
                    <a:noFill/>
                  </a:ln>
                  <a:solidFill>
                    <a:prstClr val="black"/>
                  </a:solidFill>
                  <a:effectLst/>
                  <a:uLnTx/>
                  <a:uFillTx/>
                  <a:latin typeface="Segoe UI"/>
                  <a:ea typeface="+mn-ea"/>
                  <a:cs typeface="Segoe UI"/>
                </a:rPr>
                <a:t>___</a:t>
              </a:r>
              <a:r>
                <a:rPr kumimoji="0" lang="fr-FR" sz="1150" b="0" i="0" u="none" strike="noStrike" cap="none" normalizeH="0" baseline="0" noProof="0" dirty="0">
                  <a:ln>
                    <a:noFill/>
                  </a:ln>
                  <a:solidFill>
                    <a:schemeClr val="bg1"/>
                  </a:solidFill>
                  <a:effectLst/>
                  <a:uLnTx/>
                  <a:uFillTx/>
                  <a:latin typeface="Segoe UI"/>
                  <a:ea typeface="+mn-ea"/>
                  <a:cs typeface="Segoe UI"/>
                </a:rPr>
                <a:t>_ </a:t>
              </a:r>
              <a:r>
                <a:rPr kumimoji="0" lang="fr-FR" sz="1150" b="0" i="0" u="none" strike="noStrike" cap="none" normalizeH="0" baseline="0" noProof="0" dirty="0">
                  <a:ln>
                    <a:noFill/>
                  </a:ln>
                  <a:solidFill>
                    <a:prstClr val="black"/>
                  </a:solidFill>
                  <a:effectLst/>
                  <a:uLnTx/>
                  <a:uFillTx/>
                  <a:latin typeface="Segoe UI"/>
                  <a:ea typeface="+mn-ea"/>
                  <a:cs typeface="Segoe UI"/>
                </a:rPr>
                <a:t>pour afficher les </a:t>
              </a:r>
              <a:r>
                <a:rPr lang="fr-FR" sz="1150" dirty="0">
                  <a:solidFill>
                    <a:prstClr val="black"/>
                  </a:solidFill>
                  <a:latin typeface="Segoe UI"/>
                </a:rPr>
                <a:t>prompts </a:t>
              </a:r>
              <a:r>
                <a:rPr kumimoji="0" lang="fr-FR" sz="1150" b="0" i="0" u="none" strike="noStrike" cap="none" normalizeH="0" baseline="0" noProof="0" dirty="0">
                  <a:ln>
                    <a:noFill/>
                  </a:ln>
                  <a:solidFill>
                    <a:prstClr val="black"/>
                  </a:solidFill>
                  <a:effectLst/>
                  <a:uLnTx/>
                  <a:uFillTx/>
                  <a:latin typeface="Segoe UI"/>
                  <a:ea typeface="+mn-ea"/>
                  <a:cs typeface="Segoe UI"/>
                </a:rPr>
                <a:t>permettant de modifier une diapositive ou d'en savoir plus sur la présentation</a:t>
              </a:r>
              <a:endParaRPr lang="fr-FR" sz="1150" b="0" i="0" u="none" strike="noStrike" cap="none" normalizeH="0" baseline="0" noProof="0" dirty="0">
                <a:ln>
                  <a:noFill/>
                </a:ln>
                <a:solidFill>
                  <a:prstClr val="black"/>
                </a:solidFill>
                <a:effectLst/>
                <a:uLnTx/>
                <a:uFillTx/>
                <a:latin typeface="Segoe UI"/>
                <a:cs typeface="Segoe UI"/>
              </a:endParaRPr>
            </a:p>
          </p:txBody>
        </p:sp>
        <p:pic>
          <p:nvPicPr>
            <p:cNvPr id="48" name="Picture 47">
              <a:extLst>
                <a:ext uri="{FF2B5EF4-FFF2-40B4-BE49-F238E27FC236}">
                  <a16:creationId xmlns:a16="http://schemas.microsoft.com/office/drawing/2014/main" id="{92BA7A85-5B23-6C03-AEB3-355609B88585}"/>
                </a:ext>
              </a:extLst>
            </p:cNvPr>
            <p:cNvPicPr>
              <a:picLocks noChangeAspect="1"/>
            </p:cNvPicPr>
            <p:nvPr/>
          </p:nvPicPr>
          <p:blipFill rotWithShape="1">
            <a:blip r:embed="rId10"/>
            <a:srcRect l="7161" t="21065" r="1090" b="17626"/>
            <a:stretch/>
          </p:blipFill>
          <p:spPr>
            <a:xfrm>
              <a:off x="9226550" y="-14713922"/>
              <a:ext cx="264319" cy="606581"/>
            </a:xfrm>
            <a:prstGeom prst="rect">
              <a:avLst/>
            </a:prstGeom>
          </p:spPr>
        </p:pic>
        <p:cxnSp>
          <p:nvCxnSpPr>
            <p:cNvPr id="49" name="Straight Arrow Connector 34">
              <a:extLst>
                <a:ext uri="{FF2B5EF4-FFF2-40B4-BE49-F238E27FC236}">
                  <a16:creationId xmlns:a16="http://schemas.microsoft.com/office/drawing/2014/main" id="{EA99EB92-D483-E681-27DC-2501CF38D0A8}"/>
                </a:ext>
              </a:extLst>
            </p:cNvPr>
            <p:cNvCxnSpPr>
              <a:cxnSpLocks/>
              <a:stCxn id="48" idx="1"/>
              <a:endCxn id="45" idx="4"/>
            </p:cNvCxnSpPr>
            <p:nvPr/>
          </p:nvCxnSpPr>
          <p:spPr>
            <a:xfrm rot="10800000">
              <a:off x="5246972" y="-16706253"/>
              <a:ext cx="3979579" cy="2295625"/>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273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righ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right)">
                                      <p:cBhvr>
                                        <p:cTn id="5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9" grpId="0" animBg="1"/>
      <p:bldP spid="38" grpId="0" animBg="1"/>
      <p:bldP spid="45" grpId="0" animBg="1"/>
      <p:bldP spid="3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B39C3B93-2737-FD1A-44B0-DDA1A129184C}"/>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TextBox 6">
            <a:extLst>
              <a:ext uri="{FF2B5EF4-FFF2-40B4-BE49-F238E27FC236}">
                <a16:creationId xmlns:a16="http://schemas.microsoft.com/office/drawing/2014/main" id="{F47798FC-22CF-607D-931E-7BEBA4E8B16E}"/>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p:txBody>
          <a:bodyPr>
            <a:normAutofit fontScale="90000"/>
          </a:bodyPr>
          <a:lstStyle/>
          <a:p>
            <a:r>
              <a:rPr lang="fr-FR" sz="3600">
                <a:gradFill flip="none" rotWithShape="1">
                  <a:gsLst>
                    <a:gs pos="50000">
                      <a:srgbClr val="8661C5"/>
                    </a:gs>
                    <a:gs pos="0">
                      <a:srgbClr val="3E76D4"/>
                    </a:gs>
                    <a:gs pos="100000">
                      <a:srgbClr val="C73ECC"/>
                    </a:gs>
                  </a:gsLst>
                  <a:lin ang="2700000" scaled="1"/>
                  <a:tileRect/>
                </a:gradFill>
                <a:cs typeface="+mn-cs"/>
              </a:rPr>
              <a:t>Utilisation : Copilot dans Teams pendant une réunion</a:t>
            </a:r>
            <a:br>
              <a:rPr lang="fr-FR" sz="3600">
                <a:gradFill flip="none" rotWithShape="1">
                  <a:gsLst>
                    <a:gs pos="50000">
                      <a:srgbClr val="8661C5"/>
                    </a:gs>
                    <a:gs pos="0">
                      <a:srgbClr val="3E76D4"/>
                    </a:gs>
                    <a:gs pos="100000">
                      <a:srgbClr val="C73ECC"/>
                    </a:gs>
                  </a:gsLst>
                  <a:lin ang="2700000" scaled="1"/>
                  <a:tileRect/>
                </a:gradFill>
                <a:cs typeface="+mn-cs"/>
              </a:rPr>
            </a:br>
            <a:r>
              <a:rPr lang="fr-FR" sz="2000">
                <a:cs typeface="Segoe UI Semilight"/>
              </a:rPr>
              <a:t>Notez que les invites affichées peuvent varier</a:t>
            </a:r>
          </a:p>
        </p:txBody>
      </p:sp>
      <p:grpSp>
        <p:nvGrpSpPr>
          <p:cNvPr id="3" name="Group 2" descr="Microsoft Teams logo">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10090569" y="476655"/>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Microsoft Copilot logo">
            <a:extLst>
              <a:ext uri="{FF2B5EF4-FFF2-40B4-BE49-F238E27FC236}">
                <a16:creationId xmlns:a16="http://schemas.microsoft.com/office/drawing/2014/main" id="{A4F2AD86-D3B4-1BB5-5B42-47F275BCD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A831EC8-499C-292E-D18E-EB21BC52AADB}"/>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Aptos" panose="020B0004020202020204" pitchFamily="34" charset="0"/>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Être aidé pendant une réunion en obtenant un résumé, des points clés, un sentiment ou des questions potentielles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S'informer sur une réunion en obtenant un résumé ou en posant des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lang="fr-FR" sz="1100">
                <a:solidFill>
                  <a:prstClr val="black"/>
                </a:solidFill>
                <a:cs typeface="Times New Roman"/>
              </a:rPr>
              <a:t>Fonctionne pendant les appels entre deux personnes et les appels de groupe, les réunions instantanées, les réunions privées programmées, les réunions récurrentes, les réunions de canal</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Obtenir un résumé de la réunion à ce stade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Principaux points de discussion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Qui a dit quoi ou ce qui a été dit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Points de désaccord</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Suggérer des actions</a:t>
            </a:r>
          </a:p>
        </p:txBody>
      </p:sp>
      <p:pic>
        <p:nvPicPr>
          <p:cNvPr id="50" name="Picture 49" descr="Screenshot of Copilot in Teams Meeting">
            <a:extLst>
              <a:ext uri="{FF2B5EF4-FFF2-40B4-BE49-F238E27FC236}">
                <a16:creationId xmlns:a16="http://schemas.microsoft.com/office/drawing/2014/main" id="{DE047D47-94A7-097F-3010-FF7389E86EE8}"/>
              </a:ext>
            </a:extLst>
          </p:cNvPr>
          <p:cNvPicPr>
            <a:picLocks noChangeAspect="1"/>
          </p:cNvPicPr>
          <p:nvPr/>
        </p:nvPicPr>
        <p:blipFill>
          <a:blip r:embed="rId6"/>
          <a:stretch>
            <a:fillRect/>
          </a:stretch>
        </p:blipFill>
        <p:spPr>
          <a:xfrm>
            <a:off x="5046561" y="2155643"/>
            <a:ext cx="2299870" cy="2400805"/>
          </a:xfrm>
          <a:prstGeom prst="roundRect">
            <a:avLst>
              <a:gd name="adj" fmla="val 2923"/>
            </a:avLst>
          </a:prstGeom>
          <a:ln w="6350">
            <a:solidFill>
              <a:schemeClr val="bg1">
                <a:lumMod val="75000"/>
              </a:schemeClr>
            </a:solidFill>
          </a:ln>
        </p:spPr>
      </p:pic>
      <p:sp>
        <p:nvSpPr>
          <p:cNvPr id="44" name="Oval 43">
            <a:extLst>
              <a:ext uri="{FF2B5EF4-FFF2-40B4-BE49-F238E27FC236}">
                <a16:creationId xmlns:a16="http://schemas.microsoft.com/office/drawing/2014/main" id="{722675AB-1A6E-052E-E9B0-FD99FC3E67DC}"/>
              </a:ext>
              <a:ext uri="{C183D7F6-B498-43B3-948B-1728B52AA6E4}">
                <adec:decorative xmlns:adec="http://schemas.microsoft.com/office/drawing/2017/decorative" val="1"/>
              </a:ext>
            </a:extLst>
          </p:cNvPr>
          <p:cNvSpPr>
            <a:spLocks/>
          </p:cNvSpPr>
          <p:nvPr/>
        </p:nvSpPr>
        <p:spPr bwMode="auto">
          <a:xfrm>
            <a:off x="5206842" y="4329552"/>
            <a:ext cx="183635" cy="182325"/>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Rounded Corners 42" descr="Emphasis on Prompt suggestions in the screenshot">
            <a:extLst>
              <a:ext uri="{FF2B5EF4-FFF2-40B4-BE49-F238E27FC236}">
                <a16:creationId xmlns:a16="http://schemas.microsoft.com/office/drawing/2014/main" id="{CE5BC0E7-D7C7-5F1B-8AAF-9A6C74F215E1}"/>
              </a:ext>
              <a:ext uri="{C183D7F6-B498-43B3-948B-1728B52AA6E4}">
                <adec:decorative xmlns:adec="http://schemas.microsoft.com/office/drawing/2017/decorative" val="0"/>
              </a:ext>
            </a:extLst>
          </p:cNvPr>
          <p:cNvSpPr/>
          <p:nvPr/>
        </p:nvSpPr>
        <p:spPr bwMode="auto">
          <a:xfrm>
            <a:off x="5290186" y="2341634"/>
            <a:ext cx="1576388" cy="1943099"/>
          </a:xfrm>
          <a:prstGeom prst="roundRect">
            <a:avLst>
              <a:gd name="adj" fmla="val 5209"/>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30" name="Picture 29" descr="Screenshot of Copilot in Teams meeting chat section">
            <a:extLst>
              <a:ext uri="{FF2B5EF4-FFF2-40B4-BE49-F238E27FC236}">
                <a16:creationId xmlns:a16="http://schemas.microsoft.com/office/drawing/2014/main" id="{2E4B047A-B298-23AF-E61D-B50EC2BBD58D}"/>
              </a:ext>
            </a:extLst>
          </p:cNvPr>
          <p:cNvPicPr>
            <a:picLocks noChangeAspect="1"/>
          </p:cNvPicPr>
          <p:nvPr/>
        </p:nvPicPr>
        <p:blipFill>
          <a:blip r:embed="rId7"/>
          <a:stretch>
            <a:fillRect/>
          </a:stretch>
        </p:blipFill>
        <p:spPr>
          <a:xfrm>
            <a:off x="7441066" y="2155643"/>
            <a:ext cx="1805395" cy="3771900"/>
          </a:xfrm>
          <a:prstGeom prst="roundRect">
            <a:avLst>
              <a:gd name="adj" fmla="val 2923"/>
            </a:avLst>
          </a:prstGeom>
          <a:ln w="6350">
            <a:solidFill>
              <a:schemeClr val="bg1">
                <a:lumMod val="75000"/>
              </a:schemeClr>
            </a:solidFill>
          </a:ln>
        </p:spPr>
      </p:pic>
      <p:sp>
        <p:nvSpPr>
          <p:cNvPr id="16" name="Rectangle: Rounded Corners 15" descr="Emphasis on the Ask me anything about this meeting search bar in the screenshot">
            <a:extLst>
              <a:ext uri="{FF2B5EF4-FFF2-40B4-BE49-F238E27FC236}">
                <a16:creationId xmlns:a16="http://schemas.microsoft.com/office/drawing/2014/main" id="{34224716-EF59-73EE-23B2-43571103BD8D}"/>
              </a:ext>
              <a:ext uri="{C183D7F6-B498-43B3-948B-1728B52AA6E4}">
                <adec:decorative xmlns:adec="http://schemas.microsoft.com/office/drawing/2017/decorative" val="0"/>
              </a:ext>
            </a:extLst>
          </p:cNvPr>
          <p:cNvSpPr/>
          <p:nvPr/>
        </p:nvSpPr>
        <p:spPr bwMode="auto">
          <a:xfrm>
            <a:off x="7817161" y="5493422"/>
            <a:ext cx="1388533" cy="271584"/>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5" name="Group 44" descr="An arrow pointing to the sparkle icon of More prompts in the screenshot&#10;Click on the Prompt &#10;Guide icon to show the prompts to edit a slide or learn about the presentation">
            <a:extLst>
              <a:ext uri="{FF2B5EF4-FFF2-40B4-BE49-F238E27FC236}">
                <a16:creationId xmlns:a16="http://schemas.microsoft.com/office/drawing/2014/main" id="{DA0002ED-0BF1-BA36-BA78-78B5B41B593B}"/>
              </a:ext>
              <a:ext uri="{C183D7F6-B498-43B3-948B-1728B52AA6E4}">
                <adec:decorative xmlns:adec="http://schemas.microsoft.com/office/drawing/2017/decorative" val="0"/>
              </a:ext>
            </a:extLst>
          </p:cNvPr>
          <p:cNvGrpSpPr/>
          <p:nvPr/>
        </p:nvGrpSpPr>
        <p:grpSpPr>
          <a:xfrm>
            <a:off x="5298661" y="4439305"/>
            <a:ext cx="6067180" cy="1169350"/>
            <a:chOff x="5045065" y="4781551"/>
            <a:chExt cx="6432778" cy="1169350"/>
          </a:xfrm>
        </p:grpSpPr>
        <p:sp>
          <p:nvSpPr>
            <p:cNvPr id="46" name="TextBox 45">
              <a:extLst>
                <a:ext uri="{FF2B5EF4-FFF2-40B4-BE49-F238E27FC236}">
                  <a16:creationId xmlns:a16="http://schemas.microsoft.com/office/drawing/2014/main" id="{D50A5432-FE01-8DFE-A7F9-F41DD3E971FE}"/>
                </a:ext>
              </a:extLst>
            </p:cNvPr>
            <p:cNvSpPr txBox="1"/>
            <p:nvPr/>
          </p:nvSpPr>
          <p:spPr>
            <a:xfrm>
              <a:off x="9340362" y="4781551"/>
              <a:ext cx="2137481" cy="1169350"/>
            </a:xfrm>
            <a:prstGeom prst="roundRect">
              <a:avLst>
                <a:gd name="adj" fmla="val 5224"/>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a:defRPr/>
              </a:pPr>
              <a:r>
                <a:rPr kumimoji="0" lang="fr-FR" sz="1200" b="0" i="0" u="none" strike="noStrike" cap="none" normalizeH="0" baseline="0" noProof="0" dirty="0">
                  <a:ln>
                    <a:noFill/>
                  </a:ln>
                  <a:solidFill>
                    <a:prstClr val="black"/>
                  </a:solidFill>
                  <a:effectLst/>
                  <a:uLnTx/>
                  <a:uFillTx/>
                  <a:latin typeface="Segoe UI"/>
                  <a:ea typeface="+mn-ea"/>
                  <a:cs typeface="Segoe UI"/>
                </a:rPr>
                <a:t>Cliquez sur l'icône</a:t>
              </a:r>
              <a:br>
                <a:rPr lang="fr-FR" sz="1200" b="0" i="0" u="none" strike="noStrike" cap="none" normalizeH="0" baseline="0" noProof="0" dirty="0">
                  <a:ln>
                    <a:noFill/>
                  </a:ln>
                  <a:effectLst/>
                  <a:uLnTx/>
                  <a:uFillTx/>
                  <a:latin typeface="Segoe UI"/>
                  <a:cs typeface="Segoe UI"/>
                </a:rPr>
              </a:br>
              <a:r>
                <a:rPr kumimoji="0" lang="fr-FR" sz="1200" b="1" i="0" u="none" strike="noStrike" cap="none" normalizeH="0" baseline="0" noProof="0" dirty="0">
                  <a:ln>
                    <a:noFill/>
                  </a:ln>
                  <a:solidFill>
                    <a:prstClr val="black"/>
                  </a:solidFill>
                  <a:effectLst/>
                  <a:uLnTx/>
                  <a:uFillTx/>
                  <a:latin typeface="Segoe UI Semibold"/>
                  <a:ea typeface="+mn-ea"/>
                  <a:cs typeface="Segoe UI"/>
                </a:rPr>
                <a:t>Guide des </a:t>
              </a:r>
              <a:r>
                <a:rPr lang="fr-FR" b="1" dirty="0">
                  <a:solidFill>
                    <a:prstClr val="black"/>
                  </a:solidFill>
                  <a:latin typeface="Segoe UI Semibold"/>
                </a:rPr>
                <a:t>prompts</a:t>
              </a:r>
              <a:endParaRPr lang="fr-FR" sz="1200" b="0" i="0" u="none" strike="noStrike" cap="none" normalizeH="0" baseline="0" noProof="0" dirty="0">
                <a:ln>
                  <a:noFill/>
                </a:ln>
                <a:solidFill>
                  <a:prstClr val="black"/>
                </a:solidFill>
                <a:effectLst/>
                <a:uLnTx/>
                <a:uFillTx/>
                <a:latin typeface="Segoe UI"/>
                <a:cs typeface="Segoe UI"/>
              </a:endParaRPr>
            </a:p>
            <a:p>
              <a:pPr>
                <a:defRPr/>
              </a:pPr>
              <a:r>
                <a:rPr kumimoji="0" lang="fr-FR" sz="1200" b="0" i="0" u="none" strike="noStrike" cap="none" normalizeH="0" baseline="0" noProof="0" dirty="0">
                  <a:ln>
                    <a:noFill/>
                  </a:ln>
                  <a:solidFill>
                    <a:prstClr val="black"/>
                  </a:solidFill>
                  <a:effectLst/>
                  <a:uLnTx/>
                  <a:uFillTx/>
                  <a:latin typeface="Segoe UI"/>
                  <a:ea typeface="+mn-ea"/>
                  <a:cs typeface="Segoe UI"/>
                </a:rPr>
                <a:t>pour afficher les </a:t>
              </a:r>
              <a:r>
                <a:rPr lang="fr-FR" dirty="0">
                  <a:solidFill>
                    <a:prstClr val="black"/>
                  </a:solidFill>
                  <a:latin typeface="Segoe UI"/>
                </a:rPr>
                <a:t>prompts permettant</a:t>
              </a:r>
              <a:r>
                <a:rPr kumimoji="0" lang="fr-FR" sz="1200" b="0" i="0" u="none" strike="noStrike" cap="none" normalizeH="0" baseline="0" noProof="0" dirty="0">
                  <a:ln>
                    <a:noFill/>
                  </a:ln>
                  <a:solidFill>
                    <a:prstClr val="black"/>
                  </a:solidFill>
                  <a:effectLst/>
                  <a:uLnTx/>
                  <a:uFillTx/>
                  <a:latin typeface="Segoe UI"/>
                  <a:ea typeface="+mn-ea"/>
                  <a:cs typeface="Segoe UI"/>
                </a:rPr>
                <a:t> de modifier une diapositive ou d'en savoir plus sur la présentation</a:t>
              </a:r>
              <a:endParaRPr lang="fr-FR" sz="1200" b="0" i="0" u="none" strike="noStrike" cap="none" normalizeH="0" baseline="0" noProof="0" dirty="0">
                <a:ln>
                  <a:noFill/>
                </a:ln>
                <a:solidFill>
                  <a:prstClr val="black"/>
                </a:solidFill>
                <a:effectLst/>
                <a:uLnTx/>
                <a:uFillTx/>
                <a:latin typeface="Segoe UI"/>
                <a:cs typeface="Segoe UI"/>
              </a:endParaRPr>
            </a:p>
          </p:txBody>
        </p:sp>
        <p:pic>
          <p:nvPicPr>
            <p:cNvPr id="47" name="Picture 46">
              <a:extLst>
                <a:ext uri="{FF2B5EF4-FFF2-40B4-BE49-F238E27FC236}">
                  <a16:creationId xmlns:a16="http://schemas.microsoft.com/office/drawing/2014/main" id="{2154B383-6A6B-2805-862D-86C2D87E7AA2}"/>
                </a:ext>
              </a:extLst>
            </p:cNvPr>
            <p:cNvPicPr>
              <a:picLocks noChangeAspect="1"/>
            </p:cNvPicPr>
            <p:nvPr/>
          </p:nvPicPr>
          <p:blipFill rotWithShape="1">
            <a:blip r:embed="rId8"/>
            <a:srcRect l="11552" t="12754" r="15268" b="18570"/>
            <a:stretch/>
          </p:blipFill>
          <p:spPr>
            <a:xfrm>
              <a:off x="9365061" y="5071008"/>
              <a:ext cx="269890" cy="242611"/>
            </a:xfrm>
            <a:prstGeom prst="rect">
              <a:avLst/>
            </a:prstGeom>
          </p:spPr>
        </p:pic>
        <p:cxnSp>
          <p:nvCxnSpPr>
            <p:cNvPr id="48" name="Straight Arrow Connector 34">
              <a:extLst>
                <a:ext uri="{FF2B5EF4-FFF2-40B4-BE49-F238E27FC236}">
                  <a16:creationId xmlns:a16="http://schemas.microsoft.com/office/drawing/2014/main" id="{A1074FB0-1424-A6BA-27DE-EAB7E6E48C0D}"/>
                </a:ext>
              </a:extLst>
            </p:cNvPr>
            <p:cNvCxnSpPr>
              <a:cxnSpLocks/>
              <a:endCxn id="44" idx="4"/>
            </p:cNvCxnSpPr>
            <p:nvPr/>
          </p:nvCxnSpPr>
          <p:spPr>
            <a:xfrm rot="10800000">
              <a:off x="5045065" y="4854123"/>
              <a:ext cx="4289001" cy="464936"/>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090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right)">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202940DF-1005-6CB9-9CD2-EFDD0545B8F1}"/>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TextBox 14">
            <a:extLst>
              <a:ext uri="{FF2B5EF4-FFF2-40B4-BE49-F238E27FC236}">
                <a16:creationId xmlns:a16="http://schemas.microsoft.com/office/drawing/2014/main" id="{B2E3EFE7-A3BC-6B2D-7984-6228756A0DDB}"/>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fr-FR">
                <a:gradFill flip="none" rotWithShape="1">
                  <a:gsLst>
                    <a:gs pos="50000">
                      <a:srgbClr val="8661C5"/>
                    </a:gs>
                    <a:gs pos="0">
                      <a:srgbClr val="3E76D4"/>
                    </a:gs>
                    <a:gs pos="100000">
                      <a:srgbClr val="C73ECC"/>
                    </a:gs>
                  </a:gsLst>
                  <a:lin ang="2700000" scaled="1"/>
                  <a:tileRect/>
                </a:gradFill>
                <a:cs typeface="+mn-cs"/>
              </a:rPr>
              <a:t>Utilisation : Copilot dans Teams après une réunion</a:t>
            </a:r>
            <a:br>
              <a:rPr lang="fr-FR">
                <a:gradFill flip="none" rotWithShape="1">
                  <a:gsLst>
                    <a:gs pos="50000">
                      <a:srgbClr val="8661C5"/>
                    </a:gs>
                    <a:gs pos="0">
                      <a:srgbClr val="3E76D4"/>
                    </a:gs>
                    <a:gs pos="100000">
                      <a:srgbClr val="C73ECC"/>
                    </a:gs>
                  </a:gsLst>
                  <a:lin ang="2700000" scaled="1"/>
                  <a:tileRect/>
                </a:gradFill>
                <a:cs typeface="+mn-cs"/>
              </a:rPr>
            </a:br>
            <a:r>
              <a:rPr lang="fr-FR" sz="1800">
                <a:cs typeface="Segoe UI Semilight"/>
              </a:rPr>
              <a:t>Notez que les invites affichées peuvent varier</a:t>
            </a:r>
          </a:p>
        </p:txBody>
      </p:sp>
      <p:grpSp>
        <p:nvGrpSpPr>
          <p:cNvPr id="3" name="Group 2" descr="Microsoft Teams logo">
            <a:extLst>
              <a:ext uri="{FF2B5EF4-FFF2-40B4-BE49-F238E27FC236}">
                <a16:creationId xmlns:a16="http://schemas.microsoft.com/office/drawing/2014/main" id="{033E58A0-AF2C-B853-2A15-2C055C9787EC}"/>
              </a:ext>
              <a:ext uri="{C183D7F6-B498-43B3-948B-1728B52AA6E4}">
                <adec:decorative xmlns:adec="http://schemas.microsoft.com/office/drawing/2017/decorative" val="0"/>
              </a:ext>
            </a:extLst>
          </p:cNvPr>
          <p:cNvGrpSpPr/>
          <p:nvPr/>
        </p:nvGrpSpPr>
        <p:grpSpPr>
          <a:xfrm>
            <a:off x="9610254" y="450453"/>
            <a:ext cx="534543" cy="534543"/>
            <a:chOff x="4236994" y="8381781"/>
            <a:chExt cx="534543" cy="534543"/>
          </a:xfrm>
        </p:grpSpPr>
        <p:sp>
          <p:nvSpPr>
            <p:cNvPr id="4" name="Rounded Rectangle 46">
              <a:extLst>
                <a:ext uri="{FF2B5EF4-FFF2-40B4-BE49-F238E27FC236}">
                  <a16:creationId xmlns:a16="http://schemas.microsoft.com/office/drawing/2014/main" id="{066596A1-0687-766B-EA61-2DD732C5309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3"/>
              <a:extLst>
                <a:ext uri="{FF2B5EF4-FFF2-40B4-BE49-F238E27FC236}">
                  <a16:creationId xmlns:a16="http://schemas.microsoft.com/office/drawing/2014/main" id="{BF4C5025-D520-F49D-C168-419F4FB4DDB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Microsoft Copilot logo">
            <a:extLst>
              <a:ext uri="{FF2B5EF4-FFF2-40B4-BE49-F238E27FC236}">
                <a16:creationId xmlns:a16="http://schemas.microsoft.com/office/drawing/2014/main" id="{C391B768-3880-B51B-DAAB-0ADF25DB16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FB8F44F-C275-70CB-D9D1-5544CB693773}"/>
              </a:ext>
            </a:extLst>
          </p:cNvPr>
          <p:cNvSpPr txBox="1">
            <a:spLocks/>
          </p:cNvSpPr>
          <p:nvPr/>
        </p:nvSpPr>
        <p:spPr>
          <a:xfrm>
            <a:off x="659171"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mn-ea"/>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S'informer sur une réunion en obtenant un résumé ou en posant des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Fonctionne pour les réunions planifiées avec transcription (réunions individuelles et de groupe)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mn-ea"/>
                <a:cs typeface="Times New Roman"/>
              </a:rPr>
              <a:t>Utiliser le volet de conversation Copilot de l'onglet </a:t>
            </a:r>
            <a:r>
              <a:rPr kumimoji="0" lang="fr-FR" sz="1200" b="1" i="0" u="none" strike="noStrike" cap="none" normalizeH="0" baseline="0" noProof="0" err="1">
                <a:ln>
                  <a:noFill/>
                </a:ln>
                <a:solidFill>
                  <a:prstClr val="black"/>
                </a:solidFill>
                <a:effectLst/>
                <a:uLnTx/>
                <a:uFillTx/>
                <a:latin typeface="Segoe UI Semibold"/>
                <a:ea typeface="+mn-ea"/>
                <a:cs typeface="Times New Roman"/>
              </a:rPr>
              <a:t>Recap</a:t>
            </a:r>
            <a:r>
              <a:rPr kumimoji="0" lang="fr-FR" sz="1200" b="1" i="0" u="none" strike="noStrike" cap="none" normalizeH="0" baseline="0" noProof="0">
                <a:ln>
                  <a:noFill/>
                </a:ln>
                <a:solidFill>
                  <a:prstClr val="black"/>
                </a:solidFill>
                <a:effectLst/>
                <a:uLnTx/>
                <a:uFillTx/>
                <a:latin typeface="Segoe UI Semibold"/>
                <a:ea typeface="+mn-ea"/>
                <a:cs typeface="Times New Roman"/>
              </a:rPr>
              <a:t> (Récap)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Récapituler la réunion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Lister les actions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Assurer le suivi des questions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Mettre en évidence les différents points de vue sur un sujet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Lister les idées principales</a:t>
            </a:r>
          </a:p>
        </p:txBody>
      </p:sp>
      <p:pic>
        <p:nvPicPr>
          <p:cNvPr id="22" name="Picture 21" descr="Screenshot of Copilot in Teams">
            <a:extLst>
              <a:ext uri="{FF2B5EF4-FFF2-40B4-BE49-F238E27FC236}">
                <a16:creationId xmlns:a16="http://schemas.microsoft.com/office/drawing/2014/main" id="{F112C385-2CFE-B38A-5D18-DA4084B95E00}"/>
              </a:ext>
            </a:extLst>
          </p:cNvPr>
          <p:cNvPicPr>
            <a:picLocks noChangeAspect="1"/>
          </p:cNvPicPr>
          <p:nvPr/>
        </p:nvPicPr>
        <p:blipFill>
          <a:blip r:embed="rId6"/>
          <a:stretch>
            <a:fillRect/>
          </a:stretch>
        </p:blipFill>
        <p:spPr>
          <a:xfrm>
            <a:off x="5062855" y="1794831"/>
            <a:ext cx="4793956" cy="2419981"/>
          </a:xfrm>
          <a:prstGeom prst="roundRect">
            <a:avLst>
              <a:gd name="adj" fmla="val 4387"/>
            </a:avLst>
          </a:prstGeom>
          <a:ln w="6350">
            <a:solidFill>
              <a:schemeClr val="bg1">
                <a:lumMod val="75000"/>
              </a:schemeClr>
            </a:solidFill>
          </a:ln>
        </p:spPr>
      </p:pic>
      <p:sp>
        <p:nvSpPr>
          <p:cNvPr id="31" name="Rectangle: Rounded Corners 30" descr="Emphasis on Copilot button in Teams">
            <a:extLst>
              <a:ext uri="{FF2B5EF4-FFF2-40B4-BE49-F238E27FC236}">
                <a16:creationId xmlns:a16="http://schemas.microsoft.com/office/drawing/2014/main" id="{A4F8A746-8333-35FC-940A-39BF8B878875}"/>
              </a:ext>
              <a:ext uri="{C183D7F6-B498-43B3-948B-1728B52AA6E4}">
                <adec:decorative xmlns:adec="http://schemas.microsoft.com/office/drawing/2017/decorative" val="0"/>
              </a:ext>
            </a:extLst>
          </p:cNvPr>
          <p:cNvSpPr/>
          <p:nvPr/>
        </p:nvSpPr>
        <p:spPr bwMode="auto">
          <a:xfrm>
            <a:off x="5270700" y="1812131"/>
            <a:ext cx="496688" cy="225660"/>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Screenshot of Copilot in Teams Prompt Suggestions">
            <a:extLst>
              <a:ext uri="{FF2B5EF4-FFF2-40B4-BE49-F238E27FC236}">
                <a16:creationId xmlns:a16="http://schemas.microsoft.com/office/drawing/2014/main" id="{F82EA554-3783-5719-8D69-C58063D5BA9A}"/>
              </a:ext>
            </a:extLst>
          </p:cNvPr>
          <p:cNvPicPr>
            <a:picLocks noChangeAspect="1"/>
          </p:cNvPicPr>
          <p:nvPr/>
        </p:nvPicPr>
        <p:blipFill>
          <a:blip r:embed="rId7"/>
          <a:stretch>
            <a:fillRect/>
          </a:stretch>
        </p:blipFill>
        <p:spPr>
          <a:xfrm>
            <a:off x="5208365" y="3591228"/>
            <a:ext cx="2461762" cy="2734345"/>
          </a:xfrm>
          <a:prstGeom prst="roundRect">
            <a:avLst>
              <a:gd name="adj" fmla="val 3357"/>
            </a:avLst>
          </a:prstGeom>
          <a:ln w="6350">
            <a:solidFill>
              <a:schemeClr val="bg1">
                <a:lumMod val="75000"/>
              </a:schemeClr>
            </a:solidFill>
          </a:ln>
        </p:spPr>
      </p:pic>
      <p:sp>
        <p:nvSpPr>
          <p:cNvPr id="9" name="Rectangle: Rounded Corners 8" descr="Emphasis on the Prompt suggestions">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254718" y="3594059"/>
            <a:ext cx="2123981" cy="2476541"/>
          </a:xfrm>
          <a:prstGeom prst="roundRect">
            <a:avLst>
              <a:gd name="adj" fmla="val 2441"/>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8439169" y="3997241"/>
            <a:ext cx="247224" cy="254048"/>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50" name="Group 49" descr="Arrow pointing to the sparkle icon with More Prompts in the screenshot.&#10;Click on the Prompt Guide icon to show the prompts to ask questions about the &#10;meeting content&#10;">
            <a:extLst>
              <a:ext uri="{FF2B5EF4-FFF2-40B4-BE49-F238E27FC236}">
                <a16:creationId xmlns:a16="http://schemas.microsoft.com/office/drawing/2014/main" id="{45C0265A-1599-B997-88B1-4C18AB2B9932}"/>
              </a:ext>
              <a:ext uri="{C183D7F6-B498-43B3-948B-1728B52AA6E4}">
                <adec:decorative xmlns:adec="http://schemas.microsoft.com/office/drawing/2017/decorative" val="0"/>
              </a:ext>
            </a:extLst>
          </p:cNvPr>
          <p:cNvGrpSpPr/>
          <p:nvPr/>
        </p:nvGrpSpPr>
        <p:grpSpPr>
          <a:xfrm>
            <a:off x="8562781" y="4251290"/>
            <a:ext cx="2878016" cy="1398021"/>
            <a:chOff x="8562781" y="4251290"/>
            <a:chExt cx="2878016" cy="1398021"/>
          </a:xfrm>
        </p:grpSpPr>
        <p:sp>
          <p:nvSpPr>
            <p:cNvPr id="33" name="TextBox 32">
              <a:extLst>
                <a:ext uri="{FF2B5EF4-FFF2-40B4-BE49-F238E27FC236}">
                  <a16:creationId xmlns:a16="http://schemas.microsoft.com/office/drawing/2014/main" id="{F11C994D-9DC9-FC7D-DA26-BBBC67585B30}"/>
                </a:ext>
              </a:extLst>
            </p:cNvPr>
            <p:cNvSpPr txBox="1"/>
            <p:nvPr/>
          </p:nvSpPr>
          <p:spPr>
            <a:xfrm>
              <a:off x="8848797" y="4818314"/>
              <a:ext cx="2592000" cy="830997"/>
            </a:xfrm>
            <a:prstGeom prst="roundRect">
              <a:avLst>
                <a:gd name="adj" fmla="val 1131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a:defRPr/>
              </a:pPr>
              <a:r>
                <a:rPr kumimoji="0" lang="fr-FR" sz="1200" b="0" i="0" u="none" strike="noStrike" cap="none" normalizeH="0" baseline="0" noProof="0" dirty="0">
                  <a:ln>
                    <a:noFill/>
                  </a:ln>
                  <a:solidFill>
                    <a:prstClr val="black"/>
                  </a:solidFill>
                  <a:effectLst/>
                  <a:uLnTx/>
                  <a:uFillTx/>
                  <a:latin typeface="Segoe UI"/>
                  <a:ea typeface="+mn-ea"/>
                  <a:cs typeface="Segoe UI"/>
                </a:rPr>
                <a:t>Cliquez sur l'icône </a:t>
              </a:r>
              <a:r>
                <a:rPr kumimoji="0" lang="fr-FR" sz="1200" b="1" i="0" u="none" strike="noStrike" cap="none" normalizeH="0" baseline="0" noProof="0" dirty="0">
                  <a:ln>
                    <a:noFill/>
                  </a:ln>
                  <a:solidFill>
                    <a:prstClr val="black"/>
                  </a:solidFill>
                  <a:effectLst/>
                  <a:uLnTx/>
                  <a:uFillTx/>
                  <a:latin typeface="Segoe UI Semibold"/>
                  <a:ea typeface="+mn-ea"/>
                  <a:cs typeface="Segoe UI"/>
                </a:rPr>
                <a:t>Guide des </a:t>
              </a:r>
              <a:r>
                <a:rPr lang="fr-FR" b="1" dirty="0">
                  <a:solidFill>
                    <a:prstClr val="black"/>
                  </a:solidFill>
                  <a:latin typeface="Segoe UI Semibold"/>
                </a:rPr>
                <a:t>prompts </a:t>
              </a:r>
              <a:r>
                <a:rPr lang="fr-FR" dirty="0">
                  <a:solidFill>
                    <a:prstClr val="black"/>
                  </a:solidFill>
                  <a:latin typeface="Segoe UI"/>
                </a:rPr>
                <a:t>pour </a:t>
              </a:r>
              <a:r>
                <a:rPr kumimoji="0" lang="fr-FR" sz="1200" b="0" i="0" u="none" strike="noStrike" cap="none" normalizeH="0" baseline="0" noProof="0" dirty="0">
                  <a:ln>
                    <a:noFill/>
                  </a:ln>
                  <a:solidFill>
                    <a:prstClr val="black"/>
                  </a:solidFill>
                  <a:effectLst/>
                  <a:uLnTx/>
                  <a:uFillTx/>
                  <a:latin typeface="Segoe UI"/>
                  <a:ea typeface="+mn-ea"/>
                  <a:cs typeface="Segoe UI"/>
                </a:rPr>
                <a:t>afficher les </a:t>
              </a:r>
              <a:r>
                <a:rPr lang="fr-FR" dirty="0">
                  <a:solidFill>
                    <a:prstClr val="black"/>
                  </a:solidFill>
                  <a:latin typeface="Segoe UI"/>
                </a:rPr>
                <a:t>prompts</a:t>
              </a:r>
              <a:endParaRPr kumimoji="0" lang="fr-FR" sz="1200" b="0" i="0" u="none" strike="noStrike" cap="none" normalizeH="0" baseline="0" noProof="0" dirty="0">
                <a:ln>
                  <a:noFill/>
                </a:ln>
                <a:solidFill>
                  <a:prstClr val="black"/>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a:ea typeface="+mn-ea"/>
                  <a:cs typeface="Segoe UI"/>
                </a:rPr>
                <a:t>permettant de poser des questions</a:t>
              </a:r>
              <a:br>
                <a:rPr lang="fr-FR" sz="1200" b="0" i="0" u="none" strike="noStrike" cap="none" normalizeH="0" baseline="0" noProof="0" dirty="0">
                  <a:ln>
                    <a:noFill/>
                  </a:ln>
                  <a:effectLst/>
                  <a:uLnTx/>
                  <a:uFillTx/>
                  <a:latin typeface="Segoe UI"/>
                  <a:cs typeface="Segoe UI"/>
                </a:rPr>
              </a:br>
              <a:r>
                <a:rPr kumimoji="0" lang="fr-FR" sz="1200" b="0" i="0" u="none" strike="noStrike" cap="none" normalizeH="0" baseline="0" noProof="0" dirty="0">
                  <a:ln>
                    <a:noFill/>
                  </a:ln>
                  <a:solidFill>
                    <a:prstClr val="black"/>
                  </a:solidFill>
                  <a:effectLst/>
                  <a:uLnTx/>
                  <a:uFillTx/>
                  <a:latin typeface="Segoe UI"/>
                  <a:ea typeface="+mn-ea"/>
                  <a:cs typeface="Segoe UI"/>
                </a:rPr>
                <a:t>sur le contenu de la réunion</a:t>
              </a:r>
              <a:endParaRPr lang="fr-FR" sz="1200" b="0" i="0" u="none" strike="noStrike" cap="none" normalizeH="0" baseline="0" noProof="0" dirty="0">
                <a:ln>
                  <a:noFill/>
                </a:ln>
                <a:solidFill>
                  <a:prstClr val="black"/>
                </a:solidFill>
                <a:effectLst/>
                <a:uLnTx/>
                <a:uFillTx/>
                <a:latin typeface="Segoe UI"/>
                <a:cs typeface="Segoe UI"/>
              </a:endParaRPr>
            </a:p>
          </p:txBody>
        </p:sp>
        <p:cxnSp>
          <p:nvCxnSpPr>
            <p:cNvPr id="35" name="Straight Arrow Connector 34">
              <a:extLst>
                <a:ext uri="{FF2B5EF4-FFF2-40B4-BE49-F238E27FC236}">
                  <a16:creationId xmlns:a16="http://schemas.microsoft.com/office/drawing/2014/main" id="{5464739F-2F8A-4041-1EFA-FD1BAD66182F}"/>
                </a:ext>
              </a:extLst>
            </p:cNvPr>
            <p:cNvCxnSpPr>
              <a:cxnSpLocks/>
              <a:endCxn id="10" idx="4"/>
            </p:cNvCxnSpPr>
            <p:nvPr/>
          </p:nvCxnSpPr>
          <p:spPr>
            <a:xfrm rot="10800000">
              <a:off x="8562781" y="4251290"/>
              <a:ext cx="488056" cy="891417"/>
            </a:xfrm>
            <a:prstGeom prst="bentConnector2">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80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E91045CD-9B48-7B8E-8514-F3D5A68C5CDD}"/>
              </a:ext>
            </a:extLst>
          </p:cNvPr>
          <p:cNvSpPr>
            <a:spLocks noGrp="1"/>
          </p:cNvSpPr>
          <p:nvPr>
            <p:ph type="title"/>
          </p:nvPr>
        </p:nvSpPr>
        <p:spPr>
          <a:xfrm>
            <a:off x="588264" y="2136339"/>
            <a:ext cx="5282184" cy="2585323"/>
          </a:xfrm>
        </p:spPr>
        <p:txBody>
          <a:bodyPr/>
          <a:lstStyle/>
          <a:p>
            <a:r>
              <a:rPr lang="fr-FR" sz="4200" dirty="0">
                <a:gradFill flip="none" rotWithShape="1">
                  <a:gsLst>
                    <a:gs pos="50000">
                      <a:srgbClr val="8661C5"/>
                    </a:gs>
                    <a:gs pos="0">
                      <a:srgbClr val="3E76D4"/>
                    </a:gs>
                    <a:gs pos="100000">
                      <a:srgbClr val="C73ECC"/>
                    </a:gs>
                  </a:gsLst>
                  <a:lin ang="2700000" scaled="1"/>
                  <a:tileRect/>
                </a:gradFill>
              </a:rPr>
              <a:t>Copilot pour Microsoft 365</a:t>
            </a:r>
            <a:br>
              <a:rPr lang="fr-FR" sz="4200" dirty="0"/>
            </a:br>
            <a:r>
              <a:rPr lang="fr-FR" sz="4200" dirty="0"/>
              <a:t>L'IA pour les dirigeants</a:t>
            </a:r>
          </a:p>
        </p:txBody>
      </p:sp>
      <p:pic>
        <p:nvPicPr>
          <p:cNvPr id="1026" name="Picture 2" descr="Microsoft Copilot logo">
            <a:extLst>
              <a:ext uri="{FF2B5EF4-FFF2-40B4-BE49-F238E27FC236}">
                <a16:creationId xmlns:a16="http://schemas.microsoft.com/office/drawing/2014/main" id="{E59DD2D4-15D3-2CBB-EF10-4B96ED4189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094" y="477520"/>
            <a:ext cx="1255058" cy="1255058"/>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D9B88A95-1F34-DBC8-A9DE-DDF4B330EEAA}"/>
              </a:ext>
              <a:ext uri="{C183D7F6-B498-43B3-948B-1728B52AA6E4}">
                <adec:decorative xmlns:adec="http://schemas.microsoft.com/office/drawing/2017/decorative" val="1"/>
              </a:ext>
            </a:extLst>
          </p:cNvPr>
          <p:cNvSpPr/>
          <p:nvPr/>
        </p:nvSpPr>
        <p:spPr bwMode="auto">
          <a:xfrm>
            <a:off x="6461096" y="946407"/>
            <a:ext cx="4965186" cy="4965186"/>
          </a:xfrm>
          <a:prstGeom prst="ellipse">
            <a:avLst/>
          </a:prstGeom>
          <a:gradFill>
            <a:gsLst>
              <a:gs pos="0">
                <a:srgbClr val="0F6CBD"/>
              </a:gs>
              <a:gs pos="100000">
                <a:srgbClr val="9F51DE"/>
              </a:gs>
            </a:gsLst>
            <a:lin ang="0" scaled="1"/>
          </a:gradFill>
          <a:ln>
            <a:no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pic>
        <p:nvPicPr>
          <p:cNvPr id="2" name="Picture Placeholder 7">
            <a:extLst>
              <a:ext uri="{FF2B5EF4-FFF2-40B4-BE49-F238E27FC236}">
                <a16:creationId xmlns:a16="http://schemas.microsoft.com/office/drawing/2014/main" id="{E40D28E2-3004-9F42-E2C1-E5A8007717EA}"/>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a:ext>
            </a:extLst>
          </a:blip>
          <a:srcRect/>
          <a:stretch/>
        </p:blipFill>
        <p:spPr bwMode="ltGray">
          <a:xfrm>
            <a:off x="6607397" y="1105049"/>
            <a:ext cx="4672584" cy="4672584"/>
          </a:xfrm>
          <a:prstGeom prst="ellipse">
            <a:avLst/>
          </a:prstGeom>
        </p:spPr>
      </p:pic>
    </p:spTree>
    <p:extLst>
      <p:ext uri="{BB962C8B-B14F-4D97-AF65-F5344CB8AC3E}">
        <p14:creationId xmlns:p14="http://schemas.microsoft.com/office/powerpoint/2010/main" val="256918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0F009-3720-0458-A6D6-A3EC8240D0B5}"/>
              </a:ext>
            </a:extLst>
          </p:cNvPr>
          <p:cNvSpPr>
            <a:spLocks noGrp="1"/>
          </p:cNvSpPr>
          <p:nvPr>
            <p:ph type="title"/>
          </p:nvPr>
        </p:nvSpPr>
        <p:spPr>
          <a:xfrm>
            <a:off x="588263" y="457200"/>
            <a:ext cx="11018520" cy="984885"/>
          </a:xfrm>
        </p:spPr>
        <p:txBody>
          <a:bodyPr/>
          <a:lstStyle/>
          <a:p>
            <a:r>
              <a:rPr lang="fr-FR">
                <a:gradFill flip="none" rotWithShape="1">
                  <a:gsLst>
                    <a:gs pos="50000">
                      <a:srgbClr val="8661C5"/>
                    </a:gs>
                    <a:gs pos="0">
                      <a:srgbClr val="3E76D4"/>
                    </a:gs>
                    <a:gs pos="100000">
                      <a:srgbClr val="C73ECC"/>
                    </a:gs>
                  </a:gsLst>
                  <a:lin ang="2700000" scaled="1"/>
                  <a:tileRect/>
                </a:gradFill>
                <a:cs typeface="+mn-cs"/>
              </a:rPr>
              <a:t>Vous trouverez d'autres invites Teams à tester dans </a:t>
            </a:r>
            <a:br>
              <a:rPr lang="fr-FR">
                <a:gradFill flip="none" rotWithShape="1">
                  <a:gsLst>
                    <a:gs pos="50000">
                      <a:srgbClr val="8661C5"/>
                    </a:gs>
                    <a:gs pos="0">
                      <a:srgbClr val="3E76D4"/>
                    </a:gs>
                    <a:gs pos="100000">
                      <a:srgbClr val="C73ECC"/>
                    </a:gs>
                  </a:gsLst>
                  <a:lin ang="2700000" scaled="1"/>
                  <a:tileRect/>
                </a:gradFill>
                <a:cs typeface="+mn-cs"/>
              </a:rPr>
            </a:br>
            <a:r>
              <a:rPr lang="fr-FR">
                <a:solidFill>
                  <a:srgbClr val="0070C0"/>
                </a:solidFill>
                <a:hlinkClick r:id="rId3">
                  <a:extLst>
                    <a:ext uri="{A12FA001-AC4F-418D-AE19-62706E023703}">
                      <ahyp:hlinkClr xmlns:ahyp="http://schemas.microsoft.com/office/drawing/2018/hyperlinkcolor" val="tx"/>
                    </a:ext>
                  </a:extLst>
                </a:hlinkClick>
              </a:rPr>
              <a:t>Copilot </a:t>
            </a:r>
            <a:r>
              <a:rPr lang="fr-FR" err="1">
                <a:solidFill>
                  <a:srgbClr val="0070C0"/>
                </a:solidFill>
                <a:hlinkClick r:id="rId3">
                  <a:extLst>
                    <a:ext uri="{A12FA001-AC4F-418D-AE19-62706E023703}">
                      <ahyp:hlinkClr xmlns:ahyp="http://schemas.microsoft.com/office/drawing/2018/hyperlinkcolor" val="tx"/>
                    </a:ext>
                  </a:extLst>
                </a:hlinkClick>
              </a:rPr>
              <a:t>Lab</a:t>
            </a:r>
            <a:endParaRPr lang="fr-FR">
              <a:solidFill>
                <a:srgbClr val="0070C0"/>
              </a:solidFill>
              <a:hlinkClick r:id="rId3">
                <a:extLst>
                  <a:ext uri="{A12FA001-AC4F-418D-AE19-62706E023703}">
                    <ahyp:hlinkClr xmlns:ahyp="http://schemas.microsoft.com/office/drawing/2018/hyperlinkcolor" val="tx"/>
                  </a:ext>
                </a:extLst>
              </a:hlinkClick>
            </a:endParaRPr>
          </a:p>
        </p:txBody>
      </p:sp>
      <p:pic>
        <p:nvPicPr>
          <p:cNvPr id="3" name="Picture 2" descr="Microsoft Copilot logo">
            <a:extLst>
              <a:ext uri="{FF2B5EF4-FFF2-40B4-BE49-F238E27FC236}">
                <a16:creationId xmlns:a16="http://schemas.microsoft.com/office/drawing/2014/main" id="{01AA3FBE-2C00-56EC-1E30-AB99F72ED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6">
            <a:extLst>
              <a:ext uri="{FF2B5EF4-FFF2-40B4-BE49-F238E27FC236}">
                <a16:creationId xmlns:a16="http://schemas.microsoft.com/office/drawing/2014/main" id="{591E8971-2AE3-FE56-0D9D-2E77A28B517D}"/>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 name="Rectangle: Rounded Corners 6">
            <a:extLst>
              <a:ext uri="{FF2B5EF4-FFF2-40B4-BE49-F238E27FC236}">
                <a16:creationId xmlns:a16="http://schemas.microsoft.com/office/drawing/2014/main" id="{04C77750-411E-5677-B56A-E9A350D42E36}"/>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6">
            <a:extLst>
              <a:ext uri="{FF2B5EF4-FFF2-40B4-BE49-F238E27FC236}">
                <a16:creationId xmlns:a16="http://schemas.microsoft.com/office/drawing/2014/main" id="{2373BFA0-C00D-CFCC-41F5-112591A82741}"/>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Rectangle: Rounded Corners 6">
            <a:extLst>
              <a:ext uri="{FF2B5EF4-FFF2-40B4-BE49-F238E27FC236}">
                <a16:creationId xmlns:a16="http://schemas.microsoft.com/office/drawing/2014/main" id="{1067CE8E-E587-E8EF-E47C-82AD0D1EB948}"/>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Rectangle: Rounded Corners 6">
            <a:extLst>
              <a:ext uri="{FF2B5EF4-FFF2-40B4-BE49-F238E27FC236}">
                <a16:creationId xmlns:a16="http://schemas.microsoft.com/office/drawing/2014/main" id="{5F2BF8E2-BDD9-F0AC-0076-29DDE05A3F3B}"/>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ectangle: Rounded Corners 6">
            <a:extLst>
              <a:ext uri="{FF2B5EF4-FFF2-40B4-BE49-F238E27FC236}">
                <a16:creationId xmlns:a16="http://schemas.microsoft.com/office/drawing/2014/main" id="{EA07F7BC-13B2-B753-55FC-9CBD2A951B48}"/>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6">
            <a:extLst>
              <a:ext uri="{FF2B5EF4-FFF2-40B4-BE49-F238E27FC236}">
                <a16:creationId xmlns:a16="http://schemas.microsoft.com/office/drawing/2014/main" id="{7EEF49DF-D5ED-4781-9FB4-73AB68F35BB8}"/>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6">
            <a:extLst>
              <a:ext uri="{FF2B5EF4-FFF2-40B4-BE49-F238E27FC236}">
                <a16:creationId xmlns:a16="http://schemas.microsoft.com/office/drawing/2014/main" id="{4A76FF15-CF0E-EBAA-3732-375B312DC78C}"/>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Rectangle: Rounded Corners 6">
            <a:extLst>
              <a:ext uri="{FF2B5EF4-FFF2-40B4-BE49-F238E27FC236}">
                <a16:creationId xmlns:a16="http://schemas.microsoft.com/office/drawing/2014/main" id="{19D26986-BAAF-82A0-B4A8-C1516326D65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Rectangle: Rounded Corners 6">
            <a:extLst>
              <a:ext uri="{FF2B5EF4-FFF2-40B4-BE49-F238E27FC236}">
                <a16:creationId xmlns:a16="http://schemas.microsoft.com/office/drawing/2014/main" id="{E2769225-7E0A-7CF0-0FD1-DAB3E1FE08F0}"/>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5" name="Rectangle: Rounded Corners 6">
            <a:extLst>
              <a:ext uri="{FF2B5EF4-FFF2-40B4-BE49-F238E27FC236}">
                <a16:creationId xmlns:a16="http://schemas.microsoft.com/office/drawing/2014/main" id="{96F48DF8-C426-2C7D-5200-2EF454D99C75}"/>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21" name="Graphic 120" descr="Icon of a list">
            <a:extLst>
              <a:ext uri="{FF2B5EF4-FFF2-40B4-BE49-F238E27FC236}">
                <a16:creationId xmlns:a16="http://schemas.microsoft.com/office/drawing/2014/main" id="{A30F32EA-8A38-BC35-FD6F-C144201734FD}"/>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49" name="TextBox 48">
            <a:extLst>
              <a:ext uri="{FF2B5EF4-FFF2-40B4-BE49-F238E27FC236}">
                <a16:creationId xmlns:a16="http://schemas.microsoft.com/office/drawing/2014/main" id="{FD48294F-EF30-FB4C-97C7-DBA71C1C8B78}"/>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Rechercher des actions</a:t>
            </a:r>
          </a:p>
        </p:txBody>
      </p:sp>
      <p:sp>
        <p:nvSpPr>
          <p:cNvPr id="50" name="TextBox 49">
            <a:extLst>
              <a:ext uri="{FF2B5EF4-FFF2-40B4-BE49-F238E27FC236}">
                <a16:creationId xmlns:a16="http://schemas.microsoft.com/office/drawing/2014/main" id="{CF064D25-308E-25C6-AB3C-5CD84D7FA969}"/>
              </a:ext>
              <a:ext uri="{C183D7F6-B498-43B3-948B-1728B52AA6E4}">
                <adec:decorative xmlns:adec="http://schemas.microsoft.com/office/drawing/2017/decorative" val="0"/>
              </a:ext>
            </a:extLst>
          </p:cNvPr>
          <p:cNvSpPr txBox="1"/>
          <p:nvPr/>
        </p:nvSpPr>
        <p:spPr>
          <a:xfrm>
            <a:off x="889191" y="2171523"/>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Y a-t-il des actions qui me concernent ?</a:t>
            </a:r>
          </a:p>
        </p:txBody>
      </p:sp>
      <p:grpSp>
        <p:nvGrpSpPr>
          <p:cNvPr id="28" name="Group 27" descr="Microsoft Teams logo">
            <a:extLst>
              <a:ext uri="{FF2B5EF4-FFF2-40B4-BE49-F238E27FC236}">
                <a16:creationId xmlns:a16="http://schemas.microsoft.com/office/drawing/2014/main" id="{7753F537-D091-8BAD-5B4D-82332FA7F106}"/>
              </a:ext>
              <a:ext uri="{C183D7F6-B498-43B3-948B-1728B52AA6E4}">
                <adec:decorative xmlns:adec="http://schemas.microsoft.com/office/drawing/2017/decorative" val="0"/>
              </a:ext>
            </a:extLst>
          </p:cNvPr>
          <p:cNvGrpSpPr>
            <a:grpSpLocks/>
          </p:cNvGrpSpPr>
          <p:nvPr/>
        </p:nvGrpSpPr>
        <p:grpSpPr>
          <a:xfrm>
            <a:off x="787039" y="2723308"/>
            <a:ext cx="346134" cy="346134"/>
            <a:chOff x="4236994" y="8381781"/>
            <a:chExt cx="534543" cy="534543"/>
          </a:xfrm>
        </p:grpSpPr>
        <p:sp>
          <p:nvSpPr>
            <p:cNvPr id="29" name="Rounded Rectangle 46">
              <a:extLst>
                <a:ext uri="{FF2B5EF4-FFF2-40B4-BE49-F238E27FC236}">
                  <a16:creationId xmlns:a16="http://schemas.microsoft.com/office/drawing/2014/main" id="{EF7002DA-F8D3-66FE-9299-74D6786E4D0A}"/>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6" descr="Microsoft Teams Logo, symbol, meaning, history, PNG">
              <a:hlinkClick r:id="rId7"/>
              <a:extLst>
                <a:ext uri="{FF2B5EF4-FFF2-40B4-BE49-F238E27FC236}">
                  <a16:creationId xmlns:a16="http://schemas.microsoft.com/office/drawing/2014/main" id="{B4FDB8F7-A3F9-84A6-89B2-9FEAADD42AD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3" name="Graphic 122" descr="Icon of two circles connected by arrows pointing counter clockwise">
            <a:extLst>
              <a:ext uri="{FF2B5EF4-FFF2-40B4-BE49-F238E27FC236}">
                <a16:creationId xmlns:a16="http://schemas.microsoft.com/office/drawing/2014/main" id="{A7FE11E1-1193-5D69-6023-6C4258412B9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2766" y="1851930"/>
            <a:ext cx="228600" cy="228600"/>
          </a:xfrm>
          <a:prstGeom prst="rect">
            <a:avLst/>
          </a:prstGeom>
        </p:spPr>
      </p:pic>
      <p:sp>
        <p:nvSpPr>
          <p:cNvPr id="55" name="TextBox 54">
            <a:extLst>
              <a:ext uri="{FF2B5EF4-FFF2-40B4-BE49-F238E27FC236}">
                <a16:creationId xmlns:a16="http://schemas.microsoft.com/office/drawing/2014/main" id="{B0263937-9B05-F833-DF53-903739648CE3}"/>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Comparer des idées</a:t>
            </a:r>
          </a:p>
        </p:txBody>
      </p:sp>
      <p:sp>
        <p:nvSpPr>
          <p:cNvPr id="56" name="TextBox 55">
            <a:extLst>
              <a:ext uri="{FF2B5EF4-FFF2-40B4-BE49-F238E27FC236}">
                <a16:creationId xmlns:a16="http://schemas.microsoft.com/office/drawing/2014/main" id="{77D82A55-D2E6-811B-C05A-5B85FED1574A}"/>
              </a:ext>
              <a:ext uri="{C183D7F6-B498-43B3-948B-1728B52AA6E4}">
                <adec:decorative xmlns:adec="http://schemas.microsoft.com/office/drawing/2017/decorative" val="0"/>
              </a:ext>
            </a:extLst>
          </p:cNvPr>
          <p:cNvSpPr txBox="1"/>
          <p:nvPr/>
        </p:nvSpPr>
        <p:spPr>
          <a:xfrm>
            <a:off x="3597835" y="2133424"/>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Pour chaque idée discutée, identifier les avantages et les inconvénients dans un tableau avec 3 colonnes : idée, avantages, inconvénients. </a:t>
            </a:r>
          </a:p>
        </p:txBody>
      </p:sp>
      <p:grpSp>
        <p:nvGrpSpPr>
          <p:cNvPr id="25" name="Group 24" descr="Microsoft Teams logo">
            <a:extLst>
              <a:ext uri="{FF2B5EF4-FFF2-40B4-BE49-F238E27FC236}">
                <a16:creationId xmlns:a16="http://schemas.microsoft.com/office/drawing/2014/main" id="{10593DC4-ED7A-D0F1-AE1B-FBF5B1550F5E}"/>
              </a:ext>
              <a:ext uri="{C183D7F6-B498-43B3-948B-1728B52AA6E4}">
                <adec:decorative xmlns:adec="http://schemas.microsoft.com/office/drawing/2017/decorative" val="0"/>
              </a:ext>
            </a:extLst>
          </p:cNvPr>
          <p:cNvGrpSpPr>
            <a:grpSpLocks/>
          </p:cNvGrpSpPr>
          <p:nvPr/>
        </p:nvGrpSpPr>
        <p:grpSpPr>
          <a:xfrm>
            <a:off x="3495682" y="2723308"/>
            <a:ext cx="346134" cy="346134"/>
            <a:chOff x="4236994" y="8381781"/>
            <a:chExt cx="534543" cy="534543"/>
          </a:xfrm>
        </p:grpSpPr>
        <p:sp>
          <p:nvSpPr>
            <p:cNvPr id="26" name="Rounded Rectangle 46">
              <a:extLst>
                <a:ext uri="{FF2B5EF4-FFF2-40B4-BE49-F238E27FC236}">
                  <a16:creationId xmlns:a16="http://schemas.microsoft.com/office/drawing/2014/main" id="{628FC6B7-1CD0-54A7-7263-70F146015C4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7" name="Picture 6" descr="Microsoft Teams Logo, symbol, meaning, history, PNG">
              <a:hlinkClick r:id="rId7"/>
              <a:extLst>
                <a:ext uri="{FF2B5EF4-FFF2-40B4-BE49-F238E27FC236}">
                  <a16:creationId xmlns:a16="http://schemas.microsoft.com/office/drawing/2014/main" id="{5CFD9E24-AFF7-F0E8-8C9E-C6484EA254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6" name="Graphic 125" descr="Icon of adjustable levels">
            <a:extLst>
              <a:ext uri="{FF2B5EF4-FFF2-40B4-BE49-F238E27FC236}">
                <a16:creationId xmlns:a16="http://schemas.microsoft.com/office/drawing/2014/main" id="{A19DD1FC-937E-9E97-A022-153E29CAA12C}"/>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09" y="1851930"/>
            <a:ext cx="228600" cy="228600"/>
          </a:xfrm>
          <a:prstGeom prst="rect">
            <a:avLst/>
          </a:prstGeom>
        </p:spPr>
      </p:pic>
      <p:sp>
        <p:nvSpPr>
          <p:cNvPr id="61" name="TextBox 60">
            <a:extLst>
              <a:ext uri="{FF2B5EF4-FFF2-40B4-BE49-F238E27FC236}">
                <a16:creationId xmlns:a16="http://schemas.microsoft.com/office/drawing/2014/main" id="{16809977-B39E-51AA-A806-1042E481621A}"/>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Quelles sont les options ?</a:t>
            </a:r>
          </a:p>
        </p:txBody>
      </p:sp>
      <p:sp>
        <p:nvSpPr>
          <p:cNvPr id="62" name="TextBox 61">
            <a:extLst>
              <a:ext uri="{FF2B5EF4-FFF2-40B4-BE49-F238E27FC236}">
                <a16:creationId xmlns:a16="http://schemas.microsoft.com/office/drawing/2014/main" id="{DE4EE6CD-29E6-24DC-2CA5-822314A384B2}"/>
              </a:ext>
              <a:ext uri="{C183D7F6-B498-43B3-948B-1728B52AA6E4}">
                <adec:decorative xmlns:adec="http://schemas.microsoft.com/office/drawing/2017/decorative" val="0"/>
              </a:ext>
            </a:extLst>
          </p:cNvPr>
          <p:cNvSpPr txBox="1"/>
          <p:nvPr/>
        </p:nvSpPr>
        <p:spPr>
          <a:xfrm>
            <a:off x="6306478"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Créer un tableau avec les options discutées, leurs avantages et leurs inconvénients</a:t>
            </a:r>
          </a:p>
        </p:txBody>
      </p:sp>
      <p:grpSp>
        <p:nvGrpSpPr>
          <p:cNvPr id="22" name="Group 21" descr="Microsoft Teams logo">
            <a:extLst>
              <a:ext uri="{FF2B5EF4-FFF2-40B4-BE49-F238E27FC236}">
                <a16:creationId xmlns:a16="http://schemas.microsoft.com/office/drawing/2014/main" id="{83AD3E74-95E2-8D34-D5A4-574887853757}"/>
              </a:ext>
              <a:ext uri="{C183D7F6-B498-43B3-948B-1728B52AA6E4}">
                <adec:decorative xmlns:adec="http://schemas.microsoft.com/office/drawing/2017/decorative" val="0"/>
              </a:ext>
            </a:extLst>
          </p:cNvPr>
          <p:cNvGrpSpPr>
            <a:grpSpLocks/>
          </p:cNvGrpSpPr>
          <p:nvPr/>
        </p:nvGrpSpPr>
        <p:grpSpPr>
          <a:xfrm>
            <a:off x="6204325" y="2723308"/>
            <a:ext cx="346134" cy="346134"/>
            <a:chOff x="4236994" y="8381781"/>
            <a:chExt cx="534543" cy="534543"/>
          </a:xfrm>
        </p:grpSpPr>
        <p:sp>
          <p:nvSpPr>
            <p:cNvPr id="23" name="Rounded Rectangle 46">
              <a:extLst>
                <a:ext uri="{FF2B5EF4-FFF2-40B4-BE49-F238E27FC236}">
                  <a16:creationId xmlns:a16="http://schemas.microsoft.com/office/drawing/2014/main" id="{D67690C5-050C-70C7-8960-BB673C32018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4" name="Picture 6" descr="Microsoft Teams Logo, symbol, meaning, history, PNG">
              <a:hlinkClick r:id="rId7"/>
              <a:extLst>
                <a:ext uri="{FF2B5EF4-FFF2-40B4-BE49-F238E27FC236}">
                  <a16:creationId xmlns:a16="http://schemas.microsoft.com/office/drawing/2014/main" id="{439E37E1-B994-3659-00F7-298F672931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7" name="Graphic 126" descr="Icon of a list">
            <a:extLst>
              <a:ext uri="{FF2B5EF4-FFF2-40B4-BE49-F238E27FC236}">
                <a16:creationId xmlns:a16="http://schemas.microsoft.com/office/drawing/2014/main" id="{A01ED3B9-6542-5BD6-358A-A0A455567F1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0053" y="1851931"/>
            <a:ext cx="228600" cy="228600"/>
          </a:xfrm>
          <a:prstGeom prst="rect">
            <a:avLst/>
          </a:prstGeom>
        </p:spPr>
      </p:pic>
      <p:sp>
        <p:nvSpPr>
          <p:cNvPr id="67" name="TextBox 66">
            <a:extLst>
              <a:ext uri="{FF2B5EF4-FFF2-40B4-BE49-F238E27FC236}">
                <a16:creationId xmlns:a16="http://schemas.microsoft.com/office/drawing/2014/main" id="{CADC92FF-429D-2BD7-39B0-576D2C8C5142}"/>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Lister les idées</a:t>
            </a:r>
          </a:p>
        </p:txBody>
      </p:sp>
      <p:sp>
        <p:nvSpPr>
          <p:cNvPr id="68" name="TextBox 67">
            <a:extLst>
              <a:ext uri="{FF2B5EF4-FFF2-40B4-BE49-F238E27FC236}">
                <a16:creationId xmlns:a16="http://schemas.microsoft.com/office/drawing/2014/main" id="{DD11AF35-12E4-5930-D85C-0C9BCD8D465A}"/>
              </a:ext>
              <a:ext uri="{C183D7F6-B498-43B3-948B-1728B52AA6E4}">
                <adec:decorative xmlns:adec="http://schemas.microsoft.com/office/drawing/2017/decorative" val="0"/>
              </a:ext>
            </a:extLst>
          </p:cNvPr>
          <p:cNvSpPr txBox="1"/>
          <p:nvPr/>
        </p:nvSpPr>
        <p:spPr>
          <a:xfrm>
            <a:off x="9015121" y="2171524"/>
            <a:ext cx="1795754"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Lister 5 idées évoquées</a:t>
            </a:r>
          </a:p>
        </p:txBody>
      </p:sp>
      <p:grpSp>
        <p:nvGrpSpPr>
          <p:cNvPr id="7" name="Group 6" descr="Microsoft Teams logo">
            <a:extLst>
              <a:ext uri="{FF2B5EF4-FFF2-40B4-BE49-F238E27FC236}">
                <a16:creationId xmlns:a16="http://schemas.microsoft.com/office/drawing/2014/main" id="{314D241A-932E-1331-22DF-49633B6604A4}"/>
              </a:ext>
              <a:ext uri="{C183D7F6-B498-43B3-948B-1728B52AA6E4}">
                <adec:decorative xmlns:adec="http://schemas.microsoft.com/office/drawing/2017/decorative" val="0"/>
              </a:ext>
            </a:extLst>
          </p:cNvPr>
          <p:cNvGrpSpPr>
            <a:grpSpLocks/>
          </p:cNvGrpSpPr>
          <p:nvPr/>
        </p:nvGrpSpPr>
        <p:grpSpPr>
          <a:xfrm>
            <a:off x="8912968" y="2723308"/>
            <a:ext cx="346134" cy="346134"/>
            <a:chOff x="4236994" y="8381781"/>
            <a:chExt cx="534543" cy="534543"/>
          </a:xfrm>
        </p:grpSpPr>
        <p:sp>
          <p:nvSpPr>
            <p:cNvPr id="8" name="Rounded Rectangle 46">
              <a:extLst>
                <a:ext uri="{FF2B5EF4-FFF2-40B4-BE49-F238E27FC236}">
                  <a16:creationId xmlns:a16="http://schemas.microsoft.com/office/drawing/2014/main" id="{5F28F856-31AD-7E3B-A8E9-C89352041520}"/>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Picture 6" descr="Microsoft Teams Logo, symbol, meaning, history, PNG">
              <a:hlinkClick r:id="rId7"/>
              <a:extLst>
                <a:ext uri="{FF2B5EF4-FFF2-40B4-BE49-F238E27FC236}">
                  <a16:creationId xmlns:a16="http://schemas.microsoft.com/office/drawing/2014/main" id="{91CF7D75-994A-5FF9-A312-F020BBD63FF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8" name="Graphic 127" descr="Icon of a list">
            <a:extLst>
              <a:ext uri="{FF2B5EF4-FFF2-40B4-BE49-F238E27FC236}">
                <a16:creationId xmlns:a16="http://schemas.microsoft.com/office/drawing/2014/main" id="{2325F631-20BC-7EEE-2C66-B19A6DBE781C}"/>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4" y="3464038"/>
            <a:ext cx="228600" cy="228600"/>
          </a:xfrm>
          <a:prstGeom prst="rect">
            <a:avLst/>
          </a:prstGeom>
        </p:spPr>
      </p:pic>
      <p:sp>
        <p:nvSpPr>
          <p:cNvPr id="73" name="TextBox 72">
            <a:extLst>
              <a:ext uri="{FF2B5EF4-FFF2-40B4-BE49-F238E27FC236}">
                <a16:creationId xmlns:a16="http://schemas.microsoft.com/office/drawing/2014/main" id="{6998B807-2A40-404E-EA0A-910783B63D65}"/>
              </a:ext>
              <a:ext uri="{C183D7F6-B498-43B3-948B-1728B52AA6E4}">
                <adec:decorative xmlns:adec="http://schemas.microsoft.com/office/drawing/2017/decorative" val="0"/>
              </a:ext>
            </a:extLst>
          </p:cNvPr>
          <p:cNvSpPr txBox="1"/>
          <p:nvPr/>
        </p:nvSpPr>
        <p:spPr>
          <a:xfrm>
            <a:off x="1154317" y="3493699"/>
            <a:ext cx="147636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Obtenir le planning</a:t>
            </a:r>
          </a:p>
        </p:txBody>
      </p:sp>
      <p:sp>
        <p:nvSpPr>
          <p:cNvPr id="74" name="TextBox 73">
            <a:extLst>
              <a:ext uri="{FF2B5EF4-FFF2-40B4-BE49-F238E27FC236}">
                <a16:creationId xmlns:a16="http://schemas.microsoft.com/office/drawing/2014/main" id="{F2A99DC5-8F60-DD10-5442-493AEE355FD4}"/>
              </a:ext>
              <a:ext uri="{C183D7F6-B498-43B3-948B-1728B52AA6E4}">
                <adec:decorative xmlns:adec="http://schemas.microsoft.com/office/drawing/2017/decorative" val="0"/>
              </a:ext>
            </a:extLst>
          </p:cNvPr>
          <p:cNvSpPr txBox="1"/>
          <p:nvPr/>
        </p:nvSpPr>
        <p:spPr>
          <a:xfrm>
            <a:off x="889191"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Énumérer les dates clés dans un tableau</a:t>
            </a:r>
          </a:p>
        </p:txBody>
      </p:sp>
      <p:grpSp>
        <p:nvGrpSpPr>
          <p:cNvPr id="31" name="Group 30" descr="Microsoft Teams logo">
            <a:extLst>
              <a:ext uri="{FF2B5EF4-FFF2-40B4-BE49-F238E27FC236}">
                <a16:creationId xmlns:a16="http://schemas.microsoft.com/office/drawing/2014/main" id="{4FF5941F-D2D7-CD05-CC74-6773D95D782B}"/>
              </a:ext>
              <a:ext uri="{C183D7F6-B498-43B3-948B-1728B52AA6E4}">
                <adec:decorative xmlns:adec="http://schemas.microsoft.com/office/drawing/2017/decorative" val="0"/>
              </a:ext>
            </a:extLst>
          </p:cNvPr>
          <p:cNvGrpSpPr>
            <a:grpSpLocks/>
          </p:cNvGrpSpPr>
          <p:nvPr/>
        </p:nvGrpSpPr>
        <p:grpSpPr>
          <a:xfrm>
            <a:off x="787039" y="4335415"/>
            <a:ext cx="346134" cy="346134"/>
            <a:chOff x="4236994" y="8381781"/>
            <a:chExt cx="534543" cy="534543"/>
          </a:xfrm>
        </p:grpSpPr>
        <p:sp>
          <p:nvSpPr>
            <p:cNvPr id="32" name="Rounded Rectangle 46">
              <a:extLst>
                <a:ext uri="{FF2B5EF4-FFF2-40B4-BE49-F238E27FC236}">
                  <a16:creationId xmlns:a16="http://schemas.microsoft.com/office/drawing/2014/main" id="{ED57F9E6-7BBF-88EE-89D1-EE26C6CDD61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3" name="Picture 6" descr="Microsoft Teams Logo, symbol, meaning, history, PNG">
              <a:hlinkClick r:id="rId7"/>
              <a:extLst>
                <a:ext uri="{FF2B5EF4-FFF2-40B4-BE49-F238E27FC236}">
                  <a16:creationId xmlns:a16="http://schemas.microsoft.com/office/drawing/2014/main" id="{EBD3BA50-E9B9-EDB8-4E71-E1C35369393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29" name="Graphic 128" descr="Icon of a list">
            <a:extLst>
              <a:ext uri="{FF2B5EF4-FFF2-40B4-BE49-F238E27FC236}">
                <a16:creationId xmlns:a16="http://schemas.microsoft.com/office/drawing/2014/main" id="{421D4060-3BE2-222F-B55B-8A2F775516F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79" name="TextBox 78">
            <a:extLst>
              <a:ext uri="{FF2B5EF4-FFF2-40B4-BE49-F238E27FC236}">
                <a16:creationId xmlns:a16="http://schemas.microsoft.com/office/drawing/2014/main" id="{3E089C40-51E0-E9F7-5B34-E25C3745235E}"/>
              </a:ext>
              <a:ext uri="{C183D7F6-B498-43B3-948B-1728B52AA6E4}">
                <adec:decorative xmlns:adec="http://schemas.microsoft.com/office/drawing/2017/decorative" val="0"/>
              </a:ext>
            </a:extLst>
          </p:cNvPr>
          <p:cNvSpPr txBox="1"/>
          <p:nvPr/>
        </p:nvSpPr>
        <p:spPr>
          <a:xfrm>
            <a:off x="3862960" y="3493699"/>
            <a:ext cx="1232915"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Améliorer la clarté</a:t>
            </a:r>
          </a:p>
        </p:txBody>
      </p:sp>
      <p:sp>
        <p:nvSpPr>
          <p:cNvPr id="80" name="TextBox 79">
            <a:extLst>
              <a:ext uri="{FF2B5EF4-FFF2-40B4-BE49-F238E27FC236}">
                <a16:creationId xmlns:a16="http://schemas.microsoft.com/office/drawing/2014/main" id="{78BF4F9F-64F4-55DB-0B83-6C745924F5E3}"/>
              </a:ext>
              <a:ext uri="{C183D7F6-B498-43B3-948B-1728B52AA6E4}">
                <adec:decorative xmlns:adec="http://schemas.microsoft.com/office/drawing/2017/decorative" val="0"/>
              </a:ext>
            </a:extLst>
          </p:cNvPr>
          <p:cNvSpPr txBox="1"/>
          <p:nvPr/>
        </p:nvSpPr>
        <p:spPr>
          <a:xfrm>
            <a:off x="3597835"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Lister les différents avis et proposer des questions de clarification à poser pour chacun d'eux</a:t>
            </a:r>
          </a:p>
        </p:txBody>
      </p:sp>
      <p:grpSp>
        <p:nvGrpSpPr>
          <p:cNvPr id="16" name="Group 15" descr="Microsoft Teams logo">
            <a:extLst>
              <a:ext uri="{FF2B5EF4-FFF2-40B4-BE49-F238E27FC236}">
                <a16:creationId xmlns:a16="http://schemas.microsoft.com/office/drawing/2014/main" id="{EFE33B63-1315-F3E3-E0DB-AD2D29029741}"/>
              </a:ext>
              <a:ext uri="{C183D7F6-B498-43B3-948B-1728B52AA6E4}">
                <adec:decorative xmlns:adec="http://schemas.microsoft.com/office/drawing/2017/decorative" val="0"/>
              </a:ext>
            </a:extLst>
          </p:cNvPr>
          <p:cNvGrpSpPr>
            <a:grpSpLocks/>
          </p:cNvGrpSpPr>
          <p:nvPr/>
        </p:nvGrpSpPr>
        <p:grpSpPr>
          <a:xfrm>
            <a:off x="3495682" y="4335415"/>
            <a:ext cx="346134" cy="346134"/>
            <a:chOff x="4236994" y="8381781"/>
            <a:chExt cx="534543" cy="534543"/>
          </a:xfrm>
        </p:grpSpPr>
        <p:sp>
          <p:nvSpPr>
            <p:cNvPr id="17" name="Rounded Rectangle 46">
              <a:extLst>
                <a:ext uri="{FF2B5EF4-FFF2-40B4-BE49-F238E27FC236}">
                  <a16:creationId xmlns:a16="http://schemas.microsoft.com/office/drawing/2014/main" id="{609F818B-8BB0-6926-E6AE-FE7CCEB5DBC1}"/>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8" name="Picture 6" descr="Microsoft Teams Logo, symbol, meaning, history, PNG">
              <a:hlinkClick r:id="rId7"/>
              <a:extLst>
                <a:ext uri="{FF2B5EF4-FFF2-40B4-BE49-F238E27FC236}">
                  <a16:creationId xmlns:a16="http://schemas.microsoft.com/office/drawing/2014/main" id="{D03ED79A-6760-52AF-D817-3276608C915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2" name="Graphic 131" descr="Icon of a target with a pen on the side">
            <a:extLst>
              <a:ext uri="{FF2B5EF4-FFF2-40B4-BE49-F238E27FC236}">
                <a16:creationId xmlns:a16="http://schemas.microsoft.com/office/drawing/2014/main" id="{0BDBD6E4-FAAC-84FA-34FB-565EA7BE6D1A}"/>
              </a:ext>
            </a:extLst>
          </p:cNvPr>
          <p:cNvPicPr>
            <a:picLocks/>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301410" y="3464038"/>
            <a:ext cx="228600" cy="228600"/>
          </a:xfrm>
          <a:prstGeom prst="rect">
            <a:avLst/>
          </a:prstGeom>
        </p:spPr>
      </p:pic>
      <p:sp>
        <p:nvSpPr>
          <p:cNvPr id="85" name="TextBox 84">
            <a:extLst>
              <a:ext uri="{FF2B5EF4-FFF2-40B4-BE49-F238E27FC236}">
                <a16:creationId xmlns:a16="http://schemas.microsoft.com/office/drawing/2014/main" id="{7B568536-2A0F-6E4B-CDEE-E287D3F5C625}"/>
              </a:ext>
              <a:ext uri="{C183D7F6-B498-43B3-948B-1728B52AA6E4}">
                <adec:decorative xmlns:adec="http://schemas.microsoft.com/office/drawing/2017/decorative" val="0"/>
              </a:ext>
            </a:extLst>
          </p:cNvPr>
          <p:cNvSpPr txBox="1"/>
          <p:nvPr/>
        </p:nvSpPr>
        <p:spPr>
          <a:xfrm>
            <a:off x="6571603" y="3493699"/>
            <a:ext cx="171681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Décisions prises</a:t>
            </a:r>
          </a:p>
        </p:txBody>
      </p:sp>
      <p:sp>
        <p:nvSpPr>
          <p:cNvPr id="86" name="TextBox 85">
            <a:extLst>
              <a:ext uri="{FF2B5EF4-FFF2-40B4-BE49-F238E27FC236}">
                <a16:creationId xmlns:a16="http://schemas.microsoft.com/office/drawing/2014/main" id="{5CCD96B5-5AB1-FC83-6325-74EE49611383}"/>
              </a:ext>
              <a:ext uri="{C183D7F6-B498-43B3-948B-1728B52AA6E4}">
                <adec:decorative xmlns:adec="http://schemas.microsoft.com/office/drawing/2017/decorative" val="0"/>
              </a:ext>
            </a:extLst>
          </p:cNvPr>
          <p:cNvSpPr txBox="1"/>
          <p:nvPr/>
        </p:nvSpPr>
        <p:spPr>
          <a:xfrm>
            <a:off x="6306478"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L'équipe est-elle parvenue à un consensus sur une décision, et si oui, lequel ?</a:t>
            </a:r>
          </a:p>
        </p:txBody>
      </p:sp>
      <p:grpSp>
        <p:nvGrpSpPr>
          <p:cNvPr id="19" name="Group 18" descr="Microsoft Teams logo">
            <a:extLst>
              <a:ext uri="{FF2B5EF4-FFF2-40B4-BE49-F238E27FC236}">
                <a16:creationId xmlns:a16="http://schemas.microsoft.com/office/drawing/2014/main" id="{64871B21-D8EE-5FEB-C1B6-7958A2389E35}"/>
              </a:ext>
              <a:ext uri="{C183D7F6-B498-43B3-948B-1728B52AA6E4}">
                <adec:decorative xmlns:adec="http://schemas.microsoft.com/office/drawing/2017/decorative" val="0"/>
              </a:ext>
            </a:extLst>
          </p:cNvPr>
          <p:cNvGrpSpPr>
            <a:grpSpLocks/>
          </p:cNvGrpSpPr>
          <p:nvPr/>
        </p:nvGrpSpPr>
        <p:grpSpPr>
          <a:xfrm>
            <a:off x="6204325" y="4335415"/>
            <a:ext cx="346134" cy="346134"/>
            <a:chOff x="4236994" y="8381781"/>
            <a:chExt cx="534543" cy="534543"/>
          </a:xfrm>
        </p:grpSpPr>
        <p:sp>
          <p:nvSpPr>
            <p:cNvPr id="20" name="Rounded Rectangle 46">
              <a:extLst>
                <a:ext uri="{FF2B5EF4-FFF2-40B4-BE49-F238E27FC236}">
                  <a16:creationId xmlns:a16="http://schemas.microsoft.com/office/drawing/2014/main" id="{5BD4BFFF-06C9-FC07-2AC7-75D0AE75A88F}"/>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Picture 6" descr="Microsoft Teams Logo, symbol, meaning, history, PNG">
              <a:hlinkClick r:id="rId7"/>
              <a:extLst>
                <a:ext uri="{FF2B5EF4-FFF2-40B4-BE49-F238E27FC236}">
                  <a16:creationId xmlns:a16="http://schemas.microsoft.com/office/drawing/2014/main" id="{D818E1BC-F373-121C-6657-E8B2AE801FB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4" name="Graphic 133" descr="Icon of a tablet with a stylus pen writing on it">
            <a:extLst>
              <a:ext uri="{FF2B5EF4-FFF2-40B4-BE49-F238E27FC236}">
                <a16:creationId xmlns:a16="http://schemas.microsoft.com/office/drawing/2014/main" id="{D3699BE2-8EF8-CEF8-54E5-B8CB51BC10D0}"/>
              </a:ext>
            </a:extLst>
          </p:cNvPr>
          <p:cNvPicPr>
            <a:picLocks/>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10053" y="3464038"/>
            <a:ext cx="228600" cy="228600"/>
          </a:xfrm>
          <a:prstGeom prst="rect">
            <a:avLst/>
          </a:prstGeom>
        </p:spPr>
      </p:pic>
      <p:sp>
        <p:nvSpPr>
          <p:cNvPr id="91" name="TextBox 90">
            <a:extLst>
              <a:ext uri="{FF2B5EF4-FFF2-40B4-BE49-F238E27FC236}">
                <a16:creationId xmlns:a16="http://schemas.microsoft.com/office/drawing/2014/main" id="{E3131B2A-90DB-8B8B-4D0C-0FD59638A4A9}"/>
              </a:ext>
              <a:ext uri="{C183D7F6-B498-43B3-948B-1728B52AA6E4}">
                <adec:decorative xmlns:adec="http://schemas.microsoft.com/office/drawing/2017/decorative" val="0"/>
              </a:ext>
            </a:extLst>
          </p:cNvPr>
          <p:cNvSpPr txBox="1"/>
          <p:nvPr/>
        </p:nvSpPr>
        <p:spPr>
          <a:xfrm>
            <a:off x="9280246" y="3493699"/>
            <a:ext cx="783869"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Se préparer</a:t>
            </a:r>
          </a:p>
        </p:txBody>
      </p:sp>
      <p:sp>
        <p:nvSpPr>
          <p:cNvPr id="92" name="TextBox 91">
            <a:extLst>
              <a:ext uri="{FF2B5EF4-FFF2-40B4-BE49-F238E27FC236}">
                <a16:creationId xmlns:a16="http://schemas.microsoft.com/office/drawing/2014/main" id="{B6C7A10C-7AA1-198F-3FDC-B04C5E4E8C60}"/>
              </a:ext>
              <a:ext uri="{C183D7F6-B498-43B3-948B-1728B52AA6E4}">
                <adec:decorative xmlns:adec="http://schemas.microsoft.com/office/drawing/2017/decorative" val="0"/>
              </a:ext>
            </a:extLst>
          </p:cNvPr>
          <p:cNvSpPr txBox="1"/>
          <p:nvPr/>
        </p:nvSpPr>
        <p:spPr>
          <a:xfrm>
            <a:off x="9015121" y="3745273"/>
            <a:ext cx="2427375"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Quels sont les objectifs et les sujets de la réunion ? Formater chaque section en mettant en caractères gras l’en-tête et les noms</a:t>
            </a:r>
          </a:p>
        </p:txBody>
      </p:sp>
      <p:grpSp>
        <p:nvGrpSpPr>
          <p:cNvPr id="40" name="Group 39" descr="Microsoft Teams logo">
            <a:extLst>
              <a:ext uri="{FF2B5EF4-FFF2-40B4-BE49-F238E27FC236}">
                <a16:creationId xmlns:a16="http://schemas.microsoft.com/office/drawing/2014/main" id="{847796C1-FEE4-A87B-3F1D-4D6E452BD5A2}"/>
              </a:ext>
              <a:ext uri="{C183D7F6-B498-43B3-948B-1728B52AA6E4}">
                <adec:decorative xmlns:adec="http://schemas.microsoft.com/office/drawing/2017/decorative" val="0"/>
              </a:ext>
            </a:extLst>
          </p:cNvPr>
          <p:cNvGrpSpPr>
            <a:grpSpLocks/>
          </p:cNvGrpSpPr>
          <p:nvPr/>
        </p:nvGrpSpPr>
        <p:grpSpPr>
          <a:xfrm>
            <a:off x="8912968" y="4379805"/>
            <a:ext cx="346134" cy="346134"/>
            <a:chOff x="4236994" y="8381781"/>
            <a:chExt cx="534543" cy="534543"/>
          </a:xfrm>
        </p:grpSpPr>
        <p:sp>
          <p:nvSpPr>
            <p:cNvPr id="41" name="Rounded Rectangle 46">
              <a:extLst>
                <a:ext uri="{FF2B5EF4-FFF2-40B4-BE49-F238E27FC236}">
                  <a16:creationId xmlns:a16="http://schemas.microsoft.com/office/drawing/2014/main" id="{F04D8506-4178-29C0-D193-A0E050D0E0A7}"/>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2" name="Picture 6" descr="Microsoft Teams Logo, symbol, meaning, history, PNG">
              <a:hlinkClick r:id="rId7"/>
              <a:extLst>
                <a:ext uri="{FF2B5EF4-FFF2-40B4-BE49-F238E27FC236}">
                  <a16:creationId xmlns:a16="http://schemas.microsoft.com/office/drawing/2014/main" id="{8C93FC35-4CF4-7A9B-21F9-6443449B95B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8" name="Graphic 137" descr="Icon of a check mark inside a box">
            <a:extLst>
              <a:ext uri="{FF2B5EF4-FFF2-40B4-BE49-F238E27FC236}">
                <a16:creationId xmlns:a16="http://schemas.microsoft.com/office/drawing/2014/main" id="{5FD83718-A281-B40C-82AE-D79FD79208EB}"/>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4124" y="5076144"/>
            <a:ext cx="228600" cy="228600"/>
          </a:xfrm>
          <a:prstGeom prst="rect">
            <a:avLst/>
          </a:prstGeom>
        </p:spPr>
      </p:pic>
      <p:sp>
        <p:nvSpPr>
          <p:cNvPr id="97" name="TextBox 96">
            <a:extLst>
              <a:ext uri="{FF2B5EF4-FFF2-40B4-BE49-F238E27FC236}">
                <a16:creationId xmlns:a16="http://schemas.microsoft.com/office/drawing/2014/main" id="{1732CE4A-00F3-206D-6DE1-C285406A062E}"/>
              </a:ext>
              <a:ext uri="{C183D7F6-B498-43B3-948B-1728B52AA6E4}">
                <adec:decorative xmlns:adec="http://schemas.microsoft.com/office/drawing/2017/decorative" val="0"/>
              </a:ext>
            </a:extLst>
          </p:cNvPr>
          <p:cNvSpPr txBox="1"/>
          <p:nvPr/>
        </p:nvSpPr>
        <p:spPr>
          <a:xfrm>
            <a:off x="1154317" y="5105806"/>
            <a:ext cx="1476366"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Dynamiser les réunions</a:t>
            </a:r>
          </a:p>
        </p:txBody>
      </p:sp>
      <p:sp>
        <p:nvSpPr>
          <p:cNvPr id="98" name="TextBox 97">
            <a:extLst>
              <a:ext uri="{FF2B5EF4-FFF2-40B4-BE49-F238E27FC236}">
                <a16:creationId xmlns:a16="http://schemas.microsoft.com/office/drawing/2014/main" id="{547F1887-2B45-7AE4-5B65-17B25A4E15F0}"/>
              </a:ext>
              <a:ext uri="{C183D7F6-B498-43B3-948B-1728B52AA6E4}">
                <adec:decorative xmlns:adec="http://schemas.microsoft.com/office/drawing/2017/decorative" val="0"/>
              </a:ext>
            </a:extLst>
          </p:cNvPr>
          <p:cNvSpPr txBox="1"/>
          <p:nvPr/>
        </p:nvSpPr>
        <p:spPr>
          <a:xfrm>
            <a:off x="889192" y="5348113"/>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Quelles questions le groupe peut-il poser pour générer davantage d'idées ou d'insights ? Limiter chaque question à 30-60 caractères</a:t>
            </a:r>
          </a:p>
        </p:txBody>
      </p:sp>
      <p:grpSp>
        <p:nvGrpSpPr>
          <p:cNvPr id="34" name="Group 33" descr="Microsoft Teams logo">
            <a:extLst>
              <a:ext uri="{FF2B5EF4-FFF2-40B4-BE49-F238E27FC236}">
                <a16:creationId xmlns:a16="http://schemas.microsoft.com/office/drawing/2014/main" id="{7B2CCC72-B9F7-3D11-BA6C-42DE15B78A85}"/>
              </a:ext>
              <a:ext uri="{C183D7F6-B498-43B3-948B-1728B52AA6E4}">
                <adec:decorative xmlns:adec="http://schemas.microsoft.com/office/drawing/2017/decorative" val="0"/>
              </a:ext>
            </a:extLst>
          </p:cNvPr>
          <p:cNvGrpSpPr>
            <a:grpSpLocks/>
          </p:cNvGrpSpPr>
          <p:nvPr/>
        </p:nvGrpSpPr>
        <p:grpSpPr>
          <a:xfrm>
            <a:off x="787039" y="5947521"/>
            <a:ext cx="346134" cy="346134"/>
            <a:chOff x="4236994" y="8381781"/>
            <a:chExt cx="534543" cy="534543"/>
          </a:xfrm>
        </p:grpSpPr>
        <p:sp>
          <p:nvSpPr>
            <p:cNvPr id="35" name="Rounded Rectangle 46">
              <a:extLst>
                <a:ext uri="{FF2B5EF4-FFF2-40B4-BE49-F238E27FC236}">
                  <a16:creationId xmlns:a16="http://schemas.microsoft.com/office/drawing/2014/main" id="{3B21A4E7-9A26-755E-4A77-898F75BB2734}"/>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6" name="Picture 6" descr="Microsoft Teams Logo, symbol, meaning, history, PNG">
              <a:hlinkClick r:id="rId7"/>
              <a:extLst>
                <a:ext uri="{FF2B5EF4-FFF2-40B4-BE49-F238E27FC236}">
                  <a16:creationId xmlns:a16="http://schemas.microsoft.com/office/drawing/2014/main" id="{72D4A099-E518-2A10-E931-DB5A748DCD6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pic>
        <p:nvPicPr>
          <p:cNvPr id="136" name="Graphic 135" descr="Icon of three people">
            <a:extLst>
              <a:ext uri="{FF2B5EF4-FFF2-40B4-BE49-F238E27FC236}">
                <a16:creationId xmlns:a16="http://schemas.microsoft.com/office/drawing/2014/main" id="{3B5AC9F1-DE21-F581-0A75-C06D850FB724}"/>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592767" y="5076144"/>
            <a:ext cx="228600" cy="228600"/>
          </a:xfrm>
          <a:prstGeom prst="rect">
            <a:avLst/>
          </a:prstGeom>
        </p:spPr>
      </p:pic>
      <p:sp>
        <p:nvSpPr>
          <p:cNvPr id="103" name="TextBox 102">
            <a:extLst>
              <a:ext uri="{FF2B5EF4-FFF2-40B4-BE49-F238E27FC236}">
                <a16:creationId xmlns:a16="http://schemas.microsoft.com/office/drawing/2014/main" id="{0D344098-7DCF-C31D-48CE-5A0BC594C454}"/>
              </a:ext>
              <a:ext uri="{C183D7F6-B498-43B3-948B-1728B52AA6E4}">
                <adec:decorative xmlns:adec="http://schemas.microsoft.com/office/drawing/2017/decorative" val="0"/>
              </a:ext>
            </a:extLst>
          </p:cNvPr>
          <p:cNvSpPr txBox="1"/>
          <p:nvPr/>
        </p:nvSpPr>
        <p:spPr>
          <a:xfrm>
            <a:off x="3862959" y="5105806"/>
            <a:ext cx="1680591"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Résumer les réunions</a:t>
            </a:r>
          </a:p>
        </p:txBody>
      </p:sp>
      <p:sp>
        <p:nvSpPr>
          <p:cNvPr id="104" name="TextBox 103">
            <a:extLst>
              <a:ext uri="{FF2B5EF4-FFF2-40B4-BE49-F238E27FC236}">
                <a16:creationId xmlns:a16="http://schemas.microsoft.com/office/drawing/2014/main" id="{7AAA3CD3-AAE1-157F-A7F7-6A91F9D89973}"/>
              </a:ext>
              <a:ext uri="{C183D7F6-B498-43B3-948B-1728B52AA6E4}">
                <adec:decorative xmlns:adec="http://schemas.microsoft.com/office/drawing/2017/decorative" val="0"/>
              </a:ext>
            </a:extLst>
          </p:cNvPr>
          <p:cNvSpPr txBox="1"/>
          <p:nvPr/>
        </p:nvSpPr>
        <p:spPr>
          <a:xfrm>
            <a:off x="3597835" y="5395738"/>
            <a:ext cx="2131994" cy="153888"/>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Récapituler les points abordés</a:t>
            </a:r>
          </a:p>
        </p:txBody>
      </p:sp>
      <p:grpSp>
        <p:nvGrpSpPr>
          <p:cNvPr id="37" name="Group 36" descr="Microsoft Teams logo">
            <a:extLst>
              <a:ext uri="{FF2B5EF4-FFF2-40B4-BE49-F238E27FC236}">
                <a16:creationId xmlns:a16="http://schemas.microsoft.com/office/drawing/2014/main" id="{FEC94912-6E7F-4CE9-7771-2AD39A682FD8}"/>
              </a:ext>
              <a:ext uri="{C183D7F6-B498-43B3-948B-1728B52AA6E4}">
                <adec:decorative xmlns:adec="http://schemas.microsoft.com/office/drawing/2017/decorative" val="0"/>
              </a:ext>
            </a:extLst>
          </p:cNvPr>
          <p:cNvGrpSpPr>
            <a:grpSpLocks/>
          </p:cNvGrpSpPr>
          <p:nvPr/>
        </p:nvGrpSpPr>
        <p:grpSpPr>
          <a:xfrm>
            <a:off x="3495682" y="5947521"/>
            <a:ext cx="346134" cy="346134"/>
            <a:chOff x="4236994" y="8381781"/>
            <a:chExt cx="534543" cy="534543"/>
          </a:xfrm>
        </p:grpSpPr>
        <p:sp>
          <p:nvSpPr>
            <p:cNvPr id="38" name="Rounded Rectangle 46">
              <a:extLst>
                <a:ext uri="{FF2B5EF4-FFF2-40B4-BE49-F238E27FC236}">
                  <a16:creationId xmlns:a16="http://schemas.microsoft.com/office/drawing/2014/main" id="{568AADFD-4C84-D3EC-6DE7-2FBFD7ADC5A3}"/>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9" name="Picture 6" descr="Microsoft Teams Logo, symbol, meaning, history, PNG">
              <a:hlinkClick r:id="rId7"/>
              <a:extLst>
                <a:ext uri="{FF2B5EF4-FFF2-40B4-BE49-F238E27FC236}">
                  <a16:creationId xmlns:a16="http://schemas.microsoft.com/office/drawing/2014/main" id="{619D39DE-3B1F-EBAE-CA9E-9ABFE5CC2B4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056943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564477E2-AACC-0DAD-712D-D58FBF32AC6F}"/>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extBox 10">
            <a:extLst>
              <a:ext uri="{FF2B5EF4-FFF2-40B4-BE49-F238E27FC236}">
                <a16:creationId xmlns:a16="http://schemas.microsoft.com/office/drawing/2014/main" id="{BE47405C-0D28-1782-DDF9-A9B30148FCF5}"/>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fr-FR">
                <a:gradFill flip="none" rotWithShape="1">
                  <a:gsLst>
                    <a:gs pos="50000">
                      <a:srgbClr val="8661C5"/>
                    </a:gs>
                    <a:gs pos="0">
                      <a:srgbClr val="3E76D4"/>
                    </a:gs>
                    <a:gs pos="100000">
                      <a:srgbClr val="C73ECC"/>
                    </a:gs>
                  </a:gsLst>
                  <a:lin ang="2700000" scaled="1"/>
                  <a:tileRect/>
                </a:gradFill>
                <a:cs typeface="+mn-cs"/>
              </a:rPr>
              <a:t>Utilisation : Copilot dans Microsoft 365 Chat</a:t>
            </a:r>
            <a:br>
              <a:rPr lang="fr-FR">
                <a:gradFill flip="none" rotWithShape="1">
                  <a:gsLst>
                    <a:gs pos="50000">
                      <a:srgbClr val="8661C5"/>
                    </a:gs>
                    <a:gs pos="0">
                      <a:srgbClr val="3E76D4"/>
                    </a:gs>
                    <a:gs pos="100000">
                      <a:srgbClr val="C73ECC"/>
                    </a:gs>
                  </a:gsLst>
                  <a:lin ang="2700000" scaled="1"/>
                  <a:tileRect/>
                </a:gradFill>
                <a:cs typeface="+mn-cs"/>
              </a:rPr>
            </a:br>
            <a:r>
              <a:rPr lang="fr-FR" sz="1800">
                <a:cs typeface="Segoe UI Semilight"/>
              </a:rPr>
              <a:t>Notez que les invites affichées peuvent varier</a:t>
            </a:r>
          </a:p>
        </p:txBody>
      </p:sp>
      <p:grpSp>
        <p:nvGrpSpPr>
          <p:cNvPr id="13" name="Group 12" descr="Microsoft 365 Chat logo">
            <a:extLst>
              <a:ext uri="{FF2B5EF4-FFF2-40B4-BE49-F238E27FC236}">
                <a16:creationId xmlns:a16="http://schemas.microsoft.com/office/drawing/2014/main" id="{D3B3A73C-0D94-7936-CAAD-10E78E9604D3}"/>
              </a:ext>
              <a:ext uri="{C183D7F6-B498-43B3-948B-1728B52AA6E4}">
                <adec:decorative xmlns:adec="http://schemas.microsoft.com/office/drawing/2017/decorative" val="0"/>
              </a:ext>
            </a:extLst>
          </p:cNvPr>
          <p:cNvGrpSpPr/>
          <p:nvPr/>
        </p:nvGrpSpPr>
        <p:grpSpPr>
          <a:xfrm>
            <a:off x="8674560" y="457200"/>
            <a:ext cx="534543" cy="534543"/>
            <a:chOff x="2642085" y="8381781"/>
            <a:chExt cx="534543" cy="534543"/>
          </a:xfrm>
        </p:grpSpPr>
        <p:sp>
          <p:nvSpPr>
            <p:cNvPr id="14" name="Rounded Rectangle 46">
              <a:extLst>
                <a:ext uri="{FF2B5EF4-FFF2-40B4-BE49-F238E27FC236}">
                  <a16:creationId xmlns:a16="http://schemas.microsoft.com/office/drawing/2014/main" id="{9AF64ABF-A78A-4E71-3C82-DBBB7A992634}"/>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2" descr="Zip Co logo SVG free download, id: 101874 - Brandlogos.net">
              <a:hlinkClick r:id="rId3"/>
              <a:extLst>
                <a:ext uri="{FF2B5EF4-FFF2-40B4-BE49-F238E27FC236}">
                  <a16:creationId xmlns:a16="http://schemas.microsoft.com/office/drawing/2014/main" id="{AFE765C4-8D22-6F0C-9B08-6A8A846C0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Microsoft Copilot logo">
            <a:extLst>
              <a:ext uri="{FF2B5EF4-FFF2-40B4-BE49-F238E27FC236}">
                <a16:creationId xmlns:a16="http://schemas.microsoft.com/office/drawing/2014/main" id="{E6701FE3-409A-3EF7-D0E6-AE33E0E0B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71111-1115-F2C7-1C56-8F858B42CD34}"/>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mn-ea"/>
                <a:cs typeface="Times New Roman"/>
              </a:rPr>
              <a:t>Votre assistant IA pour les recherches et les synthèses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Rechercher des informations importantes dans l'ensemble de l'entreprise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Rattraper ou résumer le contenu d'une source ou d'un canal spécifique, par exemple une personne, une conversation Teams ou une réunion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Obtenir des mises à jour sur un projet</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Faire référence à trois éléments maximum issus de fichiers, de réunions, de personnes et d'e-mails.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Poser des questions sur le contenu Microsoft Graph</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Faire référence à trois éléments maximum</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Faire référence à des fichiers Word, PowerPoint, Excel, PDF</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Faire référence à des réunions, des personnes et des e-mails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Poser des questions générales à Copilot</a:t>
            </a:r>
          </a:p>
        </p:txBody>
      </p:sp>
      <p:pic>
        <p:nvPicPr>
          <p:cNvPr id="4" name="Picture 3" descr="Screenshot of Microsoft 365 Copilot Chat">
            <a:extLst>
              <a:ext uri="{FF2B5EF4-FFF2-40B4-BE49-F238E27FC236}">
                <a16:creationId xmlns:a16="http://schemas.microsoft.com/office/drawing/2014/main" id="{D01BB0FA-0508-59D6-8480-854C187AE4AC}"/>
              </a:ext>
            </a:extLst>
          </p:cNvPr>
          <p:cNvPicPr>
            <a:picLocks noChangeAspect="1"/>
          </p:cNvPicPr>
          <p:nvPr/>
        </p:nvPicPr>
        <p:blipFill>
          <a:blip r:embed="rId6"/>
          <a:stretch>
            <a:fillRect/>
          </a:stretch>
        </p:blipFill>
        <p:spPr>
          <a:xfrm>
            <a:off x="5062855" y="1744032"/>
            <a:ext cx="4702645" cy="4558344"/>
          </a:xfrm>
          <a:prstGeom prst="roundRect">
            <a:avLst>
              <a:gd name="adj" fmla="val 2832"/>
            </a:avLst>
          </a:prstGeom>
          <a:ln w="6350">
            <a:solidFill>
              <a:schemeClr val="bg1">
                <a:lumMod val="75000"/>
              </a:schemeClr>
            </a:solidFill>
          </a:ln>
        </p:spPr>
      </p:pic>
      <p:sp>
        <p:nvSpPr>
          <p:cNvPr id="7" name="Rectangle: Rounded Corners 6" descr="Emphasis on View Prompts at the bottom right of the screenshot">
            <a:extLst>
              <a:ext uri="{FF2B5EF4-FFF2-40B4-BE49-F238E27FC236}">
                <a16:creationId xmlns:a16="http://schemas.microsoft.com/office/drawing/2014/main" id="{1D172541-A969-53D0-EB23-745B437E284A}"/>
              </a:ext>
              <a:ext uri="{C183D7F6-B498-43B3-948B-1728B52AA6E4}">
                <adec:decorative xmlns:adec="http://schemas.microsoft.com/office/drawing/2017/decorative" val="0"/>
              </a:ext>
            </a:extLst>
          </p:cNvPr>
          <p:cNvSpPr/>
          <p:nvPr/>
        </p:nvSpPr>
        <p:spPr bwMode="auto">
          <a:xfrm>
            <a:off x="8728546" y="5701419"/>
            <a:ext cx="961115" cy="296762"/>
          </a:xfrm>
          <a:prstGeom prst="round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TextBox 11">
            <a:extLst>
              <a:ext uri="{FF2B5EF4-FFF2-40B4-BE49-F238E27FC236}">
                <a16:creationId xmlns:a16="http://schemas.microsoft.com/office/drawing/2014/main" id="{A0FE2C86-765B-5C51-6972-82786DB52ABE}"/>
              </a:ext>
            </a:extLst>
          </p:cNvPr>
          <p:cNvSpPr txBox="1"/>
          <p:nvPr/>
        </p:nvSpPr>
        <p:spPr>
          <a:xfrm>
            <a:off x="9852832" y="5191761"/>
            <a:ext cx="1518255" cy="1110616"/>
          </a:xfrm>
          <a:prstGeom prst="roundRect">
            <a:avLst>
              <a:gd name="adj" fmla="val 663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a:ea typeface="+mn-ea"/>
                <a:cs typeface="Segoe UI"/>
              </a:rPr>
              <a:t>Cliquez sur </a:t>
            </a:r>
            <a:r>
              <a:rPr kumimoji="0" lang="fr-FR" sz="1200" b="1" i="0" u="none" strike="noStrike" cap="none" normalizeH="0" baseline="0" noProof="0" dirty="0" err="1">
                <a:ln>
                  <a:noFill/>
                </a:ln>
                <a:solidFill>
                  <a:prstClr val="black"/>
                </a:solidFill>
                <a:effectLst/>
                <a:uLnTx/>
                <a:uFillTx/>
                <a:latin typeface="Segoe UI Semibold"/>
                <a:ea typeface="+mn-ea"/>
                <a:cs typeface="Segoe UI"/>
              </a:rPr>
              <a:t>View</a:t>
            </a:r>
            <a:r>
              <a:rPr kumimoji="0" lang="fr-FR" sz="1200" b="1" i="0" u="none" strike="noStrike" cap="none" normalizeH="0" baseline="0" noProof="0" dirty="0">
                <a:ln>
                  <a:noFill/>
                </a:ln>
                <a:solidFill>
                  <a:prstClr val="black"/>
                </a:solidFill>
                <a:effectLst/>
                <a:uLnTx/>
                <a:uFillTx/>
                <a:latin typeface="Segoe UI Semibold"/>
                <a:ea typeface="+mn-ea"/>
                <a:cs typeface="Segoe UI"/>
              </a:rPr>
              <a:t> Prompts (Afficher les </a:t>
            </a:r>
            <a:r>
              <a:rPr lang="fr-FR" b="1" dirty="0">
                <a:solidFill>
                  <a:prstClr val="black"/>
                </a:solidFill>
                <a:latin typeface="Segoe UI Semibold"/>
              </a:rPr>
              <a:t>prompts</a:t>
            </a:r>
            <a:r>
              <a:rPr kumimoji="0" lang="fr-FR" sz="1200" b="1" i="0" u="none" strike="noStrike" cap="none" normalizeH="0" baseline="0" noProof="0" dirty="0">
                <a:ln>
                  <a:noFill/>
                </a:ln>
                <a:solidFill>
                  <a:prstClr val="black"/>
                </a:solidFill>
                <a:effectLst/>
                <a:uLnTx/>
                <a:uFillTx/>
                <a:latin typeface="Segoe UI Semibold"/>
                <a:ea typeface="+mn-ea"/>
                <a:cs typeface="Segoe UI"/>
              </a:rPr>
              <a:t>)</a:t>
            </a:r>
            <a:r>
              <a:rPr kumimoji="0" lang="fr-FR" sz="1200" b="0" i="0" u="none" strike="noStrike" cap="none" normalizeH="0" baseline="0" noProof="0" dirty="0">
                <a:ln>
                  <a:noFill/>
                </a:ln>
                <a:solidFill>
                  <a:prstClr val="black"/>
                </a:solidFill>
                <a:effectLst/>
                <a:uLnTx/>
                <a:uFillTx/>
                <a:latin typeface="Segoe UI"/>
                <a:ea typeface="+mn-ea"/>
                <a:cs typeface="Segoe UI"/>
              </a:rPr>
              <a:t> pour ouvrir </a:t>
            </a:r>
            <a:r>
              <a:rPr kumimoji="0" lang="fr-FR" sz="1200" b="0" i="0" u="none" strike="noStrike" cap="none" normalizeH="0" baseline="0" noProof="0" dirty="0" err="1">
                <a:ln>
                  <a:noFill/>
                </a:ln>
                <a:solidFill>
                  <a:prstClr val="black"/>
                </a:solidFill>
                <a:effectLst/>
                <a:uLnTx/>
                <a:uFillTx/>
                <a:latin typeface="Segoe UI"/>
                <a:ea typeface="+mn-ea"/>
                <a:cs typeface="Segoe UI"/>
              </a:rPr>
              <a:t>Copilot</a:t>
            </a:r>
            <a:r>
              <a:rPr kumimoji="0" lang="fr-FR" sz="1200" b="0" i="0" u="none" strike="noStrike" cap="none" normalizeH="0" baseline="0" noProof="0" dirty="0">
                <a:ln>
                  <a:noFill/>
                </a:ln>
                <a:solidFill>
                  <a:prstClr val="black"/>
                </a:solidFill>
                <a:effectLst/>
                <a:uLnTx/>
                <a:uFillTx/>
                <a:latin typeface="Segoe UI"/>
                <a:ea typeface="+mn-ea"/>
                <a:cs typeface="Segoe UI"/>
              </a:rPr>
              <a:t> LAB et voir d'autres suggestions</a:t>
            </a:r>
          </a:p>
        </p:txBody>
      </p:sp>
    </p:spTree>
    <p:extLst>
      <p:ext uri="{BB962C8B-B14F-4D97-AF65-F5344CB8AC3E}">
        <p14:creationId xmlns:p14="http://schemas.microsoft.com/office/powerpoint/2010/main" val="42220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2B9B1440-D807-9CFC-73C0-CC2FFA8CCDB0}"/>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9" name="Rectangle: Rounded Corners 6">
            <a:extLst>
              <a:ext uri="{FF2B5EF4-FFF2-40B4-BE49-F238E27FC236}">
                <a16:creationId xmlns:a16="http://schemas.microsoft.com/office/drawing/2014/main" id="{AB8D6BDA-A34B-D2E3-5BB6-97229531B4DA}"/>
              </a:ext>
              <a:ext uri="{C183D7F6-B498-43B3-948B-1728B52AA6E4}">
                <adec:decorative xmlns:adec="http://schemas.microsoft.com/office/drawing/2017/decorative" val="1"/>
              </a:ext>
            </a:extLst>
          </p:cNvPr>
          <p:cNvSpPr/>
          <p:nvPr/>
        </p:nvSpPr>
        <p:spPr bwMode="auto">
          <a:xfrm>
            <a:off x="749504"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ectangle: Rounded Corners 6">
            <a:extLst>
              <a:ext uri="{FF2B5EF4-FFF2-40B4-BE49-F238E27FC236}">
                <a16:creationId xmlns:a16="http://schemas.microsoft.com/office/drawing/2014/main" id="{02283DC5-A32C-F955-4271-2C5636AFDC00}"/>
              </a:ext>
              <a:ext uri="{C183D7F6-B498-43B3-948B-1728B52AA6E4}">
                <adec:decorative xmlns:adec="http://schemas.microsoft.com/office/drawing/2017/decorative" val="1"/>
              </a:ext>
            </a:extLst>
          </p:cNvPr>
          <p:cNvSpPr/>
          <p:nvPr/>
        </p:nvSpPr>
        <p:spPr bwMode="auto">
          <a:xfrm>
            <a:off x="3458147"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ectangle: Rounded Corners 6">
            <a:extLst>
              <a:ext uri="{FF2B5EF4-FFF2-40B4-BE49-F238E27FC236}">
                <a16:creationId xmlns:a16="http://schemas.microsoft.com/office/drawing/2014/main" id="{67204323-A2C7-83D2-E738-2B54B25D1631}"/>
              </a:ext>
              <a:ext uri="{C183D7F6-B498-43B3-948B-1728B52AA6E4}">
                <adec:decorative xmlns:adec="http://schemas.microsoft.com/office/drawing/2017/decorative" val="1"/>
              </a:ext>
            </a:extLst>
          </p:cNvPr>
          <p:cNvSpPr/>
          <p:nvPr/>
        </p:nvSpPr>
        <p:spPr bwMode="auto">
          <a:xfrm>
            <a:off x="6166790"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ectangle: Rounded Corners 6">
            <a:extLst>
              <a:ext uri="{FF2B5EF4-FFF2-40B4-BE49-F238E27FC236}">
                <a16:creationId xmlns:a16="http://schemas.microsoft.com/office/drawing/2014/main" id="{DB0D3F69-97FB-AAC4-5508-D7C223D39447}"/>
              </a:ext>
              <a:ext uri="{C183D7F6-B498-43B3-948B-1728B52AA6E4}">
                <adec:decorative xmlns:adec="http://schemas.microsoft.com/office/drawing/2017/decorative" val="1"/>
              </a:ext>
            </a:extLst>
          </p:cNvPr>
          <p:cNvSpPr/>
          <p:nvPr/>
        </p:nvSpPr>
        <p:spPr bwMode="auto">
          <a:xfrm>
            <a:off x="8875433" y="1696991"/>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Rectangle: Rounded Corners 6">
            <a:extLst>
              <a:ext uri="{FF2B5EF4-FFF2-40B4-BE49-F238E27FC236}">
                <a16:creationId xmlns:a16="http://schemas.microsoft.com/office/drawing/2014/main" id="{CC744258-448B-1FBC-1CA4-89EF27B54C6A}"/>
              </a:ext>
              <a:ext uri="{C183D7F6-B498-43B3-948B-1728B52AA6E4}">
                <adec:decorative xmlns:adec="http://schemas.microsoft.com/office/drawing/2017/decorative" val="1"/>
              </a:ext>
            </a:extLst>
          </p:cNvPr>
          <p:cNvSpPr/>
          <p:nvPr/>
        </p:nvSpPr>
        <p:spPr bwMode="auto">
          <a:xfrm>
            <a:off x="749504"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4" name="Rectangle: Rounded Corners 6">
            <a:extLst>
              <a:ext uri="{FF2B5EF4-FFF2-40B4-BE49-F238E27FC236}">
                <a16:creationId xmlns:a16="http://schemas.microsoft.com/office/drawing/2014/main" id="{377C3345-7353-EBBC-43C2-C3739DF5EF82}"/>
              </a:ext>
              <a:ext uri="{C183D7F6-B498-43B3-948B-1728B52AA6E4}">
                <adec:decorative xmlns:adec="http://schemas.microsoft.com/office/drawing/2017/decorative" val="1"/>
              </a:ext>
            </a:extLst>
          </p:cNvPr>
          <p:cNvSpPr/>
          <p:nvPr/>
        </p:nvSpPr>
        <p:spPr bwMode="auto">
          <a:xfrm>
            <a:off x="3458147"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5" name="Rectangle: Rounded Corners 6">
            <a:extLst>
              <a:ext uri="{FF2B5EF4-FFF2-40B4-BE49-F238E27FC236}">
                <a16:creationId xmlns:a16="http://schemas.microsoft.com/office/drawing/2014/main" id="{9BD6194C-44B9-E2BE-3038-7B2058445DA0}"/>
              </a:ext>
              <a:ext uri="{C183D7F6-B498-43B3-948B-1728B52AA6E4}">
                <adec:decorative xmlns:adec="http://schemas.microsoft.com/office/drawing/2017/decorative" val="1"/>
              </a:ext>
            </a:extLst>
          </p:cNvPr>
          <p:cNvSpPr/>
          <p:nvPr/>
        </p:nvSpPr>
        <p:spPr bwMode="auto">
          <a:xfrm>
            <a:off x="6166790"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6" name="Rectangle: Rounded Corners 6">
            <a:extLst>
              <a:ext uri="{FF2B5EF4-FFF2-40B4-BE49-F238E27FC236}">
                <a16:creationId xmlns:a16="http://schemas.microsoft.com/office/drawing/2014/main" id="{EE3338B8-EEF6-4364-5599-66352C07FFF8}"/>
              </a:ext>
              <a:ext uri="{C183D7F6-B498-43B3-948B-1728B52AA6E4}">
                <adec:decorative xmlns:adec="http://schemas.microsoft.com/office/drawing/2017/decorative" val="1"/>
              </a:ext>
            </a:extLst>
          </p:cNvPr>
          <p:cNvSpPr/>
          <p:nvPr/>
        </p:nvSpPr>
        <p:spPr bwMode="auto">
          <a:xfrm>
            <a:off x="8875433" y="3309098"/>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Rectangle: Rounded Corners 6">
            <a:extLst>
              <a:ext uri="{FF2B5EF4-FFF2-40B4-BE49-F238E27FC236}">
                <a16:creationId xmlns:a16="http://schemas.microsoft.com/office/drawing/2014/main" id="{7B415C8A-3E31-E086-B52D-76C7C2EA92FC}"/>
              </a:ext>
              <a:ext uri="{C183D7F6-B498-43B3-948B-1728B52AA6E4}">
                <adec:decorative xmlns:adec="http://schemas.microsoft.com/office/drawing/2017/decorative" val="1"/>
              </a:ext>
            </a:extLst>
          </p:cNvPr>
          <p:cNvSpPr/>
          <p:nvPr/>
        </p:nvSpPr>
        <p:spPr bwMode="auto">
          <a:xfrm>
            <a:off x="749504"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9" name="Rectangle: Rounded Corners 6">
            <a:extLst>
              <a:ext uri="{FF2B5EF4-FFF2-40B4-BE49-F238E27FC236}">
                <a16:creationId xmlns:a16="http://schemas.microsoft.com/office/drawing/2014/main" id="{35DCA0E5-C282-A939-2F2E-7B046354F434}"/>
              </a:ext>
              <a:ext uri="{C183D7F6-B498-43B3-948B-1728B52AA6E4}">
                <adec:decorative xmlns:adec="http://schemas.microsoft.com/office/drawing/2017/decorative" val="1"/>
              </a:ext>
            </a:extLst>
          </p:cNvPr>
          <p:cNvSpPr/>
          <p:nvPr/>
        </p:nvSpPr>
        <p:spPr bwMode="auto">
          <a:xfrm>
            <a:off x="3458147"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ectangle: Rounded Corners 6">
            <a:extLst>
              <a:ext uri="{FF2B5EF4-FFF2-40B4-BE49-F238E27FC236}">
                <a16:creationId xmlns:a16="http://schemas.microsoft.com/office/drawing/2014/main" id="{1E223C4E-351F-660E-6E56-D1E72F9F03D9}"/>
              </a:ext>
              <a:ext uri="{C183D7F6-B498-43B3-948B-1728B52AA6E4}">
                <adec:decorative xmlns:adec="http://schemas.microsoft.com/office/drawing/2017/decorative" val="1"/>
              </a:ext>
            </a:extLst>
          </p:cNvPr>
          <p:cNvSpPr/>
          <p:nvPr/>
        </p:nvSpPr>
        <p:spPr bwMode="auto">
          <a:xfrm>
            <a:off x="6166790"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Rectangle: Rounded Corners 6">
            <a:extLst>
              <a:ext uri="{FF2B5EF4-FFF2-40B4-BE49-F238E27FC236}">
                <a16:creationId xmlns:a16="http://schemas.microsoft.com/office/drawing/2014/main" id="{A6458886-3371-9EAB-3176-6CD330E000C1}"/>
              </a:ext>
              <a:ext uri="{C183D7F6-B498-43B3-948B-1728B52AA6E4}">
                <adec:decorative xmlns:adec="http://schemas.microsoft.com/office/drawing/2017/decorative" val="1"/>
              </a:ext>
            </a:extLst>
          </p:cNvPr>
          <p:cNvSpPr/>
          <p:nvPr/>
        </p:nvSpPr>
        <p:spPr bwMode="auto">
          <a:xfrm>
            <a:off x="8875433" y="4921204"/>
            <a:ext cx="2569221" cy="1448038"/>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1000F009-3720-0458-A6D6-A3EC8240D0B5}"/>
              </a:ext>
              <a:ext uri="{C183D7F6-B498-43B3-948B-1728B52AA6E4}">
                <adec:decorative xmlns:adec="http://schemas.microsoft.com/office/drawing/2017/decorative" val="0"/>
              </a:ext>
            </a:extLst>
          </p:cNvPr>
          <p:cNvSpPr>
            <a:spLocks noGrp="1"/>
          </p:cNvSpPr>
          <p:nvPr>
            <p:ph type="title"/>
          </p:nvPr>
        </p:nvSpPr>
        <p:spPr/>
        <p:txBody>
          <a:bodyPr/>
          <a:lstStyle/>
          <a:p>
            <a:r>
              <a:rPr lang="fr-FR">
                <a:gradFill flip="none" rotWithShape="1">
                  <a:gsLst>
                    <a:gs pos="50000">
                      <a:srgbClr val="8661C5"/>
                    </a:gs>
                    <a:gs pos="0">
                      <a:srgbClr val="3E76D4"/>
                    </a:gs>
                    <a:gs pos="100000">
                      <a:srgbClr val="C73ECC"/>
                    </a:gs>
                  </a:gsLst>
                  <a:lin ang="2700000" scaled="1"/>
                  <a:tileRect/>
                </a:gradFill>
                <a:cs typeface="+mn-cs"/>
              </a:rPr>
              <a:t>Vous trouverez d'autres invites Microsoft 365 Chat dans </a:t>
            </a:r>
            <a:r>
              <a:rPr lang="fr-FR">
                <a:solidFill>
                  <a:srgbClr val="0070C0"/>
                </a:solidFill>
                <a:hlinkClick r:id="rId3">
                  <a:extLst>
                    <a:ext uri="{A12FA001-AC4F-418D-AE19-62706E023703}">
                      <ahyp:hlinkClr xmlns:ahyp="http://schemas.microsoft.com/office/drawing/2018/hyperlinkcolor" val="tx"/>
                    </a:ext>
                  </a:extLst>
                </a:hlinkClick>
              </a:rPr>
              <a:t>Copilot </a:t>
            </a:r>
            <a:r>
              <a:rPr lang="fr-FR" err="1">
                <a:solidFill>
                  <a:srgbClr val="0070C0"/>
                </a:solidFill>
                <a:hlinkClick r:id="rId3">
                  <a:extLst>
                    <a:ext uri="{A12FA001-AC4F-418D-AE19-62706E023703}">
                      <ahyp:hlinkClr xmlns:ahyp="http://schemas.microsoft.com/office/drawing/2018/hyperlinkcolor" val="tx"/>
                    </a:ext>
                  </a:extLst>
                </a:hlinkClick>
              </a:rPr>
              <a:t>Lab</a:t>
            </a:r>
            <a:endParaRPr lang="fr-FR">
              <a:solidFill>
                <a:srgbClr val="0070C0"/>
              </a:solidFill>
              <a:hlinkClick r:id="rId3">
                <a:extLst>
                  <a:ext uri="{A12FA001-AC4F-418D-AE19-62706E023703}">
                    <ahyp:hlinkClr xmlns:ahyp="http://schemas.microsoft.com/office/drawing/2018/hyperlinkcolor" val="tx"/>
                  </a:ext>
                </a:extLst>
              </a:hlinkClick>
            </a:endParaRPr>
          </a:p>
        </p:txBody>
      </p:sp>
      <p:pic>
        <p:nvPicPr>
          <p:cNvPr id="3" name="Picture 2" descr="Microsoft Copilot logo">
            <a:extLst>
              <a:ext uri="{FF2B5EF4-FFF2-40B4-BE49-F238E27FC236}">
                <a16:creationId xmlns:a16="http://schemas.microsoft.com/office/drawing/2014/main" id="{00BFC8B7-D52F-0E7F-A1DC-B40EB0615D07}"/>
              </a:ext>
              <a:ext uri="{C183D7F6-B498-43B3-948B-1728B52AA6E4}">
                <adec:decorative xmlns:adec="http://schemas.microsoft.com/office/drawing/2017/decorative" val="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descr="Icon of a list">
            <a:extLst>
              <a:ext uri="{FF2B5EF4-FFF2-40B4-BE49-F238E27FC236}">
                <a16:creationId xmlns:a16="http://schemas.microsoft.com/office/drawing/2014/main" id="{EAF396CF-6D88-249B-5D16-B6D8E060FA97}"/>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4123" y="1851930"/>
            <a:ext cx="228600" cy="228600"/>
          </a:xfrm>
          <a:prstGeom prst="rect">
            <a:avLst/>
          </a:prstGeom>
        </p:spPr>
      </p:pic>
      <p:sp>
        <p:nvSpPr>
          <p:cNvPr id="82" name="TextBox 81">
            <a:extLst>
              <a:ext uri="{FF2B5EF4-FFF2-40B4-BE49-F238E27FC236}">
                <a16:creationId xmlns:a16="http://schemas.microsoft.com/office/drawing/2014/main" id="{E2850969-B947-A040-D21F-02409E722420}"/>
              </a:ext>
              <a:ext uri="{C183D7F6-B498-43B3-948B-1728B52AA6E4}">
                <adec:decorative xmlns:adec="http://schemas.microsoft.com/office/drawing/2017/decorative" val="0"/>
              </a:ext>
            </a:extLst>
          </p:cNvPr>
          <p:cNvSpPr txBox="1"/>
          <p:nvPr/>
        </p:nvSpPr>
        <p:spPr>
          <a:xfrm>
            <a:off x="1154317"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Nouveautés</a:t>
            </a:r>
          </a:p>
        </p:txBody>
      </p:sp>
      <p:sp>
        <p:nvSpPr>
          <p:cNvPr id="95" name="TextBox 94">
            <a:extLst>
              <a:ext uri="{FF2B5EF4-FFF2-40B4-BE49-F238E27FC236}">
                <a16:creationId xmlns:a16="http://schemas.microsoft.com/office/drawing/2014/main" id="{37BF7676-038B-8C23-4260-E7AFE3F0B6A1}"/>
              </a:ext>
              <a:ext uri="{C183D7F6-B498-43B3-948B-1728B52AA6E4}">
                <adec:decorative xmlns:adec="http://schemas.microsoft.com/office/drawing/2017/decorative" val="0"/>
              </a:ext>
            </a:extLst>
          </p:cNvPr>
          <p:cNvSpPr txBox="1"/>
          <p:nvPr/>
        </p:nvSpPr>
        <p:spPr>
          <a:xfrm>
            <a:off x="889192" y="2171524"/>
            <a:ext cx="2277869"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Quelles sont les dernières informations concernant une  </a:t>
            </a:r>
            <a:r>
              <a:rPr lang="fr-FR" sz="1000">
                <a:solidFill>
                  <a:prstClr val="black"/>
                </a:solidFill>
                <a:latin typeface="Segoe UI"/>
              </a:rPr>
              <a:t>                 </a:t>
            </a:r>
            <a:r>
              <a:rPr kumimoji="0" lang="fr-FR" sz="1000" b="0" i="0" u="none" strike="noStrike" cap="none" normalizeH="0" baseline="0" noProof="0">
                <a:ln>
                  <a:noFill/>
                </a:ln>
                <a:solidFill>
                  <a:prstClr val="black"/>
                </a:solidFill>
                <a:effectLst/>
                <a:uLnTx/>
                <a:uFillTx/>
                <a:latin typeface="Segoe UI"/>
                <a:ea typeface="+mn-ea"/>
                <a:cs typeface="+mn-cs"/>
              </a:rPr>
              <a:t>,</a:t>
            </a:r>
            <a:br>
              <a:rPr kumimoji="0" lang="fr-FR" sz="1000" b="0" i="0" u="none" strike="noStrike" cap="none" normalizeH="0" baseline="0" noProof="0">
                <a:ln>
                  <a:noFill/>
                </a:ln>
                <a:solidFill>
                  <a:prstClr val="black"/>
                </a:solidFill>
                <a:effectLst/>
                <a:uLnTx/>
                <a:uFillTx/>
                <a:latin typeface="Segoe UI"/>
                <a:ea typeface="+mn-ea"/>
                <a:cs typeface="+mn-cs"/>
              </a:rPr>
            </a:br>
            <a:r>
              <a:rPr kumimoji="0" lang="fr-FR" sz="1000" b="0" i="0" u="none" strike="noStrike" cap="none" normalizeH="0" baseline="0" noProof="0">
                <a:ln>
                  <a:noFill/>
                </a:ln>
                <a:solidFill>
                  <a:prstClr val="black"/>
                </a:solidFill>
                <a:effectLst/>
                <a:uLnTx/>
                <a:uFillTx/>
                <a:latin typeface="Segoe UI"/>
                <a:ea typeface="+mn-ea"/>
                <a:cs typeface="+mn-cs"/>
              </a:rPr>
              <a:t>organisées par e-mails, conversations et fichiers ?</a:t>
            </a:r>
          </a:p>
        </p:txBody>
      </p:sp>
      <p:grpSp>
        <p:nvGrpSpPr>
          <p:cNvPr id="5" name="Group 4" descr="Microsoft Copilot logo">
            <a:extLst>
              <a:ext uri="{FF2B5EF4-FFF2-40B4-BE49-F238E27FC236}">
                <a16:creationId xmlns:a16="http://schemas.microsoft.com/office/drawing/2014/main" id="{D0B3EC6C-6B9E-7039-0126-2FF630D2C48B}"/>
              </a:ext>
              <a:ext uri="{C183D7F6-B498-43B3-948B-1728B52AA6E4}">
                <adec:decorative xmlns:adec="http://schemas.microsoft.com/office/drawing/2017/decorative" val="0"/>
              </a:ext>
            </a:extLst>
          </p:cNvPr>
          <p:cNvGrpSpPr/>
          <p:nvPr/>
        </p:nvGrpSpPr>
        <p:grpSpPr>
          <a:xfrm>
            <a:off x="787029" y="2723308"/>
            <a:ext cx="346134" cy="346134"/>
            <a:chOff x="2642085" y="8381781"/>
            <a:chExt cx="534543" cy="534543"/>
          </a:xfrm>
        </p:grpSpPr>
        <p:sp>
          <p:nvSpPr>
            <p:cNvPr id="10" name="Rounded Rectangle 46">
              <a:extLst>
                <a:ext uri="{FF2B5EF4-FFF2-40B4-BE49-F238E27FC236}">
                  <a16:creationId xmlns:a16="http://schemas.microsoft.com/office/drawing/2014/main" id="{87289684-F0A2-834B-3EC8-581FAEC6DF21}"/>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2" descr="Zip Co logo SVG free download, id: 101874 - Brandlogos.net">
              <a:hlinkClick r:id="rId7"/>
              <a:extLst>
                <a:ext uri="{FF2B5EF4-FFF2-40B4-BE49-F238E27FC236}">
                  <a16:creationId xmlns:a16="http://schemas.microsoft.com/office/drawing/2014/main" id="{6584A1A0-24A2-7575-AAC5-E5BD88F4A3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Graphic 19" descr="Icon of a list">
            <a:extLst>
              <a:ext uri="{FF2B5EF4-FFF2-40B4-BE49-F238E27FC236}">
                <a16:creationId xmlns:a16="http://schemas.microsoft.com/office/drawing/2014/main" id="{28EB5A52-9FAB-7567-13B6-E639A4B8821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1851930"/>
            <a:ext cx="228600" cy="228600"/>
          </a:xfrm>
          <a:prstGeom prst="rect">
            <a:avLst/>
          </a:prstGeom>
        </p:spPr>
      </p:pic>
      <p:sp>
        <p:nvSpPr>
          <p:cNvPr id="83" name="TextBox 82">
            <a:extLst>
              <a:ext uri="{FF2B5EF4-FFF2-40B4-BE49-F238E27FC236}">
                <a16:creationId xmlns:a16="http://schemas.microsoft.com/office/drawing/2014/main" id="{CA21DFF9-5AC2-478F-60D2-5381029DECAE}"/>
              </a:ext>
              <a:ext uri="{C183D7F6-B498-43B3-948B-1728B52AA6E4}">
                <adec:decorative xmlns:adec="http://schemas.microsoft.com/office/drawing/2017/decorative" val="0"/>
              </a:ext>
            </a:extLst>
          </p:cNvPr>
          <p:cNvSpPr txBox="1"/>
          <p:nvPr/>
        </p:nvSpPr>
        <p:spPr>
          <a:xfrm>
            <a:off x="3862960"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Obtenir des informations clés</a:t>
            </a:r>
          </a:p>
        </p:txBody>
      </p:sp>
      <p:sp>
        <p:nvSpPr>
          <p:cNvPr id="96" name="TextBox 95">
            <a:extLst>
              <a:ext uri="{FF2B5EF4-FFF2-40B4-BE49-F238E27FC236}">
                <a16:creationId xmlns:a16="http://schemas.microsoft.com/office/drawing/2014/main" id="{DBA6990E-BDB6-3029-F43A-EBF01F74FE55}"/>
              </a:ext>
              <a:ext uri="{C183D7F6-B498-43B3-948B-1728B52AA6E4}">
                <adec:decorative xmlns:adec="http://schemas.microsoft.com/office/drawing/2017/decorative" val="0"/>
              </a:ext>
            </a:extLst>
          </p:cNvPr>
          <p:cNvSpPr txBox="1"/>
          <p:nvPr/>
        </p:nvSpPr>
        <p:spPr>
          <a:xfrm>
            <a:off x="3597835" y="2171524"/>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Lister les points clés du </a:t>
            </a:r>
          </a:p>
        </p:txBody>
      </p:sp>
      <p:grpSp>
        <p:nvGrpSpPr>
          <p:cNvPr id="45" name="Group 44" descr="Microsoft Copilot logo">
            <a:extLst>
              <a:ext uri="{FF2B5EF4-FFF2-40B4-BE49-F238E27FC236}">
                <a16:creationId xmlns:a16="http://schemas.microsoft.com/office/drawing/2014/main" id="{FD5CB21E-1C0B-237A-6975-FD1E62952EA2}"/>
              </a:ext>
              <a:ext uri="{C183D7F6-B498-43B3-948B-1728B52AA6E4}">
                <adec:decorative xmlns:adec="http://schemas.microsoft.com/office/drawing/2017/decorative" val="0"/>
              </a:ext>
            </a:extLst>
          </p:cNvPr>
          <p:cNvGrpSpPr/>
          <p:nvPr/>
        </p:nvGrpSpPr>
        <p:grpSpPr>
          <a:xfrm>
            <a:off x="3495672" y="2723308"/>
            <a:ext cx="346134" cy="346134"/>
            <a:chOff x="2642085" y="8381781"/>
            <a:chExt cx="534543" cy="534543"/>
          </a:xfrm>
        </p:grpSpPr>
        <p:sp>
          <p:nvSpPr>
            <p:cNvPr id="46" name="Rounded Rectangle 46">
              <a:extLst>
                <a:ext uri="{FF2B5EF4-FFF2-40B4-BE49-F238E27FC236}">
                  <a16:creationId xmlns:a16="http://schemas.microsoft.com/office/drawing/2014/main" id="{AD35305E-1E12-0C96-C3DA-89851AA7A332}"/>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7" name="Picture 2" descr="Zip Co logo SVG free download, id: 101874 - Brandlogos.net">
              <a:hlinkClick r:id="rId7"/>
              <a:extLst>
                <a:ext uri="{FF2B5EF4-FFF2-40B4-BE49-F238E27FC236}">
                  <a16:creationId xmlns:a16="http://schemas.microsoft.com/office/drawing/2014/main" id="{4DA004FD-3DE6-C1CB-9BC5-93356FEB4A9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Graphic 7" descr="Icon of a list">
            <a:extLst>
              <a:ext uri="{FF2B5EF4-FFF2-40B4-BE49-F238E27FC236}">
                <a16:creationId xmlns:a16="http://schemas.microsoft.com/office/drawing/2014/main" id="{D1ED72C9-67A1-5908-103D-724209661F96}"/>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01409" y="1851930"/>
            <a:ext cx="228600" cy="228600"/>
          </a:xfrm>
          <a:prstGeom prst="rect">
            <a:avLst/>
          </a:prstGeom>
        </p:spPr>
      </p:pic>
      <p:sp>
        <p:nvSpPr>
          <p:cNvPr id="84" name="TextBox 83">
            <a:extLst>
              <a:ext uri="{FF2B5EF4-FFF2-40B4-BE49-F238E27FC236}">
                <a16:creationId xmlns:a16="http://schemas.microsoft.com/office/drawing/2014/main" id="{5CC1F45B-BEA1-556B-BCBD-09F8A7780008}"/>
              </a:ext>
              <a:ext uri="{C183D7F6-B498-43B3-948B-1728B52AA6E4}">
                <adec:decorative xmlns:adec="http://schemas.microsoft.com/office/drawing/2017/decorative" val="0"/>
              </a:ext>
            </a:extLst>
          </p:cNvPr>
          <p:cNvSpPr txBox="1"/>
          <p:nvPr/>
        </p:nvSpPr>
        <p:spPr>
          <a:xfrm>
            <a:off x="6571603"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S'informer sur des réunions</a:t>
            </a:r>
          </a:p>
        </p:txBody>
      </p:sp>
      <p:sp>
        <p:nvSpPr>
          <p:cNvPr id="97" name="TextBox 96">
            <a:extLst>
              <a:ext uri="{FF2B5EF4-FFF2-40B4-BE49-F238E27FC236}">
                <a16:creationId xmlns:a16="http://schemas.microsoft.com/office/drawing/2014/main" id="{CB2FDC36-96F2-25F8-7C6F-75881250E9F2}"/>
              </a:ext>
              <a:ext uri="{C183D7F6-B498-43B3-948B-1728B52AA6E4}">
                <adec:decorative xmlns:adec="http://schemas.microsoft.com/office/drawing/2017/decorative" val="0"/>
              </a:ext>
            </a:extLst>
          </p:cNvPr>
          <p:cNvSpPr txBox="1"/>
          <p:nvPr/>
        </p:nvSpPr>
        <p:spPr>
          <a:xfrm>
            <a:off x="6306478" y="2133424"/>
            <a:ext cx="2403651" cy="61555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Récapituler la                en résumant les principaux points à retenir et les actions dans des sections distinctes, en indiquant chaque responsable </a:t>
            </a:r>
          </a:p>
        </p:txBody>
      </p:sp>
      <p:grpSp>
        <p:nvGrpSpPr>
          <p:cNvPr id="54" name="Group 53" descr="Microsoft Copilot logo">
            <a:extLst>
              <a:ext uri="{FF2B5EF4-FFF2-40B4-BE49-F238E27FC236}">
                <a16:creationId xmlns:a16="http://schemas.microsoft.com/office/drawing/2014/main" id="{2675EC40-6E3D-E127-802E-8B47F7D397B4}"/>
              </a:ext>
              <a:ext uri="{C183D7F6-B498-43B3-948B-1728B52AA6E4}">
                <adec:decorative xmlns:adec="http://schemas.microsoft.com/office/drawing/2017/decorative" val="0"/>
              </a:ext>
            </a:extLst>
          </p:cNvPr>
          <p:cNvGrpSpPr/>
          <p:nvPr/>
        </p:nvGrpSpPr>
        <p:grpSpPr>
          <a:xfrm>
            <a:off x="6204315" y="2723308"/>
            <a:ext cx="346134" cy="346134"/>
            <a:chOff x="2642085" y="8381781"/>
            <a:chExt cx="534543" cy="534543"/>
          </a:xfrm>
        </p:grpSpPr>
        <p:sp>
          <p:nvSpPr>
            <p:cNvPr id="55" name="Rounded Rectangle 46">
              <a:extLst>
                <a:ext uri="{FF2B5EF4-FFF2-40B4-BE49-F238E27FC236}">
                  <a16:creationId xmlns:a16="http://schemas.microsoft.com/office/drawing/2014/main" id="{677B8D45-A88C-7E38-F6E2-F1B0E032444A}"/>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6" name="Picture 2" descr="Zip Co logo SVG free download, id: 101874 - Brandlogos.net">
              <a:hlinkClick r:id="rId7"/>
              <a:extLst>
                <a:ext uri="{FF2B5EF4-FFF2-40B4-BE49-F238E27FC236}">
                  <a16:creationId xmlns:a16="http://schemas.microsoft.com/office/drawing/2014/main" id="{8FCAD872-2BAD-EA7A-63A8-E507218B8F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7" name="Graphic 76" descr="Icon of notes with a pencil">
            <a:extLst>
              <a:ext uri="{FF2B5EF4-FFF2-40B4-BE49-F238E27FC236}">
                <a16:creationId xmlns:a16="http://schemas.microsoft.com/office/drawing/2014/main" id="{35D844D6-01A9-970B-6497-F1BD27B8C1F0}"/>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1851931"/>
            <a:ext cx="228600" cy="228600"/>
          </a:xfrm>
          <a:prstGeom prst="rect">
            <a:avLst/>
          </a:prstGeom>
        </p:spPr>
      </p:pic>
      <p:sp>
        <p:nvSpPr>
          <p:cNvPr id="85" name="TextBox 84">
            <a:extLst>
              <a:ext uri="{FF2B5EF4-FFF2-40B4-BE49-F238E27FC236}">
                <a16:creationId xmlns:a16="http://schemas.microsoft.com/office/drawing/2014/main" id="{0138562A-1159-3FB4-7589-B8208FADB397}"/>
              </a:ext>
              <a:ext uri="{C183D7F6-B498-43B3-948B-1728B52AA6E4}">
                <adec:decorative xmlns:adec="http://schemas.microsoft.com/office/drawing/2017/decorative" val="0"/>
              </a:ext>
            </a:extLst>
          </p:cNvPr>
          <p:cNvSpPr txBox="1"/>
          <p:nvPr/>
        </p:nvSpPr>
        <p:spPr>
          <a:xfrm>
            <a:off x="9280246" y="1881592"/>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Partager les notes de réunion</a:t>
            </a:r>
          </a:p>
        </p:txBody>
      </p:sp>
      <p:sp>
        <p:nvSpPr>
          <p:cNvPr id="98" name="TextBox 97">
            <a:extLst>
              <a:ext uri="{FF2B5EF4-FFF2-40B4-BE49-F238E27FC236}">
                <a16:creationId xmlns:a16="http://schemas.microsoft.com/office/drawing/2014/main" id="{CDB60076-CDE0-944A-9A0F-C17671C15DD5}"/>
              </a:ext>
              <a:ext uri="{C183D7F6-B498-43B3-948B-1728B52AA6E4}">
                <adec:decorative xmlns:adec="http://schemas.microsoft.com/office/drawing/2017/decorative" val="0"/>
              </a:ext>
            </a:extLst>
          </p:cNvPr>
          <p:cNvSpPr txBox="1"/>
          <p:nvPr/>
        </p:nvSpPr>
        <p:spPr>
          <a:xfrm>
            <a:off x="9015121" y="2171524"/>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Rédiger un e-mail contenant des notes et les éléments d'action fixés pendant la réunion</a:t>
            </a:r>
          </a:p>
        </p:txBody>
      </p:sp>
      <p:grpSp>
        <p:nvGrpSpPr>
          <p:cNvPr id="63" name="Group 62" descr="Microsoft Copilot logo">
            <a:extLst>
              <a:ext uri="{FF2B5EF4-FFF2-40B4-BE49-F238E27FC236}">
                <a16:creationId xmlns:a16="http://schemas.microsoft.com/office/drawing/2014/main" id="{2716DB17-E90F-C4E0-E21B-99F1FB4A6B57}"/>
              </a:ext>
              <a:ext uri="{C183D7F6-B498-43B3-948B-1728B52AA6E4}">
                <adec:decorative xmlns:adec="http://schemas.microsoft.com/office/drawing/2017/decorative" val="0"/>
              </a:ext>
            </a:extLst>
          </p:cNvPr>
          <p:cNvGrpSpPr/>
          <p:nvPr/>
        </p:nvGrpSpPr>
        <p:grpSpPr>
          <a:xfrm>
            <a:off x="8912958" y="2723308"/>
            <a:ext cx="346134" cy="346134"/>
            <a:chOff x="2642085" y="8381781"/>
            <a:chExt cx="534543" cy="534543"/>
          </a:xfrm>
        </p:grpSpPr>
        <p:sp>
          <p:nvSpPr>
            <p:cNvPr id="64" name="Rounded Rectangle 46">
              <a:extLst>
                <a:ext uri="{FF2B5EF4-FFF2-40B4-BE49-F238E27FC236}">
                  <a16:creationId xmlns:a16="http://schemas.microsoft.com/office/drawing/2014/main" id="{567AABBA-4CEC-A57B-8BDC-CBF89062D29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5" name="Picture 2" descr="Zip Co logo SVG free download, id: 101874 - Brandlogos.net">
              <a:hlinkClick r:id="rId7"/>
              <a:extLst>
                <a:ext uri="{FF2B5EF4-FFF2-40B4-BE49-F238E27FC236}">
                  <a16:creationId xmlns:a16="http://schemas.microsoft.com/office/drawing/2014/main" id="{9BAE1CCB-580D-EA50-08A1-6E757E0CF4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3" name="Graphic 72" descr="Icon of questions chat bubble">
            <a:extLst>
              <a:ext uri="{FF2B5EF4-FFF2-40B4-BE49-F238E27FC236}">
                <a16:creationId xmlns:a16="http://schemas.microsoft.com/office/drawing/2014/main" id="{CC989B7A-1AAA-9551-0002-FDA770780730}"/>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124" y="3464038"/>
            <a:ext cx="228600" cy="228600"/>
          </a:xfrm>
          <a:prstGeom prst="rect">
            <a:avLst/>
          </a:prstGeom>
        </p:spPr>
      </p:pic>
      <p:sp>
        <p:nvSpPr>
          <p:cNvPr id="86" name="TextBox 85">
            <a:extLst>
              <a:ext uri="{FF2B5EF4-FFF2-40B4-BE49-F238E27FC236}">
                <a16:creationId xmlns:a16="http://schemas.microsoft.com/office/drawing/2014/main" id="{2B8BC1A2-C7C9-220A-3CE7-AAD649784D67}"/>
              </a:ext>
              <a:ext uri="{C183D7F6-B498-43B3-948B-1728B52AA6E4}">
                <adec:decorative xmlns:adec="http://schemas.microsoft.com/office/drawing/2017/decorative" val="0"/>
              </a:ext>
            </a:extLst>
          </p:cNvPr>
          <p:cNvSpPr txBox="1"/>
          <p:nvPr/>
        </p:nvSpPr>
        <p:spPr>
          <a:xfrm>
            <a:off x="1154317"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Qu'est-ce qui s'est dit ?</a:t>
            </a:r>
          </a:p>
        </p:txBody>
      </p:sp>
      <p:sp>
        <p:nvSpPr>
          <p:cNvPr id="99" name="TextBox 98">
            <a:extLst>
              <a:ext uri="{FF2B5EF4-FFF2-40B4-BE49-F238E27FC236}">
                <a16:creationId xmlns:a16="http://schemas.microsoft.com/office/drawing/2014/main" id="{058AD072-91D4-3AB6-9A28-BFE7E78DC368}"/>
              </a:ext>
              <a:ext uri="{C183D7F6-B498-43B3-948B-1728B52AA6E4}">
                <adec:decorative xmlns:adec="http://schemas.microsoft.com/office/drawing/2017/decorative" val="0"/>
              </a:ext>
            </a:extLst>
          </p:cNvPr>
          <p:cNvSpPr txBox="1"/>
          <p:nvPr/>
        </p:nvSpPr>
        <p:spPr>
          <a:xfrm>
            <a:off x="889192"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Qu'a dit cette personne  au sujet de</a:t>
            </a:r>
          </a:p>
        </p:txBody>
      </p:sp>
      <p:grpSp>
        <p:nvGrpSpPr>
          <p:cNvPr id="12" name="Group 11" descr="Microsoft Copilot logo">
            <a:extLst>
              <a:ext uri="{FF2B5EF4-FFF2-40B4-BE49-F238E27FC236}">
                <a16:creationId xmlns:a16="http://schemas.microsoft.com/office/drawing/2014/main" id="{12A84226-F2F0-8FF3-1586-3BDDF21CB438}"/>
              </a:ext>
              <a:ext uri="{C183D7F6-B498-43B3-948B-1728B52AA6E4}">
                <adec:decorative xmlns:adec="http://schemas.microsoft.com/office/drawing/2017/decorative" val="0"/>
              </a:ext>
            </a:extLst>
          </p:cNvPr>
          <p:cNvGrpSpPr/>
          <p:nvPr/>
        </p:nvGrpSpPr>
        <p:grpSpPr>
          <a:xfrm>
            <a:off x="787029" y="4335415"/>
            <a:ext cx="346134" cy="346134"/>
            <a:chOff x="2642085" y="8381781"/>
            <a:chExt cx="534543" cy="534543"/>
          </a:xfrm>
        </p:grpSpPr>
        <p:sp>
          <p:nvSpPr>
            <p:cNvPr id="13" name="Rounded Rectangle 46">
              <a:extLst>
                <a:ext uri="{FF2B5EF4-FFF2-40B4-BE49-F238E27FC236}">
                  <a16:creationId xmlns:a16="http://schemas.microsoft.com/office/drawing/2014/main" id="{6D3D066D-D250-25D3-F58A-B0AD52A8B9AC}"/>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2" descr="Zip Co logo SVG free download, id: 101874 - Brandlogos.net">
              <a:hlinkClick r:id="rId7"/>
              <a:extLst>
                <a:ext uri="{FF2B5EF4-FFF2-40B4-BE49-F238E27FC236}">
                  <a16:creationId xmlns:a16="http://schemas.microsoft.com/office/drawing/2014/main" id="{8DBAA60A-C787-F46D-3550-9322CD679A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Graphic 20" descr="Icon of a list">
            <a:extLst>
              <a:ext uri="{FF2B5EF4-FFF2-40B4-BE49-F238E27FC236}">
                <a16:creationId xmlns:a16="http://schemas.microsoft.com/office/drawing/2014/main" id="{239177E8-E98D-C35D-9066-159D769A994B}"/>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92766" y="3464037"/>
            <a:ext cx="228600" cy="228600"/>
          </a:xfrm>
          <a:prstGeom prst="rect">
            <a:avLst/>
          </a:prstGeom>
        </p:spPr>
      </p:pic>
      <p:sp>
        <p:nvSpPr>
          <p:cNvPr id="87" name="TextBox 86">
            <a:extLst>
              <a:ext uri="{FF2B5EF4-FFF2-40B4-BE49-F238E27FC236}">
                <a16:creationId xmlns:a16="http://schemas.microsoft.com/office/drawing/2014/main" id="{73A3CCC0-DCA0-333A-7037-1F3F237F920B}"/>
              </a:ext>
              <a:ext uri="{C183D7F6-B498-43B3-948B-1728B52AA6E4}">
                <adec:decorative xmlns:adec="http://schemas.microsoft.com/office/drawing/2017/decorative" val="0"/>
              </a:ext>
            </a:extLst>
          </p:cNvPr>
          <p:cNvSpPr txBox="1"/>
          <p:nvPr/>
        </p:nvSpPr>
        <p:spPr>
          <a:xfrm>
            <a:off x="3862960"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Où ai-je été mentionné ?</a:t>
            </a:r>
          </a:p>
        </p:txBody>
      </p:sp>
      <p:sp>
        <p:nvSpPr>
          <p:cNvPr id="100" name="TextBox 99">
            <a:extLst>
              <a:ext uri="{FF2B5EF4-FFF2-40B4-BE49-F238E27FC236}">
                <a16:creationId xmlns:a16="http://schemas.microsoft.com/office/drawing/2014/main" id="{6CB2399F-C2EA-D85B-B2C2-9CE05390E9A8}"/>
              </a:ext>
              <a:ext uri="{C183D7F6-B498-43B3-948B-1728B52AA6E4}">
                <adec:decorative xmlns:adec="http://schemas.microsoft.com/office/drawing/2017/decorative" val="0"/>
              </a:ext>
            </a:extLst>
          </p:cNvPr>
          <p:cNvSpPr txBox="1"/>
          <p:nvPr/>
        </p:nvSpPr>
        <p:spPr>
          <a:xfrm>
            <a:off x="3597835" y="3783631"/>
            <a:ext cx="2277869" cy="46166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Résumer les e-mails récents où mon nom est mentionné. Donner des détails, en mettant l'expéditeur en évidence</a:t>
            </a:r>
          </a:p>
        </p:txBody>
      </p:sp>
      <p:grpSp>
        <p:nvGrpSpPr>
          <p:cNvPr id="48" name="Group 47" descr="Microsoft Copilot logo">
            <a:extLst>
              <a:ext uri="{FF2B5EF4-FFF2-40B4-BE49-F238E27FC236}">
                <a16:creationId xmlns:a16="http://schemas.microsoft.com/office/drawing/2014/main" id="{F19F7A3D-FA22-CE2E-84EB-7B719B375101}"/>
              </a:ext>
              <a:ext uri="{C183D7F6-B498-43B3-948B-1728B52AA6E4}">
                <adec:decorative xmlns:adec="http://schemas.microsoft.com/office/drawing/2017/decorative" val="0"/>
              </a:ext>
            </a:extLst>
          </p:cNvPr>
          <p:cNvGrpSpPr/>
          <p:nvPr/>
        </p:nvGrpSpPr>
        <p:grpSpPr>
          <a:xfrm>
            <a:off x="3495672" y="4335415"/>
            <a:ext cx="346134" cy="346134"/>
            <a:chOff x="2642085" y="8381781"/>
            <a:chExt cx="534543" cy="534543"/>
          </a:xfrm>
        </p:grpSpPr>
        <p:sp>
          <p:nvSpPr>
            <p:cNvPr id="49" name="Rounded Rectangle 46">
              <a:extLst>
                <a:ext uri="{FF2B5EF4-FFF2-40B4-BE49-F238E27FC236}">
                  <a16:creationId xmlns:a16="http://schemas.microsoft.com/office/drawing/2014/main" id="{E8A23059-3E35-E493-065F-7BB1A4F5A6F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0" name="Picture 2" descr="Zip Co logo SVG free download, id: 101874 - Brandlogos.net">
              <a:hlinkClick r:id="rId7"/>
              <a:extLst>
                <a:ext uri="{FF2B5EF4-FFF2-40B4-BE49-F238E27FC236}">
                  <a16:creationId xmlns:a16="http://schemas.microsoft.com/office/drawing/2014/main" id="{8729A677-8AB1-328E-0890-94ED3004475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8" name="Graphic 77" descr="Icon of notes with a pencil">
            <a:extLst>
              <a:ext uri="{FF2B5EF4-FFF2-40B4-BE49-F238E27FC236}">
                <a16:creationId xmlns:a16="http://schemas.microsoft.com/office/drawing/2014/main" id="{3EA1AD34-2C38-7988-7B1C-8937D22265F5}"/>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01410" y="3464038"/>
            <a:ext cx="228600" cy="228600"/>
          </a:xfrm>
          <a:prstGeom prst="rect">
            <a:avLst/>
          </a:prstGeom>
        </p:spPr>
      </p:pic>
      <p:sp>
        <p:nvSpPr>
          <p:cNvPr id="88" name="TextBox 87">
            <a:extLst>
              <a:ext uri="{FF2B5EF4-FFF2-40B4-BE49-F238E27FC236}">
                <a16:creationId xmlns:a16="http://schemas.microsoft.com/office/drawing/2014/main" id="{0BD8DE51-E81F-357F-BC83-378F689FCFB6}"/>
              </a:ext>
              <a:ext uri="{C183D7F6-B498-43B3-948B-1728B52AA6E4}">
                <adec:decorative xmlns:adec="http://schemas.microsoft.com/office/drawing/2017/decorative" val="0"/>
              </a:ext>
            </a:extLst>
          </p:cNvPr>
          <p:cNvSpPr txBox="1"/>
          <p:nvPr/>
        </p:nvSpPr>
        <p:spPr>
          <a:xfrm>
            <a:off x="6571603"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Rédiger une FAQ</a:t>
            </a:r>
          </a:p>
        </p:txBody>
      </p:sp>
      <p:sp>
        <p:nvSpPr>
          <p:cNvPr id="101" name="TextBox 100">
            <a:extLst>
              <a:ext uri="{FF2B5EF4-FFF2-40B4-BE49-F238E27FC236}">
                <a16:creationId xmlns:a16="http://schemas.microsoft.com/office/drawing/2014/main" id="{C18041D9-6F0D-3388-BD0D-944BEE3D2513}"/>
              </a:ext>
              <a:ext uri="{C183D7F6-B498-43B3-948B-1728B52AA6E4}">
                <adec:decorative xmlns:adec="http://schemas.microsoft.com/office/drawing/2017/decorative" val="0"/>
              </a:ext>
            </a:extLst>
          </p:cNvPr>
          <p:cNvSpPr txBox="1"/>
          <p:nvPr/>
        </p:nvSpPr>
        <p:spPr>
          <a:xfrm>
            <a:off x="6306478" y="3783631"/>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Créer une FAQ basée sur un fichier</a:t>
            </a:r>
          </a:p>
        </p:txBody>
      </p:sp>
      <p:grpSp>
        <p:nvGrpSpPr>
          <p:cNvPr id="57" name="Group 56" descr="Microsoft Copilot logo">
            <a:extLst>
              <a:ext uri="{FF2B5EF4-FFF2-40B4-BE49-F238E27FC236}">
                <a16:creationId xmlns:a16="http://schemas.microsoft.com/office/drawing/2014/main" id="{FE7B91D8-1B67-A9F5-A627-39A764F3A66E}"/>
              </a:ext>
              <a:ext uri="{C183D7F6-B498-43B3-948B-1728B52AA6E4}">
                <adec:decorative xmlns:adec="http://schemas.microsoft.com/office/drawing/2017/decorative" val="0"/>
              </a:ext>
            </a:extLst>
          </p:cNvPr>
          <p:cNvGrpSpPr/>
          <p:nvPr/>
        </p:nvGrpSpPr>
        <p:grpSpPr>
          <a:xfrm>
            <a:off x="6204315" y="4335415"/>
            <a:ext cx="346134" cy="346134"/>
            <a:chOff x="2642085" y="8381781"/>
            <a:chExt cx="534543" cy="534543"/>
          </a:xfrm>
        </p:grpSpPr>
        <p:sp>
          <p:nvSpPr>
            <p:cNvPr id="58" name="Rounded Rectangle 46">
              <a:extLst>
                <a:ext uri="{FF2B5EF4-FFF2-40B4-BE49-F238E27FC236}">
                  <a16:creationId xmlns:a16="http://schemas.microsoft.com/office/drawing/2014/main" id="{1BD2CE71-0C89-BEC7-7F00-3DAE9356C43B}"/>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2" descr="Zip Co logo SVG free download, id: 101874 - Brandlogos.net">
              <a:hlinkClick r:id="rId7"/>
              <a:extLst>
                <a:ext uri="{FF2B5EF4-FFF2-40B4-BE49-F238E27FC236}">
                  <a16:creationId xmlns:a16="http://schemas.microsoft.com/office/drawing/2014/main" id="{0373A02E-F00B-0203-EE52-B9CE4344B4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Graphic 71" descr="Icon of questions chat bubble">
            <a:extLst>
              <a:ext uri="{FF2B5EF4-FFF2-40B4-BE49-F238E27FC236}">
                <a16:creationId xmlns:a16="http://schemas.microsoft.com/office/drawing/2014/main" id="{22185BB9-1FD9-3A65-3EC6-57BFA20E23DC}"/>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10053" y="3464038"/>
            <a:ext cx="228600" cy="228600"/>
          </a:xfrm>
          <a:prstGeom prst="rect">
            <a:avLst/>
          </a:prstGeom>
        </p:spPr>
      </p:pic>
      <p:sp>
        <p:nvSpPr>
          <p:cNvPr id="89" name="TextBox 88">
            <a:extLst>
              <a:ext uri="{FF2B5EF4-FFF2-40B4-BE49-F238E27FC236}">
                <a16:creationId xmlns:a16="http://schemas.microsoft.com/office/drawing/2014/main" id="{B18D93F1-44DE-1686-711A-2E71AB1FF088}"/>
              </a:ext>
              <a:ext uri="{C183D7F6-B498-43B3-948B-1728B52AA6E4}">
                <adec:decorative xmlns:adec="http://schemas.microsoft.com/office/drawing/2017/decorative" val="0"/>
              </a:ext>
            </a:extLst>
          </p:cNvPr>
          <p:cNvSpPr txBox="1"/>
          <p:nvPr/>
        </p:nvSpPr>
        <p:spPr>
          <a:xfrm>
            <a:off x="9280246" y="3493699"/>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Rechercher les problèmes en suspens</a:t>
            </a:r>
          </a:p>
        </p:txBody>
      </p:sp>
      <p:sp>
        <p:nvSpPr>
          <p:cNvPr id="102" name="TextBox 101">
            <a:extLst>
              <a:ext uri="{FF2B5EF4-FFF2-40B4-BE49-F238E27FC236}">
                <a16:creationId xmlns:a16="http://schemas.microsoft.com/office/drawing/2014/main" id="{8BC613D4-C96D-FFBE-21DB-2F5CC5D4791B}"/>
              </a:ext>
              <a:ext uri="{C183D7F6-B498-43B3-948B-1728B52AA6E4}">
                <adec:decorative xmlns:adec="http://schemas.microsoft.com/office/drawing/2017/decorative" val="0"/>
              </a:ext>
            </a:extLst>
          </p:cNvPr>
          <p:cNvSpPr txBox="1"/>
          <p:nvPr/>
        </p:nvSpPr>
        <p:spPr>
          <a:xfrm>
            <a:off x="9015121" y="3783631"/>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Quels sont les problèmes laissés en suspens lors de la   réunion?</a:t>
            </a:r>
          </a:p>
        </p:txBody>
      </p:sp>
      <p:grpSp>
        <p:nvGrpSpPr>
          <p:cNvPr id="66" name="Group 65" descr="Microsoft Copilot logo">
            <a:extLst>
              <a:ext uri="{FF2B5EF4-FFF2-40B4-BE49-F238E27FC236}">
                <a16:creationId xmlns:a16="http://schemas.microsoft.com/office/drawing/2014/main" id="{8B4F4949-4CBF-9D4D-4E6D-ABB488A192C7}"/>
              </a:ext>
              <a:ext uri="{C183D7F6-B498-43B3-948B-1728B52AA6E4}">
                <adec:decorative xmlns:adec="http://schemas.microsoft.com/office/drawing/2017/decorative" val="0"/>
              </a:ext>
            </a:extLst>
          </p:cNvPr>
          <p:cNvGrpSpPr/>
          <p:nvPr/>
        </p:nvGrpSpPr>
        <p:grpSpPr>
          <a:xfrm>
            <a:off x="8912958" y="4335415"/>
            <a:ext cx="346134" cy="346134"/>
            <a:chOff x="2642085" y="8381781"/>
            <a:chExt cx="534543" cy="534543"/>
          </a:xfrm>
        </p:grpSpPr>
        <p:sp>
          <p:nvSpPr>
            <p:cNvPr id="67" name="Rounded Rectangle 46">
              <a:extLst>
                <a:ext uri="{FF2B5EF4-FFF2-40B4-BE49-F238E27FC236}">
                  <a16:creationId xmlns:a16="http://schemas.microsoft.com/office/drawing/2014/main" id="{9F9E5868-C4CA-8E40-1B20-9A78C2FDF873}"/>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8" name="Picture 2" descr="Zip Co logo SVG free download, id: 101874 - Brandlogos.net">
              <a:hlinkClick r:id="rId7"/>
              <a:extLst>
                <a:ext uri="{FF2B5EF4-FFF2-40B4-BE49-F238E27FC236}">
                  <a16:creationId xmlns:a16="http://schemas.microsoft.com/office/drawing/2014/main" id="{186B6C76-52A0-ED01-F702-5DD28A235B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9" name="Graphic 78" descr="Icon of notes with a pencil">
            <a:extLst>
              <a:ext uri="{FF2B5EF4-FFF2-40B4-BE49-F238E27FC236}">
                <a16:creationId xmlns:a16="http://schemas.microsoft.com/office/drawing/2014/main" id="{12306858-D8E9-9764-3F45-A1766B44D3E0}"/>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124" y="5076144"/>
            <a:ext cx="228600" cy="228600"/>
          </a:xfrm>
          <a:prstGeom prst="rect">
            <a:avLst/>
          </a:prstGeom>
        </p:spPr>
      </p:pic>
      <p:sp>
        <p:nvSpPr>
          <p:cNvPr id="90" name="TextBox 89">
            <a:extLst>
              <a:ext uri="{FF2B5EF4-FFF2-40B4-BE49-F238E27FC236}">
                <a16:creationId xmlns:a16="http://schemas.microsoft.com/office/drawing/2014/main" id="{74C38CD8-800A-7052-C0B5-2B22C032E067}"/>
              </a:ext>
              <a:ext uri="{C183D7F6-B498-43B3-948B-1728B52AA6E4}">
                <adec:decorative xmlns:adec="http://schemas.microsoft.com/office/drawing/2017/decorative" val="0"/>
              </a:ext>
            </a:extLst>
          </p:cNvPr>
          <p:cNvSpPr txBox="1"/>
          <p:nvPr/>
        </p:nvSpPr>
        <p:spPr>
          <a:xfrm>
            <a:off x="1154317"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Écrire une introduction</a:t>
            </a:r>
          </a:p>
        </p:txBody>
      </p:sp>
      <p:sp>
        <p:nvSpPr>
          <p:cNvPr id="103" name="TextBox 102">
            <a:extLst>
              <a:ext uri="{FF2B5EF4-FFF2-40B4-BE49-F238E27FC236}">
                <a16:creationId xmlns:a16="http://schemas.microsoft.com/office/drawing/2014/main" id="{99F282DB-EA53-C235-7835-9B5082998E22}"/>
              </a:ext>
              <a:ext uri="{C183D7F6-B498-43B3-948B-1728B52AA6E4}">
                <adec:decorative xmlns:adec="http://schemas.microsoft.com/office/drawing/2017/decorative" val="0"/>
              </a:ext>
            </a:extLst>
          </p:cNvPr>
          <p:cNvSpPr txBox="1"/>
          <p:nvPr/>
        </p:nvSpPr>
        <p:spPr>
          <a:xfrm>
            <a:off x="889192"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Proposer une nouvelle introduction pour le fichier</a:t>
            </a:r>
          </a:p>
        </p:txBody>
      </p:sp>
      <p:grpSp>
        <p:nvGrpSpPr>
          <p:cNvPr id="15" name="Group 14" descr="Microsoft Copilot logo">
            <a:extLst>
              <a:ext uri="{FF2B5EF4-FFF2-40B4-BE49-F238E27FC236}">
                <a16:creationId xmlns:a16="http://schemas.microsoft.com/office/drawing/2014/main" id="{4459E6FE-2C9C-1789-C465-4930A7D266D4}"/>
              </a:ext>
              <a:ext uri="{C183D7F6-B498-43B3-948B-1728B52AA6E4}">
                <adec:decorative xmlns:adec="http://schemas.microsoft.com/office/drawing/2017/decorative" val="0"/>
              </a:ext>
            </a:extLst>
          </p:cNvPr>
          <p:cNvGrpSpPr/>
          <p:nvPr/>
        </p:nvGrpSpPr>
        <p:grpSpPr>
          <a:xfrm>
            <a:off x="787029" y="5947521"/>
            <a:ext cx="346134" cy="346134"/>
            <a:chOff x="2642085" y="8381781"/>
            <a:chExt cx="534543" cy="534543"/>
          </a:xfrm>
        </p:grpSpPr>
        <p:sp>
          <p:nvSpPr>
            <p:cNvPr id="43" name="Rounded Rectangle 46">
              <a:extLst>
                <a:ext uri="{FF2B5EF4-FFF2-40B4-BE49-F238E27FC236}">
                  <a16:creationId xmlns:a16="http://schemas.microsoft.com/office/drawing/2014/main" id="{B56DD2DC-6376-77C5-0104-FDD178E4A110}"/>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47616165-CB0A-FDA8-F392-2D1AA59EDC2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4" name="Graphic 73" descr="Icon of questions chat bubble">
            <a:extLst>
              <a:ext uri="{FF2B5EF4-FFF2-40B4-BE49-F238E27FC236}">
                <a16:creationId xmlns:a16="http://schemas.microsoft.com/office/drawing/2014/main" id="{50DD0286-48D2-59CF-CBE5-50F62410CB7F}"/>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92767" y="5076144"/>
            <a:ext cx="228600" cy="228600"/>
          </a:xfrm>
          <a:prstGeom prst="rect">
            <a:avLst/>
          </a:prstGeom>
        </p:spPr>
      </p:pic>
      <p:sp>
        <p:nvSpPr>
          <p:cNvPr id="91" name="TextBox 90">
            <a:extLst>
              <a:ext uri="{FF2B5EF4-FFF2-40B4-BE49-F238E27FC236}">
                <a16:creationId xmlns:a16="http://schemas.microsoft.com/office/drawing/2014/main" id="{DF42C0E4-A0C6-4ECA-36FF-402C85E47A2C}"/>
              </a:ext>
              <a:ext uri="{C183D7F6-B498-43B3-948B-1728B52AA6E4}">
                <adec:decorative xmlns:adec="http://schemas.microsoft.com/office/drawing/2017/decorative" val="0"/>
              </a:ext>
            </a:extLst>
          </p:cNvPr>
          <p:cNvSpPr txBox="1"/>
          <p:nvPr/>
        </p:nvSpPr>
        <p:spPr>
          <a:xfrm>
            <a:off x="3862960"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Comment</a:t>
            </a:r>
          </a:p>
        </p:txBody>
      </p:sp>
      <p:sp>
        <p:nvSpPr>
          <p:cNvPr id="104" name="TextBox 103">
            <a:extLst>
              <a:ext uri="{FF2B5EF4-FFF2-40B4-BE49-F238E27FC236}">
                <a16:creationId xmlns:a16="http://schemas.microsoft.com/office/drawing/2014/main" id="{41C3B741-D84B-CB36-BC2B-26B3E1D427A6}"/>
              </a:ext>
              <a:ext uri="{C183D7F6-B498-43B3-948B-1728B52AA6E4}">
                <adec:decorative xmlns:adec="http://schemas.microsoft.com/office/drawing/2017/decorative" val="0"/>
              </a:ext>
            </a:extLst>
          </p:cNvPr>
          <p:cNvSpPr txBox="1"/>
          <p:nvPr/>
        </p:nvSpPr>
        <p:spPr>
          <a:xfrm>
            <a:off x="3597835" y="5395738"/>
            <a:ext cx="2277869"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Comment rédiger un appel d'offres ?</a:t>
            </a:r>
          </a:p>
        </p:txBody>
      </p:sp>
      <p:grpSp>
        <p:nvGrpSpPr>
          <p:cNvPr id="51" name="Group 50" descr="Microsoft Copilot logo">
            <a:extLst>
              <a:ext uri="{FF2B5EF4-FFF2-40B4-BE49-F238E27FC236}">
                <a16:creationId xmlns:a16="http://schemas.microsoft.com/office/drawing/2014/main" id="{4009B900-5CE0-E312-B621-BCF61366EA9F}"/>
              </a:ext>
              <a:ext uri="{C183D7F6-B498-43B3-948B-1728B52AA6E4}">
                <adec:decorative xmlns:adec="http://schemas.microsoft.com/office/drawing/2017/decorative" val="0"/>
              </a:ext>
            </a:extLst>
          </p:cNvPr>
          <p:cNvGrpSpPr/>
          <p:nvPr/>
        </p:nvGrpSpPr>
        <p:grpSpPr>
          <a:xfrm>
            <a:off x="3495672" y="5947521"/>
            <a:ext cx="346134" cy="346134"/>
            <a:chOff x="2642085" y="8381781"/>
            <a:chExt cx="534543" cy="534543"/>
          </a:xfrm>
        </p:grpSpPr>
        <p:sp>
          <p:nvSpPr>
            <p:cNvPr id="52" name="Rounded Rectangle 46">
              <a:extLst>
                <a:ext uri="{FF2B5EF4-FFF2-40B4-BE49-F238E27FC236}">
                  <a16:creationId xmlns:a16="http://schemas.microsoft.com/office/drawing/2014/main" id="{A9FC1952-FB86-4CFF-948C-6AD646F6FB7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3" name="Picture 2" descr="Zip Co logo SVG free download, id: 101874 - Brandlogos.net">
              <a:hlinkClick r:id="rId7"/>
              <a:extLst>
                <a:ext uri="{FF2B5EF4-FFF2-40B4-BE49-F238E27FC236}">
                  <a16:creationId xmlns:a16="http://schemas.microsoft.com/office/drawing/2014/main" id="{5B0FAA41-10EA-FAAB-B96B-C40FC06635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Graphic 74" descr="Icon of questions chat bubble">
            <a:extLst>
              <a:ext uri="{FF2B5EF4-FFF2-40B4-BE49-F238E27FC236}">
                <a16:creationId xmlns:a16="http://schemas.microsoft.com/office/drawing/2014/main" id="{C2AA77ED-1674-C2A2-DD6C-5D1CC9605337}"/>
              </a:ext>
              <a:ext uri="{C183D7F6-B498-43B3-948B-1728B52AA6E4}">
                <adec:decorative xmlns:adec="http://schemas.microsoft.com/office/drawing/2017/decorative" val="0"/>
              </a:ext>
            </a:extLst>
          </p:cNvPr>
          <p:cNvPicPr>
            <a:picLocks/>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01410" y="5076144"/>
            <a:ext cx="228600" cy="228600"/>
          </a:xfrm>
          <a:prstGeom prst="rect">
            <a:avLst/>
          </a:prstGeom>
        </p:spPr>
      </p:pic>
      <p:sp>
        <p:nvSpPr>
          <p:cNvPr id="92" name="TextBox 91">
            <a:extLst>
              <a:ext uri="{FF2B5EF4-FFF2-40B4-BE49-F238E27FC236}">
                <a16:creationId xmlns:a16="http://schemas.microsoft.com/office/drawing/2014/main" id="{815199A6-1FC5-92B4-DA46-9734A234289B}"/>
              </a:ext>
              <a:ext uri="{C183D7F6-B498-43B3-948B-1728B52AA6E4}">
                <adec:decorative xmlns:adec="http://schemas.microsoft.com/office/drawing/2017/decorative" val="0"/>
              </a:ext>
            </a:extLst>
          </p:cNvPr>
          <p:cNvSpPr txBox="1"/>
          <p:nvPr/>
        </p:nvSpPr>
        <p:spPr>
          <a:xfrm>
            <a:off x="6571603"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Lister les actions </a:t>
            </a:r>
          </a:p>
        </p:txBody>
      </p:sp>
      <p:sp>
        <p:nvSpPr>
          <p:cNvPr id="105" name="TextBox 104">
            <a:extLst>
              <a:ext uri="{FF2B5EF4-FFF2-40B4-BE49-F238E27FC236}">
                <a16:creationId xmlns:a16="http://schemas.microsoft.com/office/drawing/2014/main" id="{603B108E-05E5-43A4-E33F-FF4230869C36}"/>
              </a:ext>
              <a:ext uri="{C183D7F6-B498-43B3-948B-1728B52AA6E4}">
                <adec:decorative xmlns:adec="http://schemas.microsoft.com/office/drawing/2017/decorative" val="0"/>
              </a:ext>
            </a:extLst>
          </p:cNvPr>
          <p:cNvSpPr txBox="1"/>
          <p:nvPr/>
        </p:nvSpPr>
        <p:spPr>
          <a:xfrm>
            <a:off x="6306478"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Quels sont les éléments d'action fixés lors de la réunion  ?</a:t>
            </a:r>
          </a:p>
        </p:txBody>
      </p:sp>
      <p:grpSp>
        <p:nvGrpSpPr>
          <p:cNvPr id="60" name="Group 59" descr="Microsoft Copilot logo">
            <a:extLst>
              <a:ext uri="{FF2B5EF4-FFF2-40B4-BE49-F238E27FC236}">
                <a16:creationId xmlns:a16="http://schemas.microsoft.com/office/drawing/2014/main" id="{9CD28DFF-A935-6930-F9E1-BB4E1BA049E8}"/>
              </a:ext>
              <a:ext uri="{C183D7F6-B498-43B3-948B-1728B52AA6E4}">
                <adec:decorative xmlns:adec="http://schemas.microsoft.com/office/drawing/2017/decorative" val="0"/>
              </a:ext>
            </a:extLst>
          </p:cNvPr>
          <p:cNvGrpSpPr/>
          <p:nvPr/>
        </p:nvGrpSpPr>
        <p:grpSpPr>
          <a:xfrm>
            <a:off x="6204315" y="5947521"/>
            <a:ext cx="346134" cy="346134"/>
            <a:chOff x="2642085" y="8381781"/>
            <a:chExt cx="534543" cy="534543"/>
          </a:xfrm>
        </p:grpSpPr>
        <p:sp>
          <p:nvSpPr>
            <p:cNvPr id="61" name="Rounded Rectangle 46">
              <a:extLst>
                <a:ext uri="{FF2B5EF4-FFF2-40B4-BE49-F238E27FC236}">
                  <a16:creationId xmlns:a16="http://schemas.microsoft.com/office/drawing/2014/main" id="{C4769231-4C03-AB6E-A606-F6FFBE747CF8}"/>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2" name="Picture 2" descr="Zip Co logo SVG free download, id: 101874 - Brandlogos.net">
              <a:hlinkClick r:id="rId7"/>
              <a:extLst>
                <a:ext uri="{FF2B5EF4-FFF2-40B4-BE49-F238E27FC236}">
                  <a16:creationId xmlns:a16="http://schemas.microsoft.com/office/drawing/2014/main" id="{7AAD8DD3-3617-9372-2348-174B0B6CBD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Graphic 79" descr="Icon of notes with a pencil">
            <a:extLst>
              <a:ext uri="{FF2B5EF4-FFF2-40B4-BE49-F238E27FC236}">
                <a16:creationId xmlns:a16="http://schemas.microsoft.com/office/drawing/2014/main" id="{9E6463ED-72E0-1B20-AE74-5CFD815ED22E}"/>
              </a:ext>
              <a:ext uri="{C183D7F6-B498-43B3-948B-1728B52AA6E4}">
                <adec:decorative xmlns:adec="http://schemas.microsoft.com/office/drawing/2017/decorative" val="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10053" y="5076144"/>
            <a:ext cx="228600" cy="228600"/>
          </a:xfrm>
          <a:prstGeom prst="rect">
            <a:avLst/>
          </a:prstGeom>
        </p:spPr>
      </p:pic>
      <p:sp>
        <p:nvSpPr>
          <p:cNvPr id="93" name="TextBox 92">
            <a:extLst>
              <a:ext uri="{FF2B5EF4-FFF2-40B4-BE49-F238E27FC236}">
                <a16:creationId xmlns:a16="http://schemas.microsoft.com/office/drawing/2014/main" id="{7549552F-D9A3-4128-3407-414835C309AC}"/>
              </a:ext>
              <a:ext uri="{C183D7F6-B498-43B3-948B-1728B52AA6E4}">
                <adec:decorative xmlns:adec="http://schemas.microsoft.com/office/drawing/2017/decorative" val="0"/>
              </a:ext>
            </a:extLst>
          </p:cNvPr>
          <p:cNvSpPr txBox="1"/>
          <p:nvPr/>
        </p:nvSpPr>
        <p:spPr>
          <a:xfrm>
            <a:off x="9280246" y="5105806"/>
            <a:ext cx="1878127" cy="1692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Semibold"/>
                <a:ea typeface="+mn-ea"/>
                <a:cs typeface="+mn-cs"/>
              </a:rPr>
              <a:t>Générer des idées </a:t>
            </a:r>
          </a:p>
        </p:txBody>
      </p:sp>
      <p:sp>
        <p:nvSpPr>
          <p:cNvPr id="106" name="TextBox 105">
            <a:extLst>
              <a:ext uri="{FF2B5EF4-FFF2-40B4-BE49-F238E27FC236}">
                <a16:creationId xmlns:a16="http://schemas.microsoft.com/office/drawing/2014/main" id="{53647C48-C285-D24A-9DB9-A323B2FD8259}"/>
              </a:ext>
              <a:ext uri="{C183D7F6-B498-43B3-948B-1728B52AA6E4}">
                <adec:decorative xmlns:adec="http://schemas.microsoft.com/office/drawing/2017/decorative" val="0"/>
              </a:ext>
            </a:extLst>
          </p:cNvPr>
          <p:cNvSpPr txBox="1"/>
          <p:nvPr/>
        </p:nvSpPr>
        <p:spPr>
          <a:xfrm>
            <a:off x="9015121" y="5395738"/>
            <a:ext cx="2277869"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mn-ea"/>
                <a:cs typeface="+mn-cs"/>
              </a:rPr>
              <a:t>Lister des idées pour un événement ludique de renforcement de l'esprit d'équipe à distance</a:t>
            </a:r>
          </a:p>
        </p:txBody>
      </p:sp>
      <p:grpSp>
        <p:nvGrpSpPr>
          <p:cNvPr id="69" name="Group 68" descr="Microsoft Copilot logo">
            <a:extLst>
              <a:ext uri="{FF2B5EF4-FFF2-40B4-BE49-F238E27FC236}">
                <a16:creationId xmlns:a16="http://schemas.microsoft.com/office/drawing/2014/main" id="{D1D5076D-A573-D200-07DF-BDD2DBEEA6F7}"/>
              </a:ext>
              <a:ext uri="{C183D7F6-B498-43B3-948B-1728B52AA6E4}">
                <adec:decorative xmlns:adec="http://schemas.microsoft.com/office/drawing/2017/decorative" val="0"/>
              </a:ext>
            </a:extLst>
          </p:cNvPr>
          <p:cNvGrpSpPr/>
          <p:nvPr/>
        </p:nvGrpSpPr>
        <p:grpSpPr>
          <a:xfrm>
            <a:off x="8912958" y="5947521"/>
            <a:ext cx="346134" cy="346134"/>
            <a:chOff x="2642085" y="8381781"/>
            <a:chExt cx="534543" cy="534543"/>
          </a:xfrm>
        </p:grpSpPr>
        <p:sp>
          <p:nvSpPr>
            <p:cNvPr id="70" name="Rounded Rectangle 46">
              <a:extLst>
                <a:ext uri="{FF2B5EF4-FFF2-40B4-BE49-F238E27FC236}">
                  <a16:creationId xmlns:a16="http://schemas.microsoft.com/office/drawing/2014/main" id="{4AB9F6EA-180C-AFFF-CCE0-3832C1860986}"/>
                </a:ext>
              </a:extLst>
            </p:cNvPr>
            <p:cNvSpPr/>
            <p:nvPr/>
          </p:nvSpPr>
          <p:spPr bwMode="auto">
            <a:xfrm>
              <a:off x="2642085"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1" name="Picture 2" descr="Zip Co logo SVG free download, id: 101874 - Brandlogos.net">
              <a:hlinkClick r:id="rId7"/>
              <a:extLst>
                <a:ext uri="{FF2B5EF4-FFF2-40B4-BE49-F238E27FC236}">
                  <a16:creationId xmlns:a16="http://schemas.microsoft.com/office/drawing/2014/main" id="{49ACD7A2-4765-8928-2192-1EAB4350DD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67874"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Rectangle: Rounded Corners 106">
            <a:extLst>
              <a:ext uri="{FF2B5EF4-FFF2-40B4-BE49-F238E27FC236}">
                <a16:creationId xmlns:a16="http://schemas.microsoft.com/office/drawing/2014/main" id="{D524E597-670A-98FB-00AF-F97080F49CB5}"/>
              </a:ext>
              <a:ext uri="{C183D7F6-B498-43B3-948B-1728B52AA6E4}">
                <adec:decorative xmlns:adec="http://schemas.microsoft.com/office/drawing/2017/decorative" val="1"/>
              </a:ext>
            </a:extLst>
          </p:cNvPr>
          <p:cNvSpPr/>
          <p:nvPr/>
        </p:nvSpPr>
        <p:spPr bwMode="auto">
          <a:xfrm>
            <a:off x="1796420" y="2325412"/>
            <a:ext cx="593919" cy="152400"/>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personne</a:t>
            </a:r>
          </a:p>
        </p:txBody>
      </p:sp>
      <p:sp>
        <p:nvSpPr>
          <p:cNvPr id="115" name="Rectangle: Rounded Corners 114">
            <a:extLst>
              <a:ext uri="{FF2B5EF4-FFF2-40B4-BE49-F238E27FC236}">
                <a16:creationId xmlns:a16="http://schemas.microsoft.com/office/drawing/2014/main" id="{2628B8F4-3254-AF5A-F614-CA518A1B0502}"/>
              </a:ext>
              <a:ext uri="{C183D7F6-B498-43B3-948B-1728B52AA6E4}">
                <adec:decorative xmlns:adec="http://schemas.microsoft.com/office/drawing/2017/decorative" val="1"/>
              </a:ext>
            </a:extLst>
          </p:cNvPr>
          <p:cNvSpPr/>
          <p:nvPr/>
        </p:nvSpPr>
        <p:spPr bwMode="auto">
          <a:xfrm>
            <a:off x="1646298" y="3780873"/>
            <a:ext cx="612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personne</a:t>
            </a:r>
          </a:p>
        </p:txBody>
      </p:sp>
      <p:sp>
        <p:nvSpPr>
          <p:cNvPr id="120" name="Rectangle: Rounded Corners 119">
            <a:extLst>
              <a:ext uri="{FF2B5EF4-FFF2-40B4-BE49-F238E27FC236}">
                <a16:creationId xmlns:a16="http://schemas.microsoft.com/office/drawing/2014/main" id="{FB88ADD5-794E-8A58-2EDA-61BB1967462F}"/>
              </a:ext>
              <a:ext uri="{C183D7F6-B498-43B3-948B-1728B52AA6E4}">
                <adec:decorative xmlns:adec="http://schemas.microsoft.com/office/drawing/2017/decorative" val="1"/>
              </a:ext>
            </a:extLst>
          </p:cNvPr>
          <p:cNvSpPr/>
          <p:nvPr/>
        </p:nvSpPr>
        <p:spPr bwMode="auto">
          <a:xfrm>
            <a:off x="1328045" y="5542413"/>
            <a:ext cx="414915" cy="158905"/>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fichier</a:t>
            </a:r>
          </a:p>
        </p:txBody>
      </p:sp>
      <p:sp>
        <p:nvSpPr>
          <p:cNvPr id="108" name="Rectangle: Rounded Corners 107">
            <a:extLst>
              <a:ext uri="{FF2B5EF4-FFF2-40B4-BE49-F238E27FC236}">
                <a16:creationId xmlns:a16="http://schemas.microsoft.com/office/drawing/2014/main" id="{C78CEC2A-E0F7-19F4-AAA1-D3B4285469BB}"/>
              </a:ext>
              <a:ext uri="{C183D7F6-B498-43B3-948B-1728B52AA6E4}">
                <adec:decorative xmlns:adec="http://schemas.microsoft.com/office/drawing/2017/decorative" val="1"/>
              </a:ext>
            </a:extLst>
          </p:cNvPr>
          <p:cNvSpPr/>
          <p:nvPr/>
        </p:nvSpPr>
        <p:spPr bwMode="auto">
          <a:xfrm>
            <a:off x="4902509" y="2171523"/>
            <a:ext cx="432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fichier</a:t>
            </a:r>
          </a:p>
        </p:txBody>
      </p:sp>
      <p:sp>
        <p:nvSpPr>
          <p:cNvPr id="111" name="Rectangle: Rounded Corners 110">
            <a:extLst>
              <a:ext uri="{FF2B5EF4-FFF2-40B4-BE49-F238E27FC236}">
                <a16:creationId xmlns:a16="http://schemas.microsoft.com/office/drawing/2014/main" id="{655A93BB-D50E-2481-923B-4D79B42A32B1}"/>
              </a:ext>
              <a:ext uri="{C183D7F6-B498-43B3-948B-1728B52AA6E4}">
                <adec:decorative xmlns:adec="http://schemas.microsoft.com/office/drawing/2017/decorative" val="1"/>
              </a:ext>
            </a:extLst>
          </p:cNvPr>
          <p:cNvSpPr/>
          <p:nvPr/>
        </p:nvSpPr>
        <p:spPr bwMode="auto">
          <a:xfrm>
            <a:off x="8970513" y="2485563"/>
            <a:ext cx="588169"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réunion</a:t>
            </a:r>
          </a:p>
        </p:txBody>
      </p:sp>
      <p:sp>
        <p:nvSpPr>
          <p:cNvPr id="112" name="Rectangle: Rounded Corners 111">
            <a:extLst>
              <a:ext uri="{FF2B5EF4-FFF2-40B4-BE49-F238E27FC236}">
                <a16:creationId xmlns:a16="http://schemas.microsoft.com/office/drawing/2014/main" id="{13CE70BB-31A8-9396-C900-4BC8D234A347}"/>
              </a:ext>
              <a:ext uri="{C183D7F6-B498-43B3-948B-1728B52AA6E4}">
                <adec:decorative xmlns:adec="http://schemas.microsoft.com/office/drawing/2017/decorative" val="1"/>
              </a:ext>
            </a:extLst>
          </p:cNvPr>
          <p:cNvSpPr/>
          <p:nvPr/>
        </p:nvSpPr>
        <p:spPr bwMode="auto">
          <a:xfrm>
            <a:off x="10041702" y="3933839"/>
            <a:ext cx="504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réunion</a:t>
            </a:r>
          </a:p>
        </p:txBody>
      </p:sp>
      <p:sp>
        <p:nvSpPr>
          <p:cNvPr id="109" name="Rectangle: Rounded Corners 108">
            <a:extLst>
              <a:ext uri="{FF2B5EF4-FFF2-40B4-BE49-F238E27FC236}">
                <a16:creationId xmlns:a16="http://schemas.microsoft.com/office/drawing/2014/main" id="{364F8709-7D7C-9590-3C74-0DB0B4E59AFB}"/>
              </a:ext>
              <a:ext uri="{C183D7F6-B498-43B3-948B-1728B52AA6E4}">
                <adec:decorative xmlns:adec="http://schemas.microsoft.com/office/drawing/2017/decorative" val="1"/>
              </a:ext>
            </a:extLst>
          </p:cNvPr>
          <p:cNvSpPr/>
          <p:nvPr/>
        </p:nvSpPr>
        <p:spPr bwMode="auto">
          <a:xfrm>
            <a:off x="7099092" y="2123722"/>
            <a:ext cx="504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réunion</a:t>
            </a:r>
          </a:p>
        </p:txBody>
      </p:sp>
      <p:sp>
        <p:nvSpPr>
          <p:cNvPr id="114" name="Rectangle: Rounded Corners 113">
            <a:extLst>
              <a:ext uri="{FF2B5EF4-FFF2-40B4-BE49-F238E27FC236}">
                <a16:creationId xmlns:a16="http://schemas.microsoft.com/office/drawing/2014/main" id="{DB6D6B1B-735A-B2D1-A8CD-68814E313951}"/>
              </a:ext>
              <a:ext uri="{C183D7F6-B498-43B3-948B-1728B52AA6E4}">
                <adec:decorative xmlns:adec="http://schemas.microsoft.com/office/drawing/2017/decorative" val="1"/>
              </a:ext>
            </a:extLst>
          </p:cNvPr>
          <p:cNvSpPr/>
          <p:nvPr/>
        </p:nvSpPr>
        <p:spPr bwMode="auto">
          <a:xfrm>
            <a:off x="7892043" y="3780873"/>
            <a:ext cx="432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fichier</a:t>
            </a:r>
          </a:p>
        </p:txBody>
      </p:sp>
      <p:sp>
        <p:nvSpPr>
          <p:cNvPr id="116" name="Rectangle: Rounded Corners 115">
            <a:extLst>
              <a:ext uri="{FF2B5EF4-FFF2-40B4-BE49-F238E27FC236}">
                <a16:creationId xmlns:a16="http://schemas.microsoft.com/office/drawing/2014/main" id="{A769A939-C77B-C7A6-D51E-B3D93B9D76C0}"/>
              </a:ext>
              <a:ext uri="{C183D7F6-B498-43B3-948B-1728B52AA6E4}">
                <adec:decorative xmlns:adec="http://schemas.microsoft.com/office/drawing/2017/decorative" val="1"/>
              </a:ext>
            </a:extLst>
          </p:cNvPr>
          <p:cNvSpPr/>
          <p:nvPr/>
        </p:nvSpPr>
        <p:spPr bwMode="auto">
          <a:xfrm>
            <a:off x="6840489" y="5537313"/>
            <a:ext cx="504000" cy="162101"/>
          </a:xfrm>
          <a:prstGeom prst="roundRect">
            <a:avLst/>
          </a:prstGeom>
          <a:solidFill>
            <a:schemeClr val="accent2">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 tIns="9144" rIns="27432" bIns="18288"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fr-FR" sz="1000" b="0" i="0" u="none" strike="noStrike" cap="none" normalizeH="0" baseline="0" noProof="0">
                <a:ln>
                  <a:noFill/>
                </a:ln>
                <a:solidFill>
                  <a:prstClr val="black"/>
                </a:solidFill>
                <a:effectLst/>
                <a:uLnTx/>
                <a:uFillTx/>
                <a:latin typeface="Segoe UI"/>
                <a:ea typeface="Segoe UI" pitchFamily="34" charset="0"/>
                <a:cs typeface="Segoe UI" pitchFamily="34" charset="0"/>
              </a:rPr>
              <a:t>réunion</a:t>
            </a:r>
          </a:p>
        </p:txBody>
      </p:sp>
    </p:spTree>
    <p:extLst>
      <p:ext uri="{BB962C8B-B14F-4D97-AF65-F5344CB8AC3E}">
        <p14:creationId xmlns:p14="http://schemas.microsoft.com/office/powerpoint/2010/main" val="154667156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166B1AD2-138A-6948-4665-7F33671CF646}"/>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2" name="TextBox 11">
            <a:extLst>
              <a:ext uri="{FF2B5EF4-FFF2-40B4-BE49-F238E27FC236}">
                <a16:creationId xmlns:a16="http://schemas.microsoft.com/office/drawing/2014/main" id="{C2C39AF2-ACFE-11AE-93B1-2DBCAA134CB2}"/>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fr-FR">
                <a:gradFill flip="none" rotWithShape="1">
                  <a:gsLst>
                    <a:gs pos="50000">
                      <a:srgbClr val="8661C5"/>
                    </a:gs>
                    <a:gs pos="0">
                      <a:srgbClr val="3E76D4"/>
                    </a:gs>
                    <a:gs pos="100000">
                      <a:srgbClr val="C73ECC"/>
                    </a:gs>
                  </a:gsLst>
                  <a:lin ang="2700000" scaled="1"/>
                  <a:tileRect/>
                </a:gradFill>
                <a:cs typeface="+mn-cs"/>
              </a:rPr>
              <a:t>Utilisation : Copilot dans Outlook</a:t>
            </a:r>
            <a:br>
              <a:rPr lang="fr-FR">
                <a:gradFill flip="none" rotWithShape="1">
                  <a:gsLst>
                    <a:gs pos="50000">
                      <a:srgbClr val="8661C5"/>
                    </a:gs>
                    <a:gs pos="0">
                      <a:srgbClr val="3E76D4"/>
                    </a:gs>
                    <a:gs pos="100000">
                      <a:srgbClr val="C73ECC"/>
                    </a:gs>
                  </a:gsLst>
                  <a:lin ang="2700000" scaled="1"/>
                  <a:tileRect/>
                </a:gradFill>
                <a:cs typeface="+mn-cs"/>
              </a:rPr>
            </a:br>
            <a:r>
              <a:rPr lang="fr-FR" sz="1800">
                <a:cs typeface="Segoe UI Semilight"/>
              </a:rPr>
              <a:t>Notez que les invites affichées peuvent varier</a:t>
            </a:r>
          </a:p>
        </p:txBody>
      </p:sp>
      <p:grpSp>
        <p:nvGrpSpPr>
          <p:cNvPr id="18" name="Group 17" descr="Outlook logo">
            <a:extLst>
              <a:ext uri="{FF2B5EF4-FFF2-40B4-BE49-F238E27FC236}">
                <a16:creationId xmlns:a16="http://schemas.microsoft.com/office/drawing/2014/main" id="{ED973D5C-1EB0-4B72-E8B3-51A8946ABB06}"/>
              </a:ext>
              <a:ext uri="{C183D7F6-B498-43B3-948B-1728B52AA6E4}">
                <adec:decorative xmlns:adec="http://schemas.microsoft.com/office/drawing/2017/decorative" val="0"/>
              </a:ext>
            </a:extLst>
          </p:cNvPr>
          <p:cNvGrpSpPr/>
          <p:nvPr/>
        </p:nvGrpSpPr>
        <p:grpSpPr>
          <a:xfrm>
            <a:off x="6633008" y="405686"/>
            <a:ext cx="534543" cy="534543"/>
            <a:chOff x="6471778" y="1112559"/>
            <a:chExt cx="534543" cy="534543"/>
          </a:xfrm>
        </p:grpSpPr>
        <p:sp>
          <p:nvSpPr>
            <p:cNvPr id="22" name="Rounded Rectangle 46">
              <a:hlinkClick r:id="rId3"/>
              <a:extLst>
                <a:ext uri="{FF2B5EF4-FFF2-40B4-BE49-F238E27FC236}">
                  <a16:creationId xmlns:a16="http://schemas.microsoft.com/office/drawing/2014/main" id="{69A92FA7-893B-B72B-8997-58F6EEDB445D}"/>
                </a:ext>
              </a:extLst>
            </p:cNvPr>
            <p:cNvSpPr/>
            <p:nvPr/>
          </p:nvSpPr>
          <p:spPr bwMode="auto">
            <a:xfrm>
              <a:off x="6471778" y="1112559"/>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Graphic 22">
              <a:extLst>
                <a:ext uri="{FF2B5EF4-FFF2-40B4-BE49-F238E27FC236}">
                  <a16:creationId xmlns:a16="http://schemas.microsoft.com/office/drawing/2014/main" id="{1C93B58D-332F-1748-70BB-1F3873AF68C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700" t="24766" r="22700" b="24766"/>
            <a:stretch/>
          </p:blipFill>
          <p:spPr>
            <a:xfrm>
              <a:off x="6549664" y="1204777"/>
              <a:ext cx="378770" cy="350106"/>
            </a:xfrm>
            <a:prstGeom prst="rect">
              <a:avLst/>
            </a:prstGeom>
          </p:spPr>
        </p:pic>
      </p:grpSp>
      <p:pic>
        <p:nvPicPr>
          <p:cNvPr id="9" name="Picture 2" descr="Microsoft Copilot logo">
            <a:extLst>
              <a:ext uri="{FF2B5EF4-FFF2-40B4-BE49-F238E27FC236}">
                <a16:creationId xmlns:a16="http://schemas.microsoft.com/office/drawing/2014/main" id="{399B0165-0FF3-737F-51BD-B164A98F37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D33F52-4060-0C51-C760-948A1F14D582}"/>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mn-ea"/>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Rattraper son retard sur un échange d'e-mails en demandant un résumé ou les points clés et les éléments d'action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Rédiger un nouvel e-mail ou une réponse à un échange</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Rédiger un nouvel e-mail</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Rédiger avec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panose="02020603050405020304" pitchFamily="18" charset="0"/>
              </a:rPr>
              <a:t>Proposer un sujet ou des points clés pour un nouvel </a:t>
            </a:r>
            <a:r>
              <a:rPr lang="fr-FR" sz="1000" noProof="0">
                <a:solidFill>
                  <a:prstClr val="black"/>
                </a:solidFill>
                <a:latin typeface="Segoe UI"/>
                <a:cs typeface="Times New Roman" panose="02020603050405020304" pitchFamily="18" charset="0"/>
              </a:rPr>
              <a:t>      </a:t>
            </a:r>
            <a:r>
              <a:rPr kumimoji="0" lang="fr-FR" sz="1000" b="0" i="0" u="none" strike="noStrike" cap="none" normalizeH="0" baseline="0" noProof="0">
                <a:ln>
                  <a:noFill/>
                </a:ln>
                <a:solidFill>
                  <a:prstClr val="black"/>
                </a:solidFill>
                <a:effectLst/>
                <a:uLnTx/>
                <a:uFillTx/>
                <a:latin typeface="Segoe UI"/>
                <a:ea typeface="+mn-ea"/>
                <a:cs typeface="Times New Roman" panose="02020603050405020304" pitchFamily="18" charset="0"/>
              </a:rPr>
              <a:t>e-mail. Copilot peut accéder aux informations dans le fil en cours</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panose="02020603050405020304" pitchFamily="18" charset="0"/>
              </a:rPr>
              <a:t>Choisir le ton et la longueur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Revoir un brouillon existant</a:t>
            </a:r>
          </a:p>
          <a:p>
            <a:pPr marL="457200" marR="0" lvl="1" indent="-144463" algn="l" defTabSz="914400" rtl="0" eaLnBrk="1" fontAlgn="auto" latinLnBrk="0" hangingPunct="1">
              <a:lnSpc>
                <a:spcPct val="100000"/>
              </a:lnSpc>
              <a:spcBef>
                <a:spcPts val="400"/>
              </a:spcBef>
              <a:spcAft>
                <a:spcPts val="40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Accompagnement par Copilot</a:t>
            </a:r>
          </a:p>
          <a:p>
            <a:pPr marL="631825" marR="0" lvl="2" indent="-100013"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panose="02020603050405020304" pitchFamily="18" charset="0"/>
              </a:rPr>
              <a:t>Fait des suggestions sur le ton, le sentiment et la clarté</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Demander un résumé à Copilot</a:t>
            </a:r>
          </a:p>
          <a:p>
            <a:pPr marL="457200" marR="0" lvl="1" indent="-144463" algn="l" defTabSz="914400" rtl="0" eaLnBrk="1" fontAlgn="auto" latinLnBrk="0" hangingPunct="1">
              <a:lnSpc>
                <a:spcPct val="100000"/>
              </a:lnSpc>
              <a:spcBef>
                <a:spcPts val="400"/>
              </a:spcBef>
              <a:spcAft>
                <a:spcPts val="0"/>
              </a:spcAft>
              <a:buClrTx/>
              <a:buSzTx/>
              <a:buFont typeface="Segoe UI" panose="020B0502040204020203" pitchFamily="34" charset="0"/>
              <a:buChar char="–"/>
              <a:tabLst/>
              <a:defRPr/>
            </a:pPr>
            <a:r>
              <a:rPr kumimoji="0" lang="fr-FR" sz="1000" b="0" i="0" u="none" strike="noStrike" cap="none" normalizeH="0" baseline="0" noProof="0">
                <a:ln>
                  <a:noFill/>
                </a:ln>
                <a:solidFill>
                  <a:prstClr val="black"/>
                </a:solidFill>
                <a:effectLst/>
                <a:uLnTx/>
                <a:uFillTx/>
                <a:latin typeface="Segoe UI"/>
                <a:ea typeface="+mn-ea"/>
                <a:cs typeface="Times New Roman"/>
              </a:rPr>
              <a:t>Obtenir un résumé d'un échange d'e-mails, avec des citations</a:t>
            </a:r>
          </a:p>
        </p:txBody>
      </p:sp>
      <p:pic>
        <p:nvPicPr>
          <p:cNvPr id="19" name="Picture 18" descr="Screenshot of Copilot in Outlook">
            <a:extLst>
              <a:ext uri="{FF2B5EF4-FFF2-40B4-BE49-F238E27FC236}">
                <a16:creationId xmlns:a16="http://schemas.microsoft.com/office/drawing/2014/main" id="{85A41BD5-248E-62F0-10DF-175A60F305CA}"/>
              </a:ext>
            </a:extLst>
          </p:cNvPr>
          <p:cNvPicPr>
            <a:picLocks noChangeAspect="1"/>
          </p:cNvPicPr>
          <p:nvPr/>
        </p:nvPicPr>
        <p:blipFill>
          <a:blip r:embed="rId7"/>
          <a:stretch>
            <a:fillRect/>
          </a:stretch>
        </p:blipFill>
        <p:spPr>
          <a:xfrm>
            <a:off x="5062855" y="1794832"/>
            <a:ext cx="2938488" cy="3397627"/>
          </a:xfrm>
          <a:prstGeom prst="roundRect">
            <a:avLst>
              <a:gd name="adj" fmla="val 2923"/>
            </a:avLst>
          </a:prstGeom>
          <a:ln w="6350">
            <a:solidFill>
              <a:schemeClr val="bg1">
                <a:lumMod val="75000"/>
              </a:schemeClr>
            </a:solidFill>
          </a:ln>
        </p:spPr>
      </p:pic>
      <p:sp>
        <p:nvSpPr>
          <p:cNvPr id="6" name="Rectangle: Rounded Corners 5" descr="Emphasis on the drop down of Copilot showing Draft with Copilot and Coaching by Copilot ">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5629275" y="1971675"/>
            <a:ext cx="1042988" cy="495300"/>
          </a:xfrm>
          <a:prstGeom prst="roundRect">
            <a:avLst>
              <a:gd name="adj" fmla="val 9936"/>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4" name="Picture 13" descr="Screenshot of Draft with Copilot (preview)">
            <a:extLst>
              <a:ext uri="{FF2B5EF4-FFF2-40B4-BE49-F238E27FC236}">
                <a16:creationId xmlns:a16="http://schemas.microsoft.com/office/drawing/2014/main" id="{CBBFDFEB-CC68-697A-EFFA-3B4490EE7118}"/>
              </a:ext>
            </a:extLst>
          </p:cNvPr>
          <p:cNvPicPr>
            <a:picLocks noChangeAspect="1"/>
          </p:cNvPicPr>
          <p:nvPr/>
        </p:nvPicPr>
        <p:blipFill rotWithShape="1">
          <a:blip r:embed="rId8"/>
          <a:srcRect t="50239" r="780" b="2782"/>
          <a:stretch/>
        </p:blipFill>
        <p:spPr>
          <a:xfrm>
            <a:off x="6235700" y="2518489"/>
            <a:ext cx="2720847" cy="910511"/>
          </a:xfrm>
          <a:prstGeom prst="roundRect">
            <a:avLst>
              <a:gd name="adj" fmla="val 6991"/>
            </a:avLst>
          </a:prstGeom>
          <a:ln w="6350">
            <a:solidFill>
              <a:schemeClr val="bg1">
                <a:lumMod val="75000"/>
              </a:schemeClr>
            </a:solidFill>
          </a:ln>
        </p:spPr>
      </p:pic>
      <p:sp>
        <p:nvSpPr>
          <p:cNvPr id="13" name="TextBox 12">
            <a:extLst>
              <a:ext uri="{FF2B5EF4-FFF2-40B4-BE49-F238E27FC236}">
                <a16:creationId xmlns:a16="http://schemas.microsoft.com/office/drawing/2014/main" id="{817EA871-E3B2-35D0-F6EF-98E8EC98556F}"/>
              </a:ext>
            </a:extLst>
          </p:cNvPr>
          <p:cNvSpPr txBox="1">
            <a:spLocks/>
          </p:cNvSpPr>
          <p:nvPr/>
        </p:nvSpPr>
        <p:spPr>
          <a:xfrm>
            <a:off x="9134812" y="2593583"/>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Demander à Copilot de créer un brouillon sur un nouveau sujet ou sur un échange existant.</a:t>
            </a:r>
          </a:p>
        </p:txBody>
      </p:sp>
      <p:sp>
        <p:nvSpPr>
          <p:cNvPr id="4" name="TextBox 3">
            <a:extLst>
              <a:ext uri="{FF2B5EF4-FFF2-40B4-BE49-F238E27FC236}">
                <a16:creationId xmlns:a16="http://schemas.microsoft.com/office/drawing/2014/main" id="{8F8B81BB-99A6-BC73-87DF-EDCC10538A43}"/>
              </a:ext>
            </a:extLst>
          </p:cNvPr>
          <p:cNvSpPr txBox="1">
            <a:spLocks/>
          </p:cNvSpPr>
          <p:nvPr/>
        </p:nvSpPr>
        <p:spPr>
          <a:xfrm>
            <a:off x="9134812" y="4033117"/>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Obtenir des suggestions de Copilot pour améliorer votre e-mail.</a:t>
            </a:r>
          </a:p>
        </p:txBody>
      </p:sp>
      <p:pic>
        <p:nvPicPr>
          <p:cNvPr id="28" name="Picture 27" descr="Screenshot of Copilot with Outlook ">
            <a:extLst>
              <a:ext uri="{FF2B5EF4-FFF2-40B4-BE49-F238E27FC236}">
                <a16:creationId xmlns:a16="http://schemas.microsoft.com/office/drawing/2014/main" id="{2DD18840-C6B6-E466-B506-6B7191593218}"/>
              </a:ext>
            </a:extLst>
          </p:cNvPr>
          <p:cNvPicPr>
            <a:picLocks noChangeAspect="1"/>
          </p:cNvPicPr>
          <p:nvPr/>
        </p:nvPicPr>
        <p:blipFill>
          <a:blip r:embed="rId9"/>
          <a:stretch>
            <a:fillRect/>
          </a:stretch>
        </p:blipFill>
        <p:spPr>
          <a:xfrm>
            <a:off x="5360437" y="5304237"/>
            <a:ext cx="2343324" cy="985550"/>
          </a:xfrm>
          <a:prstGeom prst="roundRect">
            <a:avLst>
              <a:gd name="adj" fmla="val 6358"/>
            </a:avLst>
          </a:prstGeom>
          <a:ln w="6350">
            <a:solidFill>
              <a:schemeClr val="bg1">
                <a:lumMod val="75000"/>
              </a:schemeClr>
            </a:solidFill>
          </a:ln>
        </p:spPr>
      </p:pic>
      <p:sp>
        <p:nvSpPr>
          <p:cNvPr id="29" name="Rectangle: Rounded Corners 28" descr="Emphasis on Summary by Copilot displayed in the screenshot">
            <a:extLst>
              <a:ext uri="{FF2B5EF4-FFF2-40B4-BE49-F238E27FC236}">
                <a16:creationId xmlns:a16="http://schemas.microsoft.com/office/drawing/2014/main" id="{C54FCC0B-33CE-2243-1715-C5E6CBE8496E}"/>
              </a:ext>
              <a:ext uri="{C183D7F6-B498-43B3-948B-1728B52AA6E4}">
                <adec:decorative xmlns:adec="http://schemas.microsoft.com/office/drawing/2017/decorative" val="0"/>
              </a:ext>
            </a:extLst>
          </p:cNvPr>
          <p:cNvSpPr/>
          <p:nvPr/>
        </p:nvSpPr>
        <p:spPr bwMode="auto">
          <a:xfrm>
            <a:off x="5360437" y="5991210"/>
            <a:ext cx="922888" cy="298577"/>
          </a:xfrm>
          <a:prstGeom prst="roundRect">
            <a:avLst>
              <a:gd name="adj" fmla="val 10195"/>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6" name="TextBox 25">
            <a:extLst>
              <a:ext uri="{FF2B5EF4-FFF2-40B4-BE49-F238E27FC236}">
                <a16:creationId xmlns:a16="http://schemas.microsoft.com/office/drawing/2014/main" id="{9812EFA7-44A1-0C06-72E8-DE7D9B46457C}"/>
              </a:ext>
            </a:extLst>
          </p:cNvPr>
          <p:cNvSpPr txBox="1">
            <a:spLocks/>
          </p:cNvSpPr>
          <p:nvPr/>
        </p:nvSpPr>
        <p:spPr>
          <a:xfrm>
            <a:off x="9134812" y="5438776"/>
            <a:ext cx="2236275" cy="851026"/>
          </a:xfrm>
          <a:prstGeom prst="roundRect">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a:ea typeface="+mn-ea"/>
                <a:cs typeface="Segoe UI"/>
              </a:rPr>
              <a:t>En haut de chaque e-mail. Générer un résumé de l'e-mail ou de l'échange</a:t>
            </a:r>
          </a:p>
        </p:txBody>
      </p:sp>
    </p:spTree>
    <p:extLst>
      <p:ext uri="{BB962C8B-B14F-4D97-AF65-F5344CB8AC3E}">
        <p14:creationId xmlns:p14="http://schemas.microsoft.com/office/powerpoint/2010/main" val="160324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4" grpId="0" animBg="1"/>
      <p:bldP spid="29"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52E81029-92E8-4FCD-EBA5-9477097AFC33}"/>
              </a:ext>
              <a:ext uri="{C183D7F6-B498-43B3-948B-1728B52AA6E4}">
                <adec:decorative xmlns:adec="http://schemas.microsoft.com/office/drawing/2017/decorative" val="1"/>
              </a:ext>
            </a:extLst>
          </p:cNvPr>
          <p:cNvSpPr/>
          <p:nvPr/>
        </p:nvSpPr>
        <p:spPr bwMode="auto">
          <a:xfrm>
            <a:off x="584200" y="1528200"/>
            <a:ext cx="11025758"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C58D6CBB-8602-2CF3-E244-EFFBE1B16438}"/>
              </a:ext>
              <a:ext uri="{C183D7F6-B498-43B3-948B-1728B52AA6E4}">
                <adec:decorative xmlns:adec="http://schemas.microsoft.com/office/drawing/2017/decorative" val="1"/>
              </a:ext>
            </a:extLst>
          </p:cNvPr>
          <p:cNvSpPr txBox="1">
            <a:spLocks/>
          </p:cNvSpPr>
          <p:nvPr/>
        </p:nvSpPr>
        <p:spPr>
          <a:xfrm>
            <a:off x="4903172" y="1624187"/>
            <a:ext cx="6592827" cy="4817858"/>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2" name="Title 1">
            <a:extLst>
              <a:ext uri="{FF2B5EF4-FFF2-40B4-BE49-F238E27FC236}">
                <a16:creationId xmlns:a16="http://schemas.microsoft.com/office/drawing/2014/main" id="{ED7E62A7-F191-E6B4-752E-A27FC1B863CF}"/>
              </a:ext>
            </a:extLst>
          </p:cNvPr>
          <p:cNvSpPr>
            <a:spLocks noGrp="1"/>
          </p:cNvSpPr>
          <p:nvPr>
            <p:ph type="title"/>
          </p:nvPr>
        </p:nvSpPr>
        <p:spPr>
          <a:xfrm>
            <a:off x="588263" y="457200"/>
            <a:ext cx="11018520" cy="861774"/>
          </a:xfrm>
        </p:spPr>
        <p:txBody>
          <a:bodyPr>
            <a:noAutofit/>
          </a:bodyPr>
          <a:lstStyle/>
          <a:p>
            <a:r>
              <a:rPr lang="fr-FR">
                <a:gradFill flip="none" rotWithShape="1">
                  <a:gsLst>
                    <a:gs pos="50000">
                      <a:srgbClr val="8661C5"/>
                    </a:gs>
                    <a:gs pos="0">
                      <a:srgbClr val="3E76D4"/>
                    </a:gs>
                    <a:gs pos="100000">
                      <a:srgbClr val="C73ECC"/>
                    </a:gs>
                  </a:gsLst>
                  <a:lin ang="2700000" scaled="1"/>
                  <a:tileRect/>
                </a:gradFill>
                <a:cs typeface="+mn-cs"/>
              </a:rPr>
              <a:t>Utilisation : Copilot dans Excel</a:t>
            </a:r>
            <a:br>
              <a:rPr lang="fr-FR"/>
            </a:br>
            <a:r>
              <a:rPr lang="fr-FR" sz="1800">
                <a:cs typeface="Segoe UI Semilight"/>
              </a:rPr>
              <a:t>Notez que les invites affichées peuvent varier</a:t>
            </a:r>
          </a:p>
        </p:txBody>
      </p:sp>
      <p:grpSp>
        <p:nvGrpSpPr>
          <p:cNvPr id="8" name="Group 7" descr="Microsoft Excel logo">
            <a:extLst>
              <a:ext uri="{FF2B5EF4-FFF2-40B4-BE49-F238E27FC236}">
                <a16:creationId xmlns:a16="http://schemas.microsoft.com/office/drawing/2014/main" id="{211BC3C8-A12E-0DF4-313A-3502DF8F881A}"/>
              </a:ext>
              <a:ext uri="{C183D7F6-B498-43B3-948B-1728B52AA6E4}">
                <adec:decorative xmlns:adec="http://schemas.microsoft.com/office/drawing/2017/decorative" val="0"/>
              </a:ext>
            </a:extLst>
          </p:cNvPr>
          <p:cNvGrpSpPr/>
          <p:nvPr/>
        </p:nvGrpSpPr>
        <p:grpSpPr>
          <a:xfrm>
            <a:off x="6060077" y="457200"/>
            <a:ext cx="534543" cy="534543"/>
            <a:chOff x="5831903" y="8381781"/>
            <a:chExt cx="534543" cy="534543"/>
          </a:xfrm>
        </p:grpSpPr>
        <p:sp>
          <p:nvSpPr>
            <p:cNvPr id="11" name="Rounded Rectangle 46">
              <a:extLst>
                <a:ext uri="{FF2B5EF4-FFF2-40B4-BE49-F238E27FC236}">
                  <a16:creationId xmlns:a16="http://schemas.microsoft.com/office/drawing/2014/main" id="{CA817719-4880-333C-90AD-998B56D891DA}"/>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8" descr="Microsoft Excel Logo - PNG and Vector - Logo Download">
              <a:hlinkClick r:id="rId3"/>
              <a:extLst>
                <a:ext uri="{FF2B5EF4-FFF2-40B4-BE49-F238E27FC236}">
                  <a16:creationId xmlns:a16="http://schemas.microsoft.com/office/drawing/2014/main" id="{FD2CF47B-01D8-6259-B2BE-6B5AD47F0964}"/>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Microsoft Copilot logo">
            <a:extLst>
              <a:ext uri="{FF2B5EF4-FFF2-40B4-BE49-F238E27FC236}">
                <a16:creationId xmlns:a16="http://schemas.microsoft.com/office/drawing/2014/main" id="{7343B47A-FFF6-DD7F-CE6D-FE70EC9E5C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E55446-954A-4AD8-D51D-AA2F3799A949}"/>
              </a:ext>
            </a:extLst>
          </p:cNvPr>
          <p:cNvSpPr txBox="1">
            <a:spLocks/>
          </p:cNvSpPr>
          <p:nvPr/>
        </p:nvSpPr>
        <p:spPr>
          <a:xfrm>
            <a:off x="685798" y="1624187"/>
            <a:ext cx="4130042" cy="4817858"/>
          </a:xfrm>
          <a:prstGeom prst="roundRect">
            <a:avLst>
              <a:gd name="adj" fmla="val 3392"/>
            </a:avLst>
          </a:prstGeom>
          <a:solidFill>
            <a:schemeClr val="accent1">
              <a:lumMod val="20000"/>
              <a:lumOff val="80000"/>
            </a:schemeClr>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ea typeface="Aptos" panose="020B0004020202020204" pitchFamily="34" charset="0"/>
                <a:cs typeface="Times New Roman"/>
              </a:rPr>
              <a:t>Exemples de cas d'utilisation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Obtenir de l'aide pour identifier les tendances ou les valeurs aberrantes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Créer des graphiques pour mettre en valeur les informations</a:t>
            </a:r>
          </a:p>
          <a:p>
            <a:pPr marL="0" marR="0" lvl="0" indent="0" algn="l" defTabSz="932472" rtl="0" eaLnBrk="1" fontAlgn="base" latinLnBrk="0" hangingPunct="1">
              <a:lnSpc>
                <a:spcPct val="100000"/>
              </a:lnSpc>
              <a:spcBef>
                <a:spcPts val="60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Times New Roman"/>
              </a:rPr>
              <a:t>Utiliser le volet de conversation Copilot pour</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Ajouter des colonnes de formules : décrire votre objectif ou utiliser une suggestion</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Ajouter une ligne avec une formule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Modifier la police du texte ou la couleur des cellules</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Créer un tableau croisé dynamique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Mettre en surbrillance du contenu spécifique</a:t>
            </a:r>
          </a:p>
          <a:p>
            <a:pPr marL="209550" marR="0" lvl="0" indent="-152400" algn="l" defTabSz="932472" rtl="0" eaLnBrk="1" fontAlgn="base" latinLnBrk="0" hangingPunct="1">
              <a:lnSpc>
                <a:spcPct val="100000"/>
              </a:lnSpc>
              <a:spcBef>
                <a:spcPts val="400"/>
              </a:spcBef>
              <a:spcAft>
                <a:spcPts val="0"/>
              </a:spcAft>
              <a:buClrTx/>
              <a:buSzTx/>
              <a:buFont typeface="Arial" panose="020B0604020202020204" pitchFamily="34" charset="0"/>
              <a:buChar char="•"/>
              <a:tabLst/>
              <a:defRPr/>
            </a:pPr>
            <a:r>
              <a:rPr kumimoji="0" lang="fr-FR" sz="1100" b="0" i="0" u="none" strike="noStrike" cap="none" normalizeH="0" baseline="0" noProof="0">
                <a:ln>
                  <a:noFill/>
                </a:ln>
                <a:solidFill>
                  <a:prstClr val="black"/>
                </a:solidFill>
                <a:effectLst/>
                <a:uLnTx/>
                <a:uFillTx/>
                <a:latin typeface="Segoe UI"/>
                <a:ea typeface="+mn-ea"/>
                <a:cs typeface="Times New Roman"/>
              </a:rPr>
              <a:t>Filtrer et trier les données</a:t>
            </a:r>
          </a:p>
        </p:txBody>
      </p:sp>
      <p:pic>
        <p:nvPicPr>
          <p:cNvPr id="23" name="Picture 22" descr="Screenshot of Copilot (Preview) in the Excel">
            <a:extLst>
              <a:ext uri="{FF2B5EF4-FFF2-40B4-BE49-F238E27FC236}">
                <a16:creationId xmlns:a16="http://schemas.microsoft.com/office/drawing/2014/main" id="{2408D5AC-CD13-0BB3-E7B5-EF22F8E3D03F}"/>
              </a:ext>
            </a:extLst>
          </p:cNvPr>
          <p:cNvPicPr>
            <a:picLocks noChangeAspect="1"/>
          </p:cNvPicPr>
          <p:nvPr/>
        </p:nvPicPr>
        <p:blipFill>
          <a:blip r:embed="rId6"/>
          <a:stretch>
            <a:fillRect/>
          </a:stretch>
        </p:blipFill>
        <p:spPr>
          <a:xfrm>
            <a:off x="7396174" y="1768552"/>
            <a:ext cx="1776072" cy="3813488"/>
          </a:xfrm>
          <a:prstGeom prst="roundRect">
            <a:avLst>
              <a:gd name="adj" fmla="val 4511"/>
            </a:avLst>
          </a:prstGeom>
          <a:ln w="6350">
            <a:solidFill>
              <a:schemeClr val="bg1">
                <a:lumMod val="75000"/>
              </a:schemeClr>
            </a:solidFill>
          </a:ln>
        </p:spPr>
      </p:pic>
      <p:sp>
        <p:nvSpPr>
          <p:cNvPr id="6" name="Rectangle: Rounded Corners 5" descr="Emphasis on &quot;Select an option to learn how I can work with your data in Excel tables&quot; with the following: &#10;Add formula columns&#10;Highlight&#10;Sort and filter&#10;Analyze">
            <a:extLst>
              <a:ext uri="{FF2B5EF4-FFF2-40B4-BE49-F238E27FC236}">
                <a16:creationId xmlns:a16="http://schemas.microsoft.com/office/drawing/2014/main" id="{9C432287-ED19-7485-4E96-679718E33D3C}"/>
              </a:ext>
              <a:ext uri="{C183D7F6-B498-43B3-948B-1728B52AA6E4}">
                <adec:decorative xmlns:adec="http://schemas.microsoft.com/office/drawing/2017/decorative" val="0"/>
              </a:ext>
            </a:extLst>
          </p:cNvPr>
          <p:cNvSpPr/>
          <p:nvPr/>
        </p:nvSpPr>
        <p:spPr bwMode="auto">
          <a:xfrm>
            <a:off x="7698581" y="2957426"/>
            <a:ext cx="1436231" cy="1114425"/>
          </a:xfrm>
          <a:prstGeom prst="roundRect">
            <a:avLst>
              <a:gd name="adj" fmla="val 4194"/>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Rectangle: Rounded Corners 6">
            <a:extLst>
              <a:ext uri="{FF2B5EF4-FFF2-40B4-BE49-F238E27FC236}">
                <a16:creationId xmlns:a16="http://schemas.microsoft.com/office/drawing/2014/main" id="{1D172541-A969-53D0-EB23-745B437E284A}"/>
              </a:ext>
              <a:ext uri="{C183D7F6-B498-43B3-948B-1728B52AA6E4}">
                <adec:decorative xmlns:adec="http://schemas.microsoft.com/office/drawing/2017/decorative" val="1"/>
              </a:ext>
            </a:extLst>
          </p:cNvPr>
          <p:cNvSpPr/>
          <p:nvPr/>
        </p:nvSpPr>
        <p:spPr bwMode="auto">
          <a:xfrm>
            <a:off x="7698582" y="5013310"/>
            <a:ext cx="1424252" cy="471565"/>
          </a:xfrm>
          <a:prstGeom prst="roundRect">
            <a:avLst>
              <a:gd name="adj" fmla="val 7578"/>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Rounded Corners 14" descr="Emphasis on &quot;Ask a question or make a request about data in a table&quot; ">
            <a:extLst>
              <a:ext uri="{FF2B5EF4-FFF2-40B4-BE49-F238E27FC236}">
                <a16:creationId xmlns:a16="http://schemas.microsoft.com/office/drawing/2014/main" id="{279B21B2-9CA4-F652-9FF3-FE09DCF900A4}"/>
              </a:ext>
              <a:ext uri="{C183D7F6-B498-43B3-948B-1728B52AA6E4}">
                <adec:decorative xmlns:adec="http://schemas.microsoft.com/office/drawing/2017/decorative" val="0"/>
              </a:ext>
            </a:extLst>
          </p:cNvPr>
          <p:cNvSpPr/>
          <p:nvPr/>
        </p:nvSpPr>
        <p:spPr bwMode="auto">
          <a:xfrm>
            <a:off x="9344502" y="2963531"/>
            <a:ext cx="165258" cy="168290"/>
          </a:xfrm>
          <a:prstGeom prst="roundRect">
            <a:avLst>
              <a:gd name="adj" fmla="val 7578"/>
            </a:avLst>
          </a:prstGeom>
          <a:solidFill>
            <a:srgbClr val="F5F5F5"/>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5" name="Picture 24" descr="Screenshot of Copilot displaying &quot;work with my table&quot; section">
            <a:extLst>
              <a:ext uri="{FF2B5EF4-FFF2-40B4-BE49-F238E27FC236}">
                <a16:creationId xmlns:a16="http://schemas.microsoft.com/office/drawing/2014/main" id="{F2AFE72B-B85C-91D0-C873-2450E726291D}"/>
              </a:ext>
            </a:extLst>
          </p:cNvPr>
          <p:cNvPicPr>
            <a:picLocks noChangeAspect="1"/>
          </p:cNvPicPr>
          <p:nvPr/>
        </p:nvPicPr>
        <p:blipFill>
          <a:blip r:embed="rId7"/>
          <a:stretch>
            <a:fillRect/>
          </a:stretch>
        </p:blipFill>
        <p:spPr>
          <a:xfrm>
            <a:off x="5062855" y="3827405"/>
            <a:ext cx="2067592" cy="2233000"/>
          </a:xfrm>
          <a:prstGeom prst="roundRect">
            <a:avLst>
              <a:gd name="adj" fmla="val 1695"/>
            </a:avLst>
          </a:prstGeom>
          <a:ln w="6350">
            <a:solidFill>
              <a:schemeClr val="bg1">
                <a:lumMod val="75000"/>
              </a:schemeClr>
            </a:solidFill>
          </a:ln>
        </p:spPr>
      </p:pic>
      <p:sp>
        <p:nvSpPr>
          <p:cNvPr id="9" name="Rectangle: Rounded Corners 8" descr="Emphasis on &quot;Work with my table&quot; with the following: &#10;Add a formula columns&#10;Highlight data&#10;Sort and filter data&#10;Analyze this data and &#10;How can Copilot help?">
            <a:extLst>
              <a:ext uri="{FF2B5EF4-FFF2-40B4-BE49-F238E27FC236}">
                <a16:creationId xmlns:a16="http://schemas.microsoft.com/office/drawing/2014/main" id="{1B1F294E-FDCA-D105-CA06-E0B006C6560F}"/>
              </a:ext>
              <a:ext uri="{C183D7F6-B498-43B3-948B-1728B52AA6E4}">
                <adec:decorative xmlns:adec="http://schemas.microsoft.com/office/drawing/2017/decorative" val="0"/>
              </a:ext>
            </a:extLst>
          </p:cNvPr>
          <p:cNvSpPr/>
          <p:nvPr/>
        </p:nvSpPr>
        <p:spPr bwMode="auto">
          <a:xfrm>
            <a:off x="5181908" y="3886200"/>
            <a:ext cx="1867355" cy="1419178"/>
          </a:xfrm>
          <a:prstGeom prst="roundRect">
            <a:avLst>
              <a:gd name="adj" fmla="val 2972"/>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 name="Oval 9">
            <a:extLst>
              <a:ext uri="{FF2B5EF4-FFF2-40B4-BE49-F238E27FC236}">
                <a16:creationId xmlns:a16="http://schemas.microsoft.com/office/drawing/2014/main" id="{0B3862CF-378A-5FCA-C42F-CA67EEDA29DF}"/>
              </a:ext>
              <a:ext uri="{C183D7F6-B498-43B3-948B-1728B52AA6E4}">
                <adec:decorative xmlns:adec="http://schemas.microsoft.com/office/drawing/2017/decorative" val="1"/>
              </a:ext>
            </a:extLst>
          </p:cNvPr>
          <p:cNvSpPr/>
          <p:nvPr/>
        </p:nvSpPr>
        <p:spPr bwMode="auto">
          <a:xfrm>
            <a:off x="5169208" y="5614631"/>
            <a:ext cx="302782" cy="31114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nvGrpSpPr>
          <p:cNvPr id="61" name="Group 60" descr="An arrow pointing to the Sparkle icon below the &quot;Ask a question or make a request about data in a table&quot; in the Screenshot. &#10;Click on the &#10;Prompt Guide icon to show the prompts to understand and manipulate data in a table&#10;">
            <a:extLst>
              <a:ext uri="{FF2B5EF4-FFF2-40B4-BE49-F238E27FC236}">
                <a16:creationId xmlns:a16="http://schemas.microsoft.com/office/drawing/2014/main" id="{7664CCC1-67AA-5C1C-1651-12ADF754DF8C}"/>
              </a:ext>
              <a:ext uri="{C183D7F6-B498-43B3-948B-1728B52AA6E4}">
                <adec:decorative xmlns:adec="http://schemas.microsoft.com/office/drawing/2017/decorative" val="0"/>
              </a:ext>
            </a:extLst>
          </p:cNvPr>
          <p:cNvGrpSpPr/>
          <p:nvPr/>
        </p:nvGrpSpPr>
        <p:grpSpPr>
          <a:xfrm>
            <a:off x="5471990" y="5241046"/>
            <a:ext cx="5930227" cy="1105340"/>
            <a:chOff x="5471990" y="5267326"/>
            <a:chExt cx="5930227" cy="1105340"/>
          </a:xfrm>
        </p:grpSpPr>
        <p:sp>
          <p:nvSpPr>
            <p:cNvPr id="12" name="TextBox 11">
              <a:extLst>
                <a:ext uri="{FF2B5EF4-FFF2-40B4-BE49-F238E27FC236}">
                  <a16:creationId xmlns:a16="http://schemas.microsoft.com/office/drawing/2014/main" id="{A0FE2C86-765B-5C51-6972-82786DB52ABE}"/>
                </a:ext>
              </a:extLst>
            </p:cNvPr>
            <p:cNvSpPr txBox="1"/>
            <p:nvPr/>
          </p:nvSpPr>
          <p:spPr>
            <a:xfrm>
              <a:off x="9259578" y="5267326"/>
              <a:ext cx="2142639" cy="1105340"/>
            </a:xfrm>
            <a:prstGeom prst="roundRect">
              <a:avLst>
                <a:gd name="adj" fmla="val 7188"/>
              </a:avLst>
            </a:prstGeom>
            <a:solidFill>
              <a:schemeClr val="bg1"/>
            </a:solidFill>
            <a:ln w="6350">
              <a:solidFill>
                <a:schemeClr val="bg1">
                  <a:lumMod val="75000"/>
                </a:schemeClr>
              </a:solidFill>
              <a:prstDash val="dash"/>
            </a:ln>
          </p:spPr>
          <p:txBody>
            <a:bodyPr wrap="square" lIns="45720" tIns="45720" rIns="45720" bIns="45720" rtlCol="0" anchor="ctr">
              <a:noAutofit/>
            </a:bodyPr>
            <a:lstStyle>
              <a:defPPr>
                <a:defRPr lang="en-US"/>
              </a:defPPr>
              <a:lvl1pPr algn="ctr">
                <a:defRPr sz="1200">
                  <a:cs typeface="Segoe UI"/>
                </a:defRPr>
              </a:lvl1pPr>
            </a:lstStyle>
            <a:p>
              <a:pPr>
                <a:lnSpc>
                  <a:spcPts val="1200"/>
                </a:lnSpc>
                <a:defRPr/>
              </a:pPr>
              <a:r>
                <a:rPr kumimoji="0" lang="fr-FR" b="0" i="0" u="none" strike="noStrike" cap="none" normalizeH="0" baseline="0" noProof="0" dirty="0">
                  <a:ln>
                    <a:noFill/>
                  </a:ln>
                  <a:solidFill>
                    <a:prstClr val="black"/>
                  </a:solidFill>
                  <a:effectLst/>
                  <a:uLnTx/>
                  <a:uFillTx/>
                  <a:latin typeface="Segoe UI"/>
                  <a:ea typeface="+mn-ea"/>
                  <a:cs typeface="Segoe UI"/>
                </a:rPr>
                <a:t>Cliquez sur l'icône</a:t>
              </a:r>
              <a:br>
                <a:rPr lang="fr-FR" b="0" i="0" u="none" strike="noStrike" cap="none" normalizeH="0" baseline="0" noProof="0" dirty="0">
                  <a:ln>
                    <a:noFill/>
                  </a:ln>
                  <a:effectLst/>
                  <a:uLnTx/>
                  <a:uFillTx/>
                  <a:latin typeface="Segoe UI"/>
                  <a:cs typeface="Segoe UI"/>
                </a:rPr>
              </a:br>
              <a:r>
                <a:rPr kumimoji="0" lang="fr-FR" b="1" i="0" u="none" strike="noStrike" cap="none" normalizeH="0" baseline="0" noProof="0" dirty="0">
                  <a:ln>
                    <a:noFill/>
                  </a:ln>
                  <a:solidFill>
                    <a:prstClr val="black"/>
                  </a:solidFill>
                  <a:effectLst/>
                  <a:uLnTx/>
                  <a:uFillTx/>
                  <a:latin typeface="Segoe UI Semibold"/>
                  <a:ea typeface="+mn-ea"/>
                  <a:cs typeface="Segoe UI"/>
                </a:rPr>
                <a:t>Prompt</a:t>
              </a:r>
              <a:r>
                <a:rPr kumimoji="0" lang="fr-FR" b="0" i="0" u="none" strike="noStrike" cap="none" normalizeH="0" baseline="0" noProof="0" dirty="0">
                  <a:ln>
                    <a:noFill/>
                  </a:ln>
                  <a:solidFill>
                    <a:prstClr val="black"/>
                  </a:solidFill>
                  <a:effectLst/>
                  <a:uLnTx/>
                  <a:uFillTx/>
                  <a:latin typeface="Segoe UI Semibold"/>
                  <a:ea typeface="+mn-ea"/>
                  <a:cs typeface="Segoe UI"/>
                </a:rPr>
                <a:t> </a:t>
              </a:r>
              <a:r>
                <a:rPr kumimoji="0" lang="fr-FR" b="1" i="0" u="none" strike="noStrike" cap="none" normalizeH="0" baseline="0" noProof="0" dirty="0">
                  <a:ln>
                    <a:noFill/>
                  </a:ln>
                  <a:solidFill>
                    <a:prstClr val="black"/>
                  </a:solidFill>
                  <a:effectLst/>
                  <a:uLnTx/>
                  <a:uFillTx/>
                  <a:latin typeface="Segoe UI Semibold"/>
                  <a:ea typeface="+mn-ea"/>
                  <a:cs typeface="Segoe UI"/>
                </a:rPr>
                <a:t>Guide </a:t>
              </a:r>
              <a:br>
                <a:rPr lang="fr-FR" b="1" i="0" u="none" strike="noStrike" cap="none" normalizeH="0" baseline="0" noProof="0" dirty="0">
                  <a:ln>
                    <a:noFill/>
                  </a:ln>
                  <a:effectLst/>
                  <a:uLnTx/>
                  <a:uFillTx/>
                  <a:latin typeface="Segoe UI Semibold"/>
                  <a:cs typeface="Segoe UI"/>
                </a:rPr>
              </a:br>
              <a:r>
                <a:rPr kumimoji="0" lang="fr-FR" b="1" i="0" u="none" strike="noStrike" cap="none" normalizeH="0" baseline="0" noProof="0" dirty="0">
                  <a:ln>
                    <a:noFill/>
                  </a:ln>
                  <a:solidFill>
                    <a:prstClr val="black"/>
                  </a:solidFill>
                  <a:effectLst/>
                  <a:uLnTx/>
                  <a:uFillTx/>
                  <a:latin typeface="Segoe UI Semibold"/>
                  <a:ea typeface="+mn-ea"/>
                  <a:cs typeface="Segoe UI"/>
                </a:rPr>
                <a:t>(Guide des </a:t>
              </a:r>
              <a:r>
                <a:rPr lang="fr-FR" b="1" dirty="0">
                  <a:solidFill>
                    <a:prstClr val="black"/>
                  </a:solidFill>
                  <a:latin typeface="Segoe UI Semibold"/>
                </a:rPr>
                <a:t>prompts</a:t>
              </a:r>
              <a:r>
                <a:rPr kumimoji="0" lang="fr-FR" b="1" i="0" u="none" strike="noStrike" cap="none" normalizeH="0" baseline="0" noProof="0" dirty="0">
                  <a:ln>
                    <a:noFill/>
                  </a:ln>
                  <a:solidFill>
                    <a:prstClr val="black"/>
                  </a:solidFill>
                  <a:effectLst/>
                  <a:uLnTx/>
                  <a:uFillTx/>
                  <a:latin typeface="Segoe UI Semibold"/>
                  <a:ea typeface="+mn-ea"/>
                  <a:cs typeface="Segoe UI"/>
                </a:rPr>
                <a:t>)</a:t>
              </a:r>
              <a:r>
                <a:rPr lang="fr-FR" dirty="0">
                  <a:solidFill>
                    <a:prstClr val="black"/>
                  </a:solidFill>
                  <a:latin typeface="Segoe UI"/>
                </a:rPr>
                <a:t> </a:t>
              </a:r>
              <a:endParaRPr kumimoji="0" lang="fr-FR" b="0" i="0" u="none" strike="noStrike" cap="none" normalizeH="0" baseline="0" noProof="0" dirty="0">
                <a:ln>
                  <a:noFill/>
                </a:ln>
                <a:solidFill>
                  <a:prstClr val="black"/>
                </a:solidFill>
                <a:effectLst/>
                <a:uLnTx/>
                <a:uFillTx/>
                <a:latin typeface="Segoe UI"/>
                <a:ea typeface="+mn-ea"/>
                <a:cs typeface="Segoe UI"/>
              </a:endParaRPr>
            </a:p>
            <a:p>
              <a:pPr>
                <a:lnSpc>
                  <a:spcPts val="1200"/>
                </a:lnSpc>
                <a:defRPr/>
              </a:pPr>
              <a:r>
                <a:rPr kumimoji="0" lang="fr-FR" b="0" i="0" u="none" strike="noStrike" cap="none" normalizeH="0" baseline="0" noProof="0" dirty="0">
                  <a:ln>
                    <a:noFill/>
                  </a:ln>
                  <a:solidFill>
                    <a:prstClr val="black"/>
                  </a:solidFill>
                  <a:effectLst/>
                  <a:uLnTx/>
                  <a:uFillTx/>
                  <a:latin typeface="Segoe UI"/>
                  <a:ea typeface="+mn-ea"/>
                  <a:cs typeface="Segoe UI"/>
                </a:rPr>
                <a:t>pour afficher les </a:t>
              </a:r>
              <a:r>
                <a:rPr lang="fr-FR" dirty="0">
                  <a:solidFill>
                    <a:prstClr val="black"/>
                  </a:solidFill>
                  <a:latin typeface="Segoe UI"/>
                </a:rPr>
                <a:t>prompts permettant</a:t>
              </a:r>
              <a:r>
                <a:rPr kumimoji="0" lang="fr-FR" b="0" i="0" u="none" strike="noStrike" cap="none" normalizeH="0" baseline="0" noProof="0" dirty="0">
                  <a:ln>
                    <a:noFill/>
                  </a:ln>
                  <a:solidFill>
                    <a:prstClr val="black"/>
                  </a:solidFill>
                  <a:effectLst/>
                  <a:uLnTx/>
                  <a:uFillTx/>
                  <a:latin typeface="Segoe UI"/>
                  <a:ea typeface="+mn-ea"/>
                  <a:cs typeface="Segoe UI"/>
                </a:rPr>
                <a:t> de comprendre et de manipuler les </a:t>
              </a:r>
              <a:br>
                <a:rPr lang="fr-FR" b="0" i="0" u="none" strike="noStrike" cap="none" normalizeH="0" baseline="0" noProof="0" dirty="0">
                  <a:ln>
                    <a:noFill/>
                  </a:ln>
                  <a:effectLst/>
                  <a:uLnTx/>
                  <a:uFillTx/>
                  <a:latin typeface="Segoe UI"/>
                  <a:cs typeface="Segoe UI"/>
                </a:rPr>
              </a:br>
              <a:r>
                <a:rPr kumimoji="0" lang="fr-FR" b="0" i="0" u="none" strike="noStrike" cap="none" normalizeH="0" baseline="0" noProof="0" dirty="0">
                  <a:ln>
                    <a:noFill/>
                  </a:ln>
                  <a:solidFill>
                    <a:prstClr val="black"/>
                  </a:solidFill>
                  <a:effectLst/>
                  <a:uLnTx/>
                  <a:uFillTx/>
                  <a:latin typeface="Segoe UI"/>
                  <a:ea typeface="+mn-ea"/>
                  <a:cs typeface="Segoe UI"/>
                </a:rPr>
                <a:t>données d'un tableau</a:t>
              </a:r>
              <a:endParaRPr lang="fr-FR" sz="1200" b="0" i="0" u="none" strike="noStrike" cap="none" normalizeH="0" baseline="0" noProof="0" dirty="0">
                <a:ln>
                  <a:noFill/>
                </a:ln>
                <a:solidFill>
                  <a:prstClr val="black"/>
                </a:solidFill>
                <a:effectLst/>
                <a:uLnTx/>
                <a:uFillTx/>
                <a:latin typeface="Segoe UI"/>
                <a:cs typeface="Segoe UI"/>
              </a:endParaRPr>
            </a:p>
          </p:txBody>
        </p:sp>
        <p:cxnSp>
          <p:nvCxnSpPr>
            <p:cNvPr id="20" name="Straight Arrow Connector 19">
              <a:extLst>
                <a:ext uri="{FF2B5EF4-FFF2-40B4-BE49-F238E27FC236}">
                  <a16:creationId xmlns:a16="http://schemas.microsoft.com/office/drawing/2014/main" id="{0BDF8980-3DAA-CF39-969B-FC4B766A5F31}"/>
                </a:ext>
              </a:extLst>
            </p:cNvPr>
            <p:cNvCxnSpPr>
              <a:cxnSpLocks/>
              <a:endCxn id="10" idx="6"/>
            </p:cNvCxnSpPr>
            <p:nvPr/>
          </p:nvCxnSpPr>
          <p:spPr>
            <a:xfrm rot="10800000">
              <a:off x="5471990" y="5796482"/>
              <a:ext cx="3909692" cy="1"/>
            </a:xfrm>
            <a:prstGeom prst="bentConnector3">
              <a:avLst>
                <a:gd name="adj1" fmla="val 50000"/>
              </a:avLst>
            </a:prstGeom>
            <a:ln w="2857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289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right)">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B7EBB6-4E89-C97A-65E2-CBBAF574A697}"/>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1999" cy="6858000"/>
          </a:xfrm>
          <a:prstGeom prst="rect">
            <a:avLst/>
          </a:prstGeom>
        </p:spPr>
      </p:pic>
      <p:sp>
        <p:nvSpPr>
          <p:cNvPr id="2" name="Rectangle 1">
            <a:extLst>
              <a:ext uri="{FF2B5EF4-FFF2-40B4-BE49-F238E27FC236}">
                <a16:creationId xmlns:a16="http://schemas.microsoft.com/office/drawing/2014/main" id="{C3752DF4-86B8-D159-9763-C1A9435EAB6E}"/>
              </a:ext>
              <a:ext uri="{C183D7F6-B498-43B3-948B-1728B52AA6E4}">
                <adec:decorative xmlns:adec="http://schemas.microsoft.com/office/drawing/2017/decorative" val="1"/>
              </a:ext>
            </a:extLst>
          </p:cNvPr>
          <p:cNvSpPr/>
          <p:nvPr/>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 name="Straight Connector 3">
            <a:extLst>
              <a:ext uri="{FF2B5EF4-FFF2-40B4-BE49-F238E27FC236}">
                <a16:creationId xmlns:a16="http://schemas.microsoft.com/office/drawing/2014/main" id="{993BDB2E-AB50-D1AE-F198-A00ECBEA33AA}"/>
              </a:ext>
              <a:ext uri="{C183D7F6-B498-43B3-948B-1728B52AA6E4}">
                <adec:decorative xmlns:adec="http://schemas.microsoft.com/office/drawing/2017/decorative" val="1"/>
              </a:ext>
            </a:extLst>
          </p:cNvPr>
          <p:cNvCxnSpPr>
            <a:cxnSpLocks/>
          </p:cNvCxnSpPr>
          <p:nvPr/>
        </p:nvCxnSpPr>
        <p:spPr>
          <a:xfrm>
            <a:off x="4168827" y="2776969"/>
            <a:ext cx="0" cy="1304061"/>
          </a:xfrm>
          <a:prstGeom prst="line">
            <a:avLst/>
          </a:prstGeom>
          <a:ln>
            <a:gradFill>
              <a:gsLst>
                <a:gs pos="0">
                  <a:srgbClr val="8661C5"/>
                </a:gs>
                <a:gs pos="100000">
                  <a:schemeClr val="accent1"/>
                </a:gs>
              </a:gsLst>
              <a:lin ang="5400000" scaled="1"/>
            </a:gradFill>
          </a:ln>
        </p:spPr>
        <p:style>
          <a:lnRef idx="1">
            <a:schemeClr val="accent2"/>
          </a:lnRef>
          <a:fillRef idx="3">
            <a:schemeClr val="accent2"/>
          </a:fillRef>
          <a:effectRef idx="2">
            <a:schemeClr val="accent2"/>
          </a:effectRef>
          <a:fontRef idx="minor">
            <a:schemeClr val="lt1"/>
          </a:fontRef>
        </p:style>
      </p:cxnSp>
      <p:sp>
        <p:nvSpPr>
          <p:cNvPr id="8" name="Title 32">
            <a:extLst>
              <a:ext uri="{FF2B5EF4-FFF2-40B4-BE49-F238E27FC236}">
                <a16:creationId xmlns:a16="http://schemas.microsoft.com/office/drawing/2014/main" id="{5A77323A-EBD7-C5F1-C05F-5B043B9423B2}"/>
              </a:ext>
            </a:extLst>
          </p:cNvPr>
          <p:cNvSpPr txBox="1">
            <a:spLocks noGrp="1"/>
          </p:cNvSpPr>
          <p:nvPr>
            <p:ph type="title"/>
          </p:nvPr>
        </p:nvSpPr>
        <p:spPr>
          <a:xfrm>
            <a:off x="4656979" y="2813447"/>
            <a:ext cx="6505303"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0" b="0" i="0" u="none" strike="noStrike" cap="none"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Merci !</a:t>
            </a:r>
          </a:p>
        </p:txBody>
      </p:sp>
      <p:pic>
        <p:nvPicPr>
          <p:cNvPr id="6" name="Picture 2" descr="Microsoft Copilot logo">
            <a:extLst>
              <a:ext uri="{FF2B5EF4-FFF2-40B4-BE49-F238E27FC236}">
                <a16:creationId xmlns:a16="http://schemas.microsoft.com/office/drawing/2014/main" id="{25103223-9509-FEC1-A15E-5038302A1E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icrosoft 365 logo">
            <a:extLst>
              <a:ext uri="{FF2B5EF4-FFF2-40B4-BE49-F238E27FC236}">
                <a16:creationId xmlns:a16="http://schemas.microsoft.com/office/drawing/2014/main" id="{01F19240-C672-DF33-6901-96697DC71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Tree>
    <p:extLst>
      <p:ext uri="{BB962C8B-B14F-4D97-AF65-F5344CB8AC3E}">
        <p14:creationId xmlns:p14="http://schemas.microsoft.com/office/powerpoint/2010/main" val="2001489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3"/>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Horizontal)">
                                      <p:cBhvr>
                                        <p:cTn id="12" dur="500"/>
                                        <p:tgtEl>
                                          <p:spTgt spid="4"/>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42" presetClass="path" presetSubtype="0" decel="100000" fill="hold" grpId="1" nodeType="withEffect">
                                  <p:stCondLst>
                                    <p:cond delay="100"/>
                                  </p:stCondLst>
                                  <p:childTnLst>
                                    <p:animMotion origin="layout" path="M 2.08333E-6 0 L 2.08333E-6 0.01968 " pathEditMode="relative" rAng="0" ptsTypes="AA">
                                      <p:cBhvr>
                                        <p:cTn id="17" dur="500" spd="-100000" fill="hold"/>
                                        <p:tgtEl>
                                          <p:spTgt spid="8"/>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E7D758-14AC-0CC6-B0EA-769A859972E8}"/>
              </a:ext>
              <a:ext uri="{C183D7F6-B498-43B3-948B-1728B52AA6E4}">
                <adec:decorative xmlns:adec="http://schemas.microsoft.com/office/drawing/2017/decorative" val="1"/>
              </a:ext>
            </a:extLst>
          </p:cNvPr>
          <p:cNvPicPr>
            <a:picLocks noChangeAspect="1"/>
          </p:cNvPicPr>
          <p:nvPr/>
        </p:nvPicPr>
        <p:blipFill rotWithShape="1">
          <a:blip r:embed="rId3">
            <a:alphaModFix amt="39000"/>
            <a:extLst>
              <a:ext uri="{BEBA8EAE-BF5A-486C-A8C5-ECC9F3942E4B}">
                <a14:imgProps xmlns:a14="http://schemas.microsoft.com/office/drawing/2010/main">
                  <a14:imgLayer r:embed="rId4">
                    <a14:imgEffect>
                      <a14:sharpenSoften amount="-100000"/>
                    </a14:imgEffect>
                  </a14:imgLayer>
                </a14:imgProps>
              </a:ext>
            </a:extLst>
          </a:blip>
          <a:srcRect l="25423" t="26609" r="18476" b="23185"/>
          <a:stretch/>
        </p:blipFill>
        <p:spPr>
          <a:xfrm>
            <a:off x="1756610" y="1751854"/>
            <a:ext cx="8678779" cy="3477402"/>
          </a:xfrm>
          <a:prstGeom prst="roundRect">
            <a:avLst>
              <a:gd name="adj" fmla="val 8641"/>
            </a:avLst>
          </a:prstGeom>
          <a:solidFill>
            <a:schemeClr val="bg1"/>
          </a:solidFill>
          <a:ln>
            <a:solidFill>
              <a:schemeClr val="bg1"/>
            </a:solidFill>
          </a:ln>
          <a:effectLst>
            <a:outerShdw blurRad="343645" dist="295501" dir="2700000" algn="tl" rotWithShape="0">
              <a:srgbClr val="F3484C">
                <a:alpha val="15816"/>
              </a:srgbClr>
            </a:outerShdw>
          </a:effectLst>
        </p:spPr>
      </p:pic>
      <p:sp>
        <p:nvSpPr>
          <p:cNvPr id="13" name="Rectangle: Rounded Corners 6">
            <a:extLst>
              <a:ext uri="{FF2B5EF4-FFF2-40B4-BE49-F238E27FC236}">
                <a16:creationId xmlns:a16="http://schemas.microsoft.com/office/drawing/2014/main" id="{53D973A6-9A63-38FB-6B50-55A780B2BF2B}"/>
              </a:ext>
              <a:ext uri="{C183D7F6-B498-43B3-948B-1728B52AA6E4}">
                <adec:decorative xmlns:adec="http://schemas.microsoft.com/office/drawing/2017/decorative" val="1"/>
              </a:ext>
            </a:extLst>
          </p:cNvPr>
          <p:cNvSpPr/>
          <p:nvPr/>
        </p:nvSpPr>
        <p:spPr bwMode="auto">
          <a:xfrm>
            <a:off x="1756610" y="1729039"/>
            <a:ext cx="8678779" cy="3523032"/>
          </a:xfrm>
          <a:prstGeom prst="roundRect">
            <a:avLst>
              <a:gd name="adj" fmla="val 8425"/>
            </a:avLst>
          </a:prstGeom>
          <a:noFill/>
          <a:ln w="38100">
            <a:gradFill>
              <a:gsLst>
                <a:gs pos="37000">
                  <a:srgbClr val="464FEB"/>
                </a:gs>
                <a:gs pos="69000">
                  <a:srgbClr val="47CFFA"/>
                </a:gs>
                <a:gs pos="91000">
                  <a:srgbClr val="B47CF8"/>
                </a:gs>
              </a:gsLst>
              <a:lin ang="3600000" scaled="0"/>
            </a:gradFill>
          </a:ln>
          <a:effectLst>
            <a:outerShdw blurRad="300618" dist="154023"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ectangle: Rounded Corners 3">
            <a:extLst>
              <a:ext uri="{FF2B5EF4-FFF2-40B4-BE49-F238E27FC236}">
                <a16:creationId xmlns:a16="http://schemas.microsoft.com/office/drawing/2014/main" id="{C992B467-F733-7876-130A-BAD4C1F8AB7E}"/>
              </a:ext>
            </a:extLst>
          </p:cNvPr>
          <p:cNvSpPr txBox="1">
            <a:spLocks noGrp="1"/>
          </p:cNvSpPr>
          <p:nvPr>
            <p:ph type="title" idx="4294967295"/>
          </p:nvPr>
        </p:nvSpPr>
        <p:spPr bwMode="auto">
          <a:xfrm>
            <a:off x="2455068" y="1493838"/>
            <a:ext cx="7281863" cy="547687"/>
          </a:xfrm>
          <a:prstGeom prst="roundRect">
            <a:avLst>
              <a:gd name="adj" fmla="val 21801"/>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lt1"/>
                </a:solidFill>
                <a:effectLst/>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schemeClr val="bg1"/>
                </a:solidFill>
                <a:effectLst/>
                <a:uLnTx/>
                <a:uFillTx/>
                <a:latin typeface="+mj-lt"/>
                <a:ea typeface="+mn-ea"/>
                <a:cs typeface="Segoe UI"/>
              </a:rPr>
              <a:t>Votre assistant IA personnel</a:t>
            </a:r>
          </a:p>
        </p:txBody>
      </p:sp>
      <p:sp>
        <p:nvSpPr>
          <p:cNvPr id="2" name="TextBox 1">
            <a:extLst>
              <a:ext uri="{FF2B5EF4-FFF2-40B4-BE49-F238E27FC236}">
                <a16:creationId xmlns:a16="http://schemas.microsoft.com/office/drawing/2014/main" id="{D0DAE314-33FE-EA55-B880-58B337F3456A}"/>
              </a:ext>
            </a:extLst>
          </p:cNvPr>
          <p:cNvSpPr txBox="1"/>
          <p:nvPr/>
        </p:nvSpPr>
        <p:spPr>
          <a:xfrm>
            <a:off x="588263" y="6042926"/>
            <a:ext cx="6762996" cy="16158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cap="none" normalizeH="0" baseline="0" noProof="0">
                <a:ln>
                  <a:noFill/>
                </a:ln>
                <a:solidFill>
                  <a:srgbClr val="8661C5"/>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Microsoft WorkLab Work Trend Index, mai 2023</a:t>
            </a:r>
          </a:p>
        </p:txBody>
      </p:sp>
      <p:sp>
        <p:nvSpPr>
          <p:cNvPr id="4" name="TextBox 3">
            <a:extLst>
              <a:ext uri="{FF2B5EF4-FFF2-40B4-BE49-F238E27FC236}">
                <a16:creationId xmlns:a16="http://schemas.microsoft.com/office/drawing/2014/main" id="{9339774E-253D-E095-9897-26681632C36E}"/>
              </a:ext>
            </a:extLst>
          </p:cNvPr>
          <p:cNvSpPr txBox="1"/>
          <p:nvPr/>
        </p:nvSpPr>
        <p:spPr>
          <a:xfrm>
            <a:off x="1855433" y="2598003"/>
            <a:ext cx="8451542" cy="1785104"/>
          </a:xfrm>
          <a:prstGeom prst="rect">
            <a:avLst/>
          </a:prstGeom>
        </p:spPr>
        <p:txBody>
          <a:bodyPr wrap="square" lIns="0" tIns="0" rIns="0" bIns="0" anchor="ctr">
            <a:spAutoFit/>
          </a:bodyPr>
          <a:lstStyle/>
          <a:p>
            <a:pPr algn="ctr">
              <a:spcBef>
                <a:spcPts val="3600"/>
              </a:spcBef>
              <a:defRPr/>
            </a:pPr>
            <a:r>
              <a:rPr lang="fr-FR" sz="6000" dirty="0">
                <a:ln w="3175">
                  <a:noFill/>
                </a:ln>
                <a:gradFill>
                  <a:gsLst>
                    <a:gs pos="33000">
                      <a:srgbClr val="1F78D4"/>
                    </a:gs>
                    <a:gs pos="81000">
                      <a:srgbClr val="8678D6"/>
                    </a:gs>
                  </a:gsLst>
                  <a:lin ang="2700000" scaled="1"/>
                </a:gradFill>
                <a:latin typeface="Segoe UI Semibold"/>
                <a:ea typeface="+mj-lt"/>
                <a:cs typeface="Segoe UI"/>
              </a:rPr>
              <a:t>68 % des personnes</a:t>
            </a:r>
            <a:br>
              <a:rPr lang="fr-FR" sz="2800" b="0" i="0" u="none" strike="noStrike" cap="none" normalizeH="0" baseline="0" noProof="0" dirty="0">
                <a:ln w="3175">
                  <a:noFill/>
                </a:ln>
                <a:effectLst/>
                <a:uLnTx/>
                <a:uFillTx/>
                <a:latin typeface="Segoe UI Semibold"/>
                <a:ea typeface="+mj-lt"/>
                <a:cs typeface="Segoe UI" pitchFamily="34" charset="0"/>
              </a:rPr>
            </a:br>
            <a:r>
              <a:rPr lang="fr-FR" sz="2800" dirty="0">
                <a:solidFill>
                  <a:prstClr val="black"/>
                </a:solidFill>
                <a:latin typeface="Segoe UI"/>
                <a:cs typeface="Segoe UI"/>
              </a:rPr>
              <a:t>disent ne pas avoir assez de temps de concentration ininterrompu pendant la journée de travail</a:t>
            </a:r>
          </a:p>
        </p:txBody>
      </p:sp>
    </p:spTree>
    <p:extLst>
      <p:ext uri="{BB962C8B-B14F-4D97-AF65-F5344CB8AC3E}">
        <p14:creationId xmlns:p14="http://schemas.microsoft.com/office/powerpoint/2010/main" val="849392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par>
                                <p:cTn id="8" presetID="16" presetClass="entr" presetSubtype="37" fill="hold" grpId="0"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300"/>
                                        <p:tgtEl>
                                          <p:spTgt spid="13"/>
                                        </p:tgtEl>
                                      </p:cBhvr>
                                    </p:animEffect>
                                  </p:childTnLst>
                                </p:cTn>
                              </p:par>
                              <p:par>
                                <p:cTn id="11" presetID="16" presetClass="entr" presetSubtype="37" fill="hold" grpId="0" nodeType="withEffect">
                                  <p:stCondLst>
                                    <p:cond delay="400"/>
                                  </p:stCondLst>
                                  <p:childTnLst>
                                    <p:set>
                                      <p:cBhvr>
                                        <p:cTn id="12" dur="1" fill="hold">
                                          <p:stCondLst>
                                            <p:cond delay="0"/>
                                          </p:stCondLst>
                                        </p:cTn>
                                        <p:tgtEl>
                                          <p:spTgt spid="4"/>
                                        </p:tgtEl>
                                        <p:attrNameLst>
                                          <p:attrName>style.visibility</p:attrName>
                                        </p:attrNameLst>
                                      </p:cBhvr>
                                      <p:to>
                                        <p:strVal val="visible"/>
                                      </p:to>
                                    </p:set>
                                    <p:animEffect transition="in" filter="barn(outVertical)">
                                      <p:cBhvr>
                                        <p:cTn id="13"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BAEE6EEC-0FF4-63DC-2F64-49AF32EFBA3E}"/>
              </a:ext>
              <a:ext uri="{C183D7F6-B498-43B3-948B-1728B52AA6E4}">
                <adec:decorative xmlns:adec="http://schemas.microsoft.com/office/drawing/2017/decorative" val="1"/>
              </a:ext>
            </a:extLst>
          </p:cNvPr>
          <p:cNvGrpSpPr/>
          <p:nvPr/>
        </p:nvGrpSpPr>
        <p:grpSpPr>
          <a:xfrm>
            <a:off x="-13855" y="1103972"/>
            <a:ext cx="12205140" cy="5754028"/>
            <a:chOff x="6513" y="1103972"/>
            <a:chExt cx="12205140" cy="5754028"/>
          </a:xfrm>
        </p:grpSpPr>
        <p:grpSp>
          <p:nvGrpSpPr>
            <p:cNvPr id="58" name="Group 57">
              <a:extLst>
                <a:ext uri="{FF2B5EF4-FFF2-40B4-BE49-F238E27FC236}">
                  <a16:creationId xmlns:a16="http://schemas.microsoft.com/office/drawing/2014/main" id="{E15F6A61-4793-E834-143B-068944627405}"/>
                </a:ext>
                <a:ext uri="{C183D7F6-B498-43B3-948B-1728B52AA6E4}">
                  <adec:decorative xmlns:adec="http://schemas.microsoft.com/office/drawing/2017/decorative" val="1"/>
                </a:ext>
              </a:extLst>
            </p:cNvPr>
            <p:cNvGrpSpPr/>
            <p:nvPr/>
          </p:nvGrpSpPr>
          <p:grpSpPr>
            <a:xfrm>
              <a:off x="6513" y="1103972"/>
              <a:ext cx="12205140" cy="5754028"/>
              <a:chOff x="-2" y="1103972"/>
              <a:chExt cx="12205140" cy="5754028"/>
            </a:xfrm>
          </p:grpSpPr>
          <p:sp>
            <p:nvSpPr>
              <p:cNvPr id="67" name="Rectangle: Single Corner Rounded 66">
                <a:extLst>
                  <a:ext uri="{FF2B5EF4-FFF2-40B4-BE49-F238E27FC236}">
                    <a16:creationId xmlns:a16="http://schemas.microsoft.com/office/drawing/2014/main" id="{F6FB110D-A727-1002-F642-8F6DB30BEECB}"/>
                  </a:ext>
                  <a:ext uri="{C183D7F6-B498-43B3-948B-1728B52AA6E4}">
                    <adec:decorative xmlns:adec="http://schemas.microsoft.com/office/drawing/2017/decorative" val="1"/>
                  </a:ext>
                </a:extLst>
              </p:cNvPr>
              <p:cNvSpPr>
                <a:spLocks noChangeAspect="1"/>
              </p:cNvSpPr>
              <p:nvPr/>
            </p:nvSpPr>
            <p:spPr bwMode="auto">
              <a:xfrm>
                <a:off x="0" y="1295400"/>
                <a:ext cx="3635374" cy="5562600"/>
              </a:xfrm>
              <a:prstGeom prst="round1Rect">
                <a:avLst>
                  <a:gd name="adj" fmla="val 4091"/>
                </a:avLst>
              </a:prstGeom>
              <a:gradFill>
                <a:gsLst>
                  <a:gs pos="0">
                    <a:schemeClr val="accent4"/>
                  </a:gs>
                  <a:gs pos="100000">
                    <a:srgbClr val="D59ED7"/>
                  </a:gs>
                </a:gsLst>
                <a:lin ang="2700000" scaled="0"/>
              </a:gradFill>
              <a:ln w="9525" cap="flat" cmpd="sng" algn="ctr">
                <a:noFill/>
                <a:prstDash val="solid"/>
                <a:headEnd type="none" w="med" len="med"/>
                <a:tailEnd type="none" w="med" len="med"/>
              </a:ln>
              <a:effectLst>
                <a:outerShdw blurRad="63500" dist="63500" dir="2700000" algn="tl" rotWithShape="0">
                  <a:srgbClr val="737373">
                    <a:alpha val="2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0000"/>
                  </a:solidFill>
                  <a:effectLst/>
                  <a:uLnTx/>
                  <a:uFillTx/>
                  <a:latin typeface="Segoe UI Semibold"/>
                  <a:ea typeface="+mn-ea"/>
                  <a:cs typeface="Segoe UI" panose="020B0502040204020203" pitchFamily="34" charset="0"/>
                </a:endParaRPr>
              </a:p>
            </p:txBody>
          </p:sp>
          <p:grpSp>
            <p:nvGrpSpPr>
              <p:cNvPr id="68" name="Group 67">
                <a:extLst>
                  <a:ext uri="{FF2B5EF4-FFF2-40B4-BE49-F238E27FC236}">
                    <a16:creationId xmlns:a16="http://schemas.microsoft.com/office/drawing/2014/main" id="{7B431393-9FDC-F0B3-B9D0-863785AB3C23}"/>
                  </a:ext>
                  <a:ext uri="{C183D7F6-B498-43B3-948B-1728B52AA6E4}">
                    <adec:decorative xmlns:adec="http://schemas.microsoft.com/office/drawing/2017/decorative" val="1"/>
                  </a:ext>
                </a:extLst>
              </p:cNvPr>
              <p:cNvGrpSpPr/>
              <p:nvPr/>
            </p:nvGrpSpPr>
            <p:grpSpPr>
              <a:xfrm>
                <a:off x="-2" y="1103972"/>
                <a:ext cx="12205140" cy="5165071"/>
                <a:chOff x="-2" y="1103972"/>
                <a:chExt cx="12205140" cy="5165071"/>
              </a:xfrm>
            </p:grpSpPr>
            <p:pic>
              <p:nvPicPr>
                <p:cNvPr id="69" name="Picture 68">
                  <a:extLst>
                    <a:ext uri="{FF2B5EF4-FFF2-40B4-BE49-F238E27FC236}">
                      <a16:creationId xmlns:a16="http://schemas.microsoft.com/office/drawing/2014/main" id="{6D241FE1-0524-6B21-4CCC-7F2064D1F9B0}"/>
                    </a:ext>
                    <a:ext uri="{C183D7F6-B498-43B3-948B-1728B52AA6E4}">
                      <adec:decorative xmlns:adec="http://schemas.microsoft.com/office/drawing/2017/decorative" val="1"/>
                    </a:ext>
                  </a:extLst>
                </p:cNvPr>
                <p:cNvPicPr>
                  <a:picLocks/>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0529" r="39017"/>
                <a:stretch/>
              </p:blipFill>
              <p:spPr>
                <a:xfrm>
                  <a:off x="4429125" y="1209675"/>
                  <a:ext cx="2190054" cy="4597606"/>
                </a:xfrm>
                <a:custGeom>
                  <a:avLst/>
                  <a:gdLst>
                    <a:gd name="connsiteX0" fmla="*/ 0 w 2190054"/>
                    <a:gd name="connsiteY0" fmla="*/ 0 h 4597606"/>
                    <a:gd name="connsiteX1" fmla="*/ 2047994 w 2190054"/>
                    <a:gd name="connsiteY1" fmla="*/ 0 h 4597606"/>
                    <a:gd name="connsiteX2" fmla="*/ 2190054 w 2190054"/>
                    <a:gd name="connsiteY2" fmla="*/ 142060 h 4597606"/>
                    <a:gd name="connsiteX3" fmla="*/ 2190054 w 2190054"/>
                    <a:gd name="connsiteY3" fmla="*/ 4455546 h 4597606"/>
                    <a:gd name="connsiteX4" fmla="*/ 2047994 w 2190054"/>
                    <a:gd name="connsiteY4" fmla="*/ 4597606 h 4597606"/>
                    <a:gd name="connsiteX5" fmla="*/ 0 w 2190054"/>
                    <a:gd name="connsiteY5" fmla="*/ 4597606 h 459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0054" h="4597606">
                      <a:moveTo>
                        <a:pt x="0" y="0"/>
                      </a:moveTo>
                      <a:lnTo>
                        <a:pt x="2047994" y="0"/>
                      </a:lnTo>
                      <a:cubicBezTo>
                        <a:pt x="2126452" y="0"/>
                        <a:pt x="2190054" y="63602"/>
                        <a:pt x="2190054" y="142060"/>
                      </a:cubicBezTo>
                      <a:lnTo>
                        <a:pt x="2190054" y="4455546"/>
                      </a:lnTo>
                      <a:cubicBezTo>
                        <a:pt x="2190054" y="4534004"/>
                        <a:pt x="2126452" y="4597606"/>
                        <a:pt x="2047994" y="4597606"/>
                      </a:cubicBezTo>
                      <a:lnTo>
                        <a:pt x="0" y="4597606"/>
                      </a:lnTo>
                      <a:close/>
                    </a:path>
                  </a:pathLst>
                </a:custGeom>
                <a:solidFill>
                  <a:schemeClr val="bg1"/>
                </a:solidFill>
                <a:ln>
                  <a:solidFill>
                    <a:schemeClr val="bg1"/>
                  </a:solidFill>
                </a:ln>
                <a:effectLst>
                  <a:outerShdw blurRad="223661" dist="140295" dir="2700000" algn="tl" rotWithShape="0">
                    <a:schemeClr val="accent1">
                      <a:alpha val="15000"/>
                    </a:schemeClr>
                  </a:outerShdw>
                </a:effectLst>
              </p:spPr>
            </p:pic>
            <p:sp>
              <p:nvSpPr>
                <p:cNvPr id="70" name="Rectangle: Top Corners Rounded 69">
                  <a:extLst>
                    <a:ext uri="{FF2B5EF4-FFF2-40B4-BE49-F238E27FC236}">
                      <a16:creationId xmlns:a16="http://schemas.microsoft.com/office/drawing/2014/main" id="{874C3962-D07C-F9CF-C46A-D9CC64236DFD}"/>
                    </a:ext>
                    <a:ext uri="{C183D7F6-B498-43B3-948B-1728B52AA6E4}">
                      <adec:decorative xmlns:adec="http://schemas.microsoft.com/office/drawing/2017/decorative" val="1"/>
                    </a:ext>
                  </a:extLst>
                </p:cNvPr>
                <p:cNvSpPr>
                  <a:spLocks/>
                </p:cNvSpPr>
                <p:nvPr/>
              </p:nvSpPr>
              <p:spPr bwMode="auto">
                <a:xfrm rot="5400000">
                  <a:off x="708817" y="3453611"/>
                  <a:ext cx="2106615" cy="3524250"/>
                </a:xfrm>
                <a:prstGeom prst="round2SameRect">
                  <a:avLst>
                    <a:gd name="adj1" fmla="val 4911"/>
                    <a:gd name="adj2" fmla="val 0"/>
                  </a:avLst>
                </a:prstGeom>
                <a:solidFill>
                  <a:schemeClr val="bg1">
                    <a:lumMod val="85000"/>
                    <a:lumOff val="15000"/>
                    <a:alpha val="62000"/>
                  </a:schemeClr>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4CDE335D-A4F6-8466-6E9E-4003FC8EAAA8}"/>
                    </a:ext>
                  </a:extLst>
                </p:cNvPr>
                <p:cNvGrpSpPr/>
                <p:nvPr/>
              </p:nvGrpSpPr>
              <p:grpSpPr>
                <a:xfrm>
                  <a:off x="-2" y="1103972"/>
                  <a:ext cx="12205140" cy="4806944"/>
                  <a:chOff x="-2" y="1103972"/>
                  <a:chExt cx="12205140" cy="4806944"/>
                </a:xfrm>
              </p:grpSpPr>
              <p:sp>
                <p:nvSpPr>
                  <p:cNvPr id="83" name="Arrow: Bent 82">
                    <a:extLst>
                      <a:ext uri="{FF2B5EF4-FFF2-40B4-BE49-F238E27FC236}">
                        <a16:creationId xmlns:a16="http://schemas.microsoft.com/office/drawing/2014/main" id="{6252683C-875C-00E8-188B-665494F5325B}"/>
                      </a:ext>
                      <a:ext uri="{C183D7F6-B498-43B3-948B-1728B52AA6E4}">
                        <adec:decorative xmlns:adec="http://schemas.microsoft.com/office/drawing/2017/decorative" val="1"/>
                      </a:ext>
                    </a:extLst>
                  </p:cNvPr>
                  <p:cNvSpPr/>
                  <p:nvPr/>
                </p:nvSpPr>
                <p:spPr bwMode="auto">
                  <a:xfrm flipV="1">
                    <a:off x="4440171" y="3294186"/>
                    <a:ext cx="7764967" cy="2616730"/>
                  </a:xfrm>
                  <a:prstGeom prst="bentArrow">
                    <a:avLst>
                      <a:gd name="adj1" fmla="val 25000"/>
                      <a:gd name="adj2" fmla="val 0"/>
                      <a:gd name="adj3" fmla="val 25000"/>
                      <a:gd name="adj4" fmla="val 4072"/>
                    </a:avLst>
                  </a:prstGeom>
                  <a:solidFill>
                    <a:schemeClr val="bg1"/>
                  </a:solidFill>
                  <a:ln w="19050">
                    <a:gradFill flip="none" rotWithShape="1">
                      <a:gsLst>
                        <a:gs pos="0">
                          <a:srgbClr val="47CFFA"/>
                        </a:gs>
                        <a:gs pos="91000">
                          <a:srgbClr val="B47CF8"/>
                        </a:gs>
                      </a:gsLst>
                      <a:lin ang="162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4" name="Arrow: Bent 83">
                    <a:extLst>
                      <a:ext uri="{FF2B5EF4-FFF2-40B4-BE49-F238E27FC236}">
                        <a16:creationId xmlns:a16="http://schemas.microsoft.com/office/drawing/2014/main" id="{FB3DFD80-30D5-BBB1-04B4-546E5638AE3B}"/>
                      </a:ext>
                      <a:ext uri="{C183D7F6-B498-43B3-948B-1728B52AA6E4}">
                        <adec:decorative xmlns:adec="http://schemas.microsoft.com/office/drawing/2017/decorative" val="1"/>
                      </a:ext>
                    </a:extLst>
                  </p:cNvPr>
                  <p:cNvSpPr/>
                  <p:nvPr/>
                </p:nvSpPr>
                <p:spPr bwMode="auto">
                  <a:xfrm flipH="1">
                    <a:off x="-2" y="1103972"/>
                    <a:ext cx="4427035" cy="2111386"/>
                  </a:xfrm>
                  <a:prstGeom prst="bentArrow">
                    <a:avLst>
                      <a:gd name="adj1" fmla="val 25000"/>
                      <a:gd name="adj2" fmla="val 0"/>
                      <a:gd name="adj3" fmla="val 25000"/>
                      <a:gd name="adj4" fmla="val 4924"/>
                    </a:avLst>
                  </a:prstGeom>
                  <a:solidFill>
                    <a:schemeClr val="bg1"/>
                  </a:solidFill>
                  <a:ln w="19050">
                    <a:gradFill flip="none" rotWithShape="1">
                      <a:gsLst>
                        <a:gs pos="37000">
                          <a:srgbClr val="464FEB"/>
                        </a:gs>
                        <a:gs pos="100000">
                          <a:srgbClr val="47CFFA"/>
                        </a:gs>
                      </a:gsLst>
                      <a:lin ang="5400000" scaled="1"/>
                      <a:tileRect/>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cxnSp>
              <p:nvCxnSpPr>
                <p:cNvPr id="73" name="Straight Connector 72">
                  <a:extLst>
                    <a:ext uri="{FF2B5EF4-FFF2-40B4-BE49-F238E27FC236}">
                      <a16:creationId xmlns:a16="http://schemas.microsoft.com/office/drawing/2014/main" id="{ABB4FEE1-0516-1DB5-FFD8-9569CB5BD0F9}"/>
                    </a:ext>
                    <a:ext uri="{C183D7F6-B498-43B3-948B-1728B52AA6E4}">
                      <adec:decorative xmlns:adec="http://schemas.microsoft.com/office/drawing/2017/decorative" val="1"/>
                    </a:ext>
                  </a:extLst>
                </p:cNvPr>
                <p:cNvCxnSpPr>
                  <a:cxnSpLocks/>
                </p:cNvCxnSpPr>
                <p:nvPr/>
              </p:nvCxnSpPr>
              <p:spPr>
                <a:xfrm flipH="1">
                  <a:off x="6756400" y="196616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54CE776-8D7D-2D97-E273-A3B1608863A0}"/>
                    </a:ext>
                    <a:ext uri="{C183D7F6-B498-43B3-948B-1728B52AA6E4}">
                      <adec:decorative xmlns:adec="http://schemas.microsoft.com/office/drawing/2017/decorative" val="1"/>
                    </a:ext>
                  </a:extLst>
                </p:cNvPr>
                <p:cNvCxnSpPr>
                  <a:cxnSpLocks/>
                </p:cNvCxnSpPr>
                <p:nvPr/>
              </p:nvCxnSpPr>
              <p:spPr>
                <a:xfrm flipH="1">
                  <a:off x="6756400" y="273732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45F96FF-F771-F833-4F69-98909160F982}"/>
                    </a:ext>
                    <a:ext uri="{C183D7F6-B498-43B3-948B-1728B52AA6E4}">
                      <adec:decorative xmlns:adec="http://schemas.microsoft.com/office/drawing/2017/decorative" val="1"/>
                    </a:ext>
                  </a:extLst>
                </p:cNvPr>
                <p:cNvCxnSpPr>
                  <a:cxnSpLocks/>
                </p:cNvCxnSpPr>
                <p:nvPr/>
              </p:nvCxnSpPr>
              <p:spPr>
                <a:xfrm flipH="1">
                  <a:off x="6756400" y="350847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54D433E-389F-EE0D-EF4F-CF0A7DD09C82}"/>
                    </a:ext>
                    <a:ext uri="{C183D7F6-B498-43B3-948B-1728B52AA6E4}">
                      <adec:decorative xmlns:adec="http://schemas.microsoft.com/office/drawing/2017/decorative" val="1"/>
                    </a:ext>
                  </a:extLst>
                </p:cNvPr>
                <p:cNvCxnSpPr>
                  <a:cxnSpLocks/>
                </p:cNvCxnSpPr>
                <p:nvPr/>
              </p:nvCxnSpPr>
              <p:spPr>
                <a:xfrm flipH="1">
                  <a:off x="6756400" y="4279634"/>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EBD53B5-EB9E-9756-EB57-B6CD07AE3923}"/>
                    </a:ext>
                    <a:ext uri="{C183D7F6-B498-43B3-948B-1728B52AA6E4}">
                      <adec:decorative xmlns:adec="http://schemas.microsoft.com/office/drawing/2017/decorative" val="1"/>
                    </a:ext>
                  </a:extLst>
                </p:cNvPr>
                <p:cNvCxnSpPr>
                  <a:cxnSpLocks/>
                </p:cNvCxnSpPr>
                <p:nvPr/>
              </p:nvCxnSpPr>
              <p:spPr>
                <a:xfrm flipH="1">
                  <a:off x="6756400" y="5050789"/>
                  <a:ext cx="4852987" cy="0"/>
                </a:xfrm>
                <a:prstGeom prst="line">
                  <a:avLst/>
                </a:prstGeom>
                <a:ln w="6350">
                  <a:solidFill>
                    <a:schemeClr val="bg1">
                      <a:lumMod val="6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E6C954F-BE35-53AB-21F2-0862192A8EE5}"/>
                    </a:ext>
                  </a:extLst>
                </p:cNvPr>
                <p:cNvCxnSpPr>
                  <a:cxnSpLocks/>
                </p:cNvCxnSpPr>
                <p:nvPr/>
              </p:nvCxnSpPr>
              <p:spPr>
                <a:xfrm flipH="1">
                  <a:off x="4953152" y="1966168"/>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AC15C4A-B749-B02D-075E-F25A78FC9617}"/>
                    </a:ext>
                  </a:extLst>
                </p:cNvPr>
                <p:cNvCxnSpPr>
                  <a:cxnSpLocks/>
                </p:cNvCxnSpPr>
                <p:nvPr/>
              </p:nvCxnSpPr>
              <p:spPr>
                <a:xfrm flipH="1">
                  <a:off x="4953152" y="2737322"/>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02C01BE-48C5-DBBB-792E-A56FDA876634}"/>
                    </a:ext>
                  </a:extLst>
                </p:cNvPr>
                <p:cNvCxnSpPr>
                  <a:cxnSpLocks/>
                </p:cNvCxnSpPr>
                <p:nvPr/>
              </p:nvCxnSpPr>
              <p:spPr>
                <a:xfrm flipH="1">
                  <a:off x="4953152" y="3508476"/>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D6ED373-B16D-21DB-C098-1F79180D97A4}"/>
                    </a:ext>
                  </a:extLst>
                </p:cNvPr>
                <p:cNvCxnSpPr>
                  <a:cxnSpLocks/>
                </p:cNvCxnSpPr>
                <p:nvPr/>
              </p:nvCxnSpPr>
              <p:spPr>
                <a:xfrm flipH="1">
                  <a:off x="4953152" y="4279630"/>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20B2EDF-0954-882A-FC7B-5BEFF5F317EF}"/>
                    </a:ext>
                  </a:extLst>
                </p:cNvPr>
                <p:cNvCxnSpPr>
                  <a:cxnSpLocks/>
                </p:cNvCxnSpPr>
                <p:nvPr/>
              </p:nvCxnSpPr>
              <p:spPr>
                <a:xfrm flipH="1">
                  <a:off x="4953152" y="5050784"/>
                  <a:ext cx="1536548" cy="0"/>
                </a:xfrm>
                <a:prstGeom prst="line">
                  <a:avLst/>
                </a:prstGeom>
                <a:ln w="12700">
                  <a:solidFill>
                    <a:schemeClr val="bg1"/>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9DF405D4-57E9-2EFF-6217-DF4673A42FB1}"/>
                </a:ext>
              </a:extLst>
            </p:cNvPr>
            <p:cNvGrpSpPr/>
            <p:nvPr/>
          </p:nvGrpSpPr>
          <p:grpSpPr>
            <a:xfrm>
              <a:off x="4045115" y="6019800"/>
              <a:ext cx="7570788" cy="498476"/>
              <a:chOff x="4045115" y="6019800"/>
              <a:chExt cx="7570788" cy="498476"/>
            </a:xfrm>
          </p:grpSpPr>
          <p:sp>
            <p:nvSpPr>
              <p:cNvPr id="14" name="Rectangle: Rounded Corners 6">
                <a:extLst>
                  <a:ext uri="{FF2B5EF4-FFF2-40B4-BE49-F238E27FC236}">
                    <a16:creationId xmlns:a16="http://schemas.microsoft.com/office/drawing/2014/main" id="{06039F8A-B2B7-A9BC-9F3E-3A69897FD84B}"/>
                  </a:ext>
                  <a:ext uri="{C183D7F6-B498-43B3-948B-1728B52AA6E4}">
                    <adec:decorative xmlns:adec="http://schemas.microsoft.com/office/drawing/2017/decorative" val="1"/>
                  </a:ext>
                </a:extLst>
              </p:cNvPr>
              <p:cNvSpPr/>
              <p:nvPr/>
            </p:nvSpPr>
            <p:spPr bwMode="auto">
              <a:xfrm>
                <a:off x="4045115" y="6019800"/>
                <a:ext cx="7570788" cy="498476"/>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18" name="Straight Connector 17">
                <a:extLst>
                  <a:ext uri="{FF2B5EF4-FFF2-40B4-BE49-F238E27FC236}">
                    <a16:creationId xmlns:a16="http://schemas.microsoft.com/office/drawing/2014/main" id="{7941451A-6E3F-720E-3761-58BFB55D7802}"/>
                  </a:ext>
                  <a:ext uri="{C183D7F6-B498-43B3-948B-1728B52AA6E4}">
                    <adec:decorative xmlns:adec="http://schemas.microsoft.com/office/drawing/2017/decorative" val="1"/>
                  </a:ext>
                </a:extLst>
              </p:cNvPr>
              <p:cNvCxnSpPr>
                <a:cxnSpLocks/>
              </p:cNvCxnSpPr>
              <p:nvPr/>
            </p:nvCxnSpPr>
            <p:spPr>
              <a:xfrm>
                <a:off x="6597350"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127012B-9682-AE26-93F4-96587FB1D277}"/>
                  </a:ext>
                  <a:ext uri="{C183D7F6-B498-43B3-948B-1728B52AA6E4}">
                    <adec:decorative xmlns:adec="http://schemas.microsoft.com/office/drawing/2017/decorative" val="1"/>
                  </a:ext>
                </a:extLst>
              </p:cNvPr>
              <p:cNvCxnSpPr>
                <a:cxnSpLocks/>
              </p:cNvCxnSpPr>
              <p:nvPr/>
            </p:nvCxnSpPr>
            <p:spPr>
              <a:xfrm>
                <a:off x="9063669" y="6139731"/>
                <a:ext cx="0" cy="258614"/>
              </a:xfrm>
              <a:prstGeom prst="line">
                <a:avLst/>
              </a:prstGeom>
              <a:ln w="12700" cap="rnd">
                <a:solidFill>
                  <a:schemeClr val="bg1">
                    <a:lumMod val="6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10" name="Title 9">
            <a:extLst>
              <a:ext uri="{FF2B5EF4-FFF2-40B4-BE49-F238E27FC236}">
                <a16:creationId xmlns:a16="http://schemas.microsoft.com/office/drawing/2014/main" id="{8B020393-27D2-AFE7-F3C6-CF8BBC888C57}"/>
              </a:ext>
            </a:extLst>
          </p:cNvPr>
          <p:cNvSpPr>
            <a:spLocks noGrp="1"/>
          </p:cNvSpPr>
          <p:nvPr>
            <p:ph type="title"/>
          </p:nvPr>
        </p:nvSpPr>
        <p:spPr>
          <a:xfrm>
            <a:off x="588263" y="457200"/>
            <a:ext cx="11018520" cy="492443"/>
          </a:xfrm>
          <a:noFill/>
        </p:spPr>
        <p:txBody>
          <a:bodyPr wrap="square">
            <a:spAutoFit/>
          </a:bodyPr>
          <a:lstStyle/>
          <a:p>
            <a:pPr defTabSz="914400"/>
            <a:r>
              <a:rPr lang="fr-FR" sz="3100">
                <a:gradFill flip="none" rotWithShape="1">
                  <a:gsLst>
                    <a:gs pos="50000">
                      <a:srgbClr val="8661C5"/>
                    </a:gs>
                    <a:gs pos="0">
                      <a:srgbClr val="3E76D4"/>
                    </a:gs>
                    <a:gs pos="100000">
                      <a:srgbClr val="C73ECC"/>
                    </a:gs>
                  </a:gsLst>
                  <a:lin ang="2700000" scaled="1"/>
                  <a:tileRect/>
                </a:gradFill>
                <a:cs typeface="+mn-cs"/>
              </a:rPr>
              <a:t>Préparer une allocution destinée à l'ensemble de l'entreprise</a:t>
            </a:r>
          </a:p>
        </p:txBody>
      </p:sp>
      <p:pic>
        <p:nvPicPr>
          <p:cNvPr id="19" name="Picture 2" descr="Microsoft Copilot logo">
            <a:extLst>
              <a:ext uri="{FF2B5EF4-FFF2-40B4-BE49-F238E27FC236}">
                <a16:creationId xmlns:a16="http://schemas.microsoft.com/office/drawing/2014/main" id="{4427BB36-9E2F-2C88-2FD5-CF1BA28D19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EE3B2084-8D41-B6D1-A01C-A40040DE3D23}"/>
              </a:ext>
            </a:extLst>
          </p:cNvPr>
          <p:cNvSpPr txBox="1"/>
          <p:nvPr/>
        </p:nvSpPr>
        <p:spPr>
          <a:xfrm>
            <a:off x="500183" y="1524000"/>
            <a:ext cx="2921434" cy="22159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fr-FR" sz="1600" b="0" i="0" u="none" strike="noStrike" cap="none" normalizeH="0" baseline="0" noProof="0" dirty="0">
                <a:ln>
                  <a:noFill/>
                </a:ln>
                <a:solidFill>
                  <a:prstClr val="white"/>
                </a:solidFill>
                <a:effectLst/>
                <a:uLnTx/>
                <a:uFillTx/>
                <a:latin typeface="Segoe UI"/>
                <a:ea typeface="+mn-ea"/>
                <a:cs typeface="+mn-cs"/>
              </a:rPr>
              <a:t>Les dirigeants manquent toujours de temps et Copilot simplifie de nombreuses tâches lorsqu'ils préparent une réunion. Mais certaines choses doivent être parfaites. Copilot améliore également la qualité du travail afin que les événements majeurs puissent se dérouler sans faille. </a:t>
            </a:r>
          </a:p>
        </p:txBody>
      </p:sp>
      <p:sp>
        <p:nvSpPr>
          <p:cNvPr id="52" name="TextBox 51">
            <a:extLst>
              <a:ext uri="{FF2B5EF4-FFF2-40B4-BE49-F238E27FC236}">
                <a16:creationId xmlns:a16="http://schemas.microsoft.com/office/drawing/2014/main" id="{D8BC317E-B227-9BEF-32C9-0664028889B4}"/>
              </a:ext>
            </a:extLst>
          </p:cNvPr>
          <p:cNvSpPr txBox="1"/>
          <p:nvPr/>
        </p:nvSpPr>
        <p:spPr>
          <a:xfrm>
            <a:off x="588262" y="6425814"/>
            <a:ext cx="2955037" cy="1384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0" i="0" u="none" strike="noStrike" cap="none" normalizeH="0" baseline="0" noProof="0">
                <a:ln>
                  <a:noFill/>
                </a:ln>
                <a:solidFill>
                  <a:srgbClr val="463668"/>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Microsoft WorkLab Work Trend Index, mai 2023</a:t>
            </a:r>
          </a:p>
        </p:txBody>
      </p:sp>
      <p:grpSp>
        <p:nvGrpSpPr>
          <p:cNvPr id="32" name="Group 31">
            <a:extLst>
              <a:ext uri="{FF2B5EF4-FFF2-40B4-BE49-F238E27FC236}">
                <a16:creationId xmlns:a16="http://schemas.microsoft.com/office/drawing/2014/main" id="{E55CB13A-42DC-A320-D2EE-C82F9D6B1820}"/>
              </a:ext>
              <a:ext uri="{C183D7F6-B498-43B3-948B-1728B52AA6E4}">
                <adec:decorative xmlns:adec="http://schemas.microsoft.com/office/drawing/2017/decorative" val="1"/>
              </a:ext>
            </a:extLst>
          </p:cNvPr>
          <p:cNvGrpSpPr/>
          <p:nvPr/>
        </p:nvGrpSpPr>
        <p:grpSpPr>
          <a:xfrm>
            <a:off x="4173992" y="1313320"/>
            <a:ext cx="534543" cy="534543"/>
            <a:chOff x="4156095" y="1313320"/>
            <a:chExt cx="534543" cy="534543"/>
          </a:xfrm>
        </p:grpSpPr>
        <p:sp>
          <p:nvSpPr>
            <p:cNvPr id="17" name="Rounded Rectangle 46">
              <a:extLst>
                <a:ext uri="{FF2B5EF4-FFF2-40B4-BE49-F238E27FC236}">
                  <a16:creationId xmlns:a16="http://schemas.microsoft.com/office/drawing/2014/main" id="{2F89B1A8-3BA7-1F8C-273B-0E704CC08219}"/>
                </a:ext>
                <a:ext uri="{C183D7F6-B498-43B3-948B-1728B52AA6E4}">
                  <adec:decorative xmlns:adec="http://schemas.microsoft.com/office/drawing/2017/decorative" val="1"/>
                </a:ext>
              </a:extLst>
            </p:cNvPr>
            <p:cNvSpPr/>
            <p:nvPr/>
          </p:nvSpPr>
          <p:spPr bwMode="auto">
            <a:xfrm>
              <a:off x="4156095" y="1313320"/>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3" name="Picture 2" descr="Zip Co logo SVG free download, id: 101874 - Brandlogos.net">
              <a:hlinkClick r:id="rId7"/>
              <a:extLst>
                <a:ext uri="{FF2B5EF4-FFF2-40B4-BE49-F238E27FC236}">
                  <a16:creationId xmlns:a16="http://schemas.microsoft.com/office/drawing/2014/main" id="{39228ACB-683F-0597-466F-02A5D2AB4A26}"/>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1884" y="145200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1050" name="TextBox 1049">
            <a:extLst>
              <a:ext uri="{FF2B5EF4-FFF2-40B4-BE49-F238E27FC236}">
                <a16:creationId xmlns:a16="http://schemas.microsoft.com/office/drawing/2014/main" id="{7868D041-8D84-2D14-9639-1886097CEC8F}"/>
              </a:ext>
              <a:ext uri="{C183D7F6-B498-43B3-948B-1728B52AA6E4}">
                <adec:decorative xmlns:adec="http://schemas.microsoft.com/office/drawing/2017/decorative" val="0"/>
              </a:ext>
            </a:extLst>
          </p:cNvPr>
          <p:cNvSpPr txBox="1"/>
          <p:nvPr/>
        </p:nvSpPr>
        <p:spPr>
          <a:xfrm>
            <a:off x="4953152" y="1488258"/>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1058" name="TextBox 1057">
            <a:extLst>
              <a:ext uri="{FF2B5EF4-FFF2-40B4-BE49-F238E27FC236}">
                <a16:creationId xmlns:a16="http://schemas.microsoft.com/office/drawing/2014/main" id="{22FCBDBD-40F1-5941-6F3F-B2AAF922C2BF}"/>
              </a:ext>
              <a:ext uri="{C183D7F6-B498-43B3-948B-1728B52AA6E4}">
                <adec:decorative xmlns:adec="http://schemas.microsoft.com/office/drawing/2017/decorative" val="0"/>
              </a:ext>
            </a:extLst>
          </p:cNvPr>
          <p:cNvSpPr txBox="1"/>
          <p:nvPr/>
        </p:nvSpPr>
        <p:spPr>
          <a:xfrm>
            <a:off x="6756400" y="1411315"/>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Informez-vous rapidement sur les dernières évolutions et discussions concernant l'annonce en résumant les échanges d'e-mails et les conversations. </a:t>
            </a:r>
          </a:p>
        </p:txBody>
      </p:sp>
      <p:grpSp>
        <p:nvGrpSpPr>
          <p:cNvPr id="1033" name="Group 1032">
            <a:extLst>
              <a:ext uri="{FF2B5EF4-FFF2-40B4-BE49-F238E27FC236}">
                <a16:creationId xmlns:a16="http://schemas.microsoft.com/office/drawing/2014/main" id="{467BD4F7-E3D3-AA03-EB85-5069BC55B6FC}"/>
              </a:ext>
              <a:ext uri="{C183D7F6-B498-43B3-948B-1728B52AA6E4}">
                <adec:decorative xmlns:adec="http://schemas.microsoft.com/office/drawing/2017/decorative" val="1"/>
              </a:ext>
            </a:extLst>
          </p:cNvPr>
          <p:cNvGrpSpPr/>
          <p:nvPr/>
        </p:nvGrpSpPr>
        <p:grpSpPr>
          <a:xfrm>
            <a:off x="4173992" y="2084475"/>
            <a:ext cx="534543" cy="534543"/>
            <a:chOff x="7426812" y="8381781"/>
            <a:chExt cx="534543" cy="534543"/>
          </a:xfrm>
        </p:grpSpPr>
        <p:sp>
          <p:nvSpPr>
            <p:cNvPr id="1035" name="Rounded Rectangle 46">
              <a:extLst>
                <a:ext uri="{FF2B5EF4-FFF2-40B4-BE49-F238E27FC236}">
                  <a16:creationId xmlns:a16="http://schemas.microsoft.com/office/drawing/2014/main" id="{E14441B1-D9DC-0DD7-27E0-C5DC9D0EC6C7}"/>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6" name="Picture 6" descr="Microsoft Teams Logo, symbol, meaning, history, PNG">
              <a:hlinkClick r:id="rId9"/>
              <a:extLst>
                <a:ext uri="{FF2B5EF4-FFF2-40B4-BE49-F238E27FC236}">
                  <a16:creationId xmlns:a16="http://schemas.microsoft.com/office/drawing/2014/main" id="{896B7F55-F7A7-A5BF-F8CC-94BC25E763C5}"/>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2" name="TextBox 1051">
            <a:extLst>
              <a:ext uri="{FF2B5EF4-FFF2-40B4-BE49-F238E27FC236}">
                <a16:creationId xmlns:a16="http://schemas.microsoft.com/office/drawing/2014/main" id="{A75975B8-2E5A-12C1-1E0F-DB961F2EB007}"/>
              </a:ext>
              <a:ext uri="{C183D7F6-B498-43B3-948B-1728B52AA6E4}">
                <adec:decorative xmlns:adec="http://schemas.microsoft.com/office/drawing/2017/decorative" val="0"/>
              </a:ext>
            </a:extLst>
          </p:cNvPr>
          <p:cNvSpPr txBox="1"/>
          <p:nvPr/>
        </p:nvSpPr>
        <p:spPr>
          <a:xfrm>
            <a:off x="4953152" y="225941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Semibold"/>
                <a:ea typeface="+mn-ea"/>
                <a:cs typeface="+mn-cs"/>
              </a:rPr>
              <a:t>Copilot dans Teams</a:t>
            </a:r>
          </a:p>
        </p:txBody>
      </p:sp>
      <p:sp>
        <p:nvSpPr>
          <p:cNvPr id="1059" name="TextBox 1058">
            <a:extLst>
              <a:ext uri="{FF2B5EF4-FFF2-40B4-BE49-F238E27FC236}">
                <a16:creationId xmlns:a16="http://schemas.microsoft.com/office/drawing/2014/main" id="{3829C962-C1FE-1250-B162-C78D87919015}"/>
              </a:ext>
              <a:ext uri="{C183D7F6-B498-43B3-948B-1728B52AA6E4}">
                <adec:decorative xmlns:adec="http://schemas.microsoft.com/office/drawing/2017/decorative" val="0"/>
              </a:ext>
            </a:extLst>
          </p:cNvPr>
          <p:cNvSpPr txBox="1"/>
          <p:nvPr/>
        </p:nvSpPr>
        <p:spPr>
          <a:xfrm>
            <a:off x="6756400" y="2097831"/>
            <a:ext cx="4852987"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dirty="0">
                <a:ln>
                  <a:noFill/>
                </a:ln>
                <a:solidFill>
                  <a:prstClr val="black"/>
                </a:solidFill>
                <a:effectLst/>
                <a:uLnTx/>
                <a:uFillTx/>
                <a:latin typeface="Segoe UI"/>
                <a:ea typeface="+mn-ea"/>
                <a:cs typeface="+mn-cs"/>
              </a:rPr>
              <a:t>Rencontrez l'équipe de direction pour examiner les résultats de chaque unité opérationnelle. À la fin de la réunion, demandez à Copilot de créer des éléments d'action à partir de la discussion et d'affecter des propriétaires.</a:t>
            </a:r>
          </a:p>
        </p:txBody>
      </p:sp>
      <p:grpSp>
        <p:nvGrpSpPr>
          <p:cNvPr id="27" name="Group 26">
            <a:extLst>
              <a:ext uri="{FF2B5EF4-FFF2-40B4-BE49-F238E27FC236}">
                <a16:creationId xmlns:a16="http://schemas.microsoft.com/office/drawing/2014/main" id="{A6118519-0132-5C94-1C84-FAD06BE88766}"/>
              </a:ext>
              <a:ext uri="{C183D7F6-B498-43B3-948B-1728B52AA6E4}">
                <adec:decorative xmlns:adec="http://schemas.microsoft.com/office/drawing/2017/decorative" val="1"/>
              </a:ext>
            </a:extLst>
          </p:cNvPr>
          <p:cNvGrpSpPr/>
          <p:nvPr/>
        </p:nvGrpSpPr>
        <p:grpSpPr>
          <a:xfrm>
            <a:off x="4173992" y="2855630"/>
            <a:ext cx="534543" cy="534543"/>
            <a:chOff x="1047176" y="8381781"/>
            <a:chExt cx="534543" cy="534543"/>
          </a:xfrm>
        </p:grpSpPr>
        <p:sp>
          <p:nvSpPr>
            <p:cNvPr id="28" name="server_2" title="Icon of a server with a padlock in the lower right corner">
              <a:extLst>
                <a:ext uri="{FF2B5EF4-FFF2-40B4-BE49-F238E27FC236}">
                  <a16:creationId xmlns:a16="http://schemas.microsoft.com/office/drawing/2014/main" id="{D12E95DC-F9E3-B4D0-D31A-0FD32B23919B}"/>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9" name="Rounded Rectangle 46">
              <a:extLst>
                <a:ext uri="{FF2B5EF4-FFF2-40B4-BE49-F238E27FC236}">
                  <a16:creationId xmlns:a16="http://schemas.microsoft.com/office/drawing/2014/main" id="{442A282B-F0C1-D306-36FE-86F8E433FA10}"/>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0" name="Picture 10" descr="Microsoft Word Logo - PNG and Vector - Logo Download">
              <a:hlinkClick r:id="rId11"/>
              <a:extLst>
                <a:ext uri="{FF2B5EF4-FFF2-40B4-BE49-F238E27FC236}">
                  <a16:creationId xmlns:a16="http://schemas.microsoft.com/office/drawing/2014/main" id="{DAD8B5CB-A2C5-5A1C-E8BB-28ECB76446C2}"/>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053" name="TextBox 1052">
            <a:extLst>
              <a:ext uri="{FF2B5EF4-FFF2-40B4-BE49-F238E27FC236}">
                <a16:creationId xmlns:a16="http://schemas.microsoft.com/office/drawing/2014/main" id="{98609AA1-B068-6B53-775C-C17C588F29A2}"/>
              </a:ext>
              <a:ext uri="{C183D7F6-B498-43B3-948B-1728B52AA6E4}">
                <adec:decorative xmlns:adec="http://schemas.microsoft.com/office/drawing/2017/decorative" val="0"/>
              </a:ext>
            </a:extLst>
          </p:cNvPr>
          <p:cNvSpPr txBox="1"/>
          <p:nvPr/>
        </p:nvSpPr>
        <p:spPr>
          <a:xfrm>
            <a:off x="4953152" y="3030566"/>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Semibold"/>
                <a:ea typeface="+mn-ea"/>
                <a:cs typeface="+mn-cs"/>
              </a:rPr>
              <a:t>Copilot dans Word</a:t>
            </a:r>
          </a:p>
        </p:txBody>
      </p:sp>
      <p:sp>
        <p:nvSpPr>
          <p:cNvPr id="1064" name="TextBox 1063">
            <a:extLst>
              <a:ext uri="{FF2B5EF4-FFF2-40B4-BE49-F238E27FC236}">
                <a16:creationId xmlns:a16="http://schemas.microsoft.com/office/drawing/2014/main" id="{CCDF9056-30BF-60F3-781F-1C513D5F78FE}"/>
              </a:ext>
              <a:ext uri="{C183D7F6-B498-43B3-948B-1728B52AA6E4}">
                <adec:decorative xmlns:adec="http://schemas.microsoft.com/office/drawing/2017/decorative" val="0"/>
              </a:ext>
            </a:extLst>
          </p:cNvPr>
          <p:cNvSpPr txBox="1"/>
          <p:nvPr/>
        </p:nvSpPr>
        <p:spPr>
          <a:xfrm>
            <a:off x="6756400" y="2953624"/>
            <a:ext cx="4852987" cy="338554"/>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dirty="0">
                <a:ln>
                  <a:noFill/>
                </a:ln>
                <a:solidFill>
                  <a:prstClr val="black"/>
                </a:solidFill>
                <a:effectLst/>
                <a:uLnTx/>
                <a:uFillTx/>
                <a:latin typeface="Segoe UI"/>
                <a:ea typeface="+mn-ea"/>
                <a:cs typeface="+mn-cs"/>
              </a:rPr>
              <a:t>Révisez la première version du discours, en demandant à Copilot de le rendre plus convaincant pour les employés auxquels il est destiné.</a:t>
            </a:r>
          </a:p>
        </p:txBody>
      </p:sp>
      <p:grpSp>
        <p:nvGrpSpPr>
          <p:cNvPr id="1029" name="Group 1028">
            <a:extLst>
              <a:ext uri="{FF2B5EF4-FFF2-40B4-BE49-F238E27FC236}">
                <a16:creationId xmlns:a16="http://schemas.microsoft.com/office/drawing/2014/main" id="{26DC41D1-EA82-7356-938B-DBD277EE06AB}"/>
              </a:ext>
              <a:ext uri="{C183D7F6-B498-43B3-948B-1728B52AA6E4}">
                <adec:decorative xmlns:adec="http://schemas.microsoft.com/office/drawing/2017/decorative" val="1"/>
              </a:ext>
            </a:extLst>
          </p:cNvPr>
          <p:cNvGrpSpPr/>
          <p:nvPr/>
        </p:nvGrpSpPr>
        <p:grpSpPr>
          <a:xfrm>
            <a:off x="4173992" y="3626785"/>
            <a:ext cx="534543" cy="534543"/>
            <a:chOff x="9021721" y="8381781"/>
            <a:chExt cx="534543" cy="534543"/>
          </a:xfrm>
        </p:grpSpPr>
        <p:sp>
          <p:nvSpPr>
            <p:cNvPr id="1030" name="Rounded Rectangle 46">
              <a:extLst>
                <a:ext uri="{FF2B5EF4-FFF2-40B4-BE49-F238E27FC236}">
                  <a16:creationId xmlns:a16="http://schemas.microsoft.com/office/drawing/2014/main" id="{984F5584-6445-66A8-4524-42F5707F2A8F}"/>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31" name="Picture 4" descr="Microsoft PowerPoint Logo - PNG and Vector - Logo Download">
              <a:hlinkClick r:id="rId13"/>
              <a:extLst>
                <a:ext uri="{FF2B5EF4-FFF2-40B4-BE49-F238E27FC236}">
                  <a16:creationId xmlns:a16="http://schemas.microsoft.com/office/drawing/2014/main" id="{DF04E3E2-E395-834D-4E81-1742E65DA13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sp>
        <p:nvSpPr>
          <p:cNvPr id="1056" name="TextBox 1055">
            <a:extLst>
              <a:ext uri="{FF2B5EF4-FFF2-40B4-BE49-F238E27FC236}">
                <a16:creationId xmlns:a16="http://schemas.microsoft.com/office/drawing/2014/main" id="{3837FEBC-F315-06F3-C22A-0AF69DB2F85B}"/>
              </a:ext>
              <a:ext uri="{C183D7F6-B498-43B3-948B-1728B52AA6E4}">
                <adec:decorative xmlns:adec="http://schemas.microsoft.com/office/drawing/2017/decorative" val="0"/>
              </a:ext>
            </a:extLst>
          </p:cNvPr>
          <p:cNvSpPr txBox="1"/>
          <p:nvPr/>
        </p:nvSpPr>
        <p:spPr>
          <a:xfrm>
            <a:off x="4953152" y="3801720"/>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Semibold"/>
                <a:ea typeface="+mn-ea"/>
                <a:cs typeface="+mn-cs"/>
              </a:rPr>
              <a:t>Copilot dans PowerPoint</a:t>
            </a:r>
          </a:p>
        </p:txBody>
      </p:sp>
      <p:sp>
        <p:nvSpPr>
          <p:cNvPr id="1061" name="TextBox 1060">
            <a:extLst>
              <a:ext uri="{FF2B5EF4-FFF2-40B4-BE49-F238E27FC236}">
                <a16:creationId xmlns:a16="http://schemas.microsoft.com/office/drawing/2014/main" id="{3B3FEA4B-C602-B8CC-ABAD-062A247A521D}"/>
              </a:ext>
              <a:ext uri="{C183D7F6-B498-43B3-948B-1728B52AA6E4}">
                <adec:decorative xmlns:adec="http://schemas.microsoft.com/office/drawing/2017/decorative" val="0"/>
              </a:ext>
            </a:extLst>
          </p:cNvPr>
          <p:cNvSpPr txBox="1"/>
          <p:nvPr/>
        </p:nvSpPr>
        <p:spPr>
          <a:xfrm>
            <a:off x="6756400" y="3724780"/>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sz="1100"/>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dirty="0">
                <a:ln>
                  <a:noFill/>
                </a:ln>
                <a:solidFill>
                  <a:prstClr val="black"/>
                </a:solidFill>
                <a:effectLst/>
                <a:uLnTx/>
                <a:uFillTx/>
                <a:latin typeface="Segoe UI"/>
                <a:ea typeface="+mn-ea"/>
                <a:cs typeface="+mn-cs"/>
              </a:rPr>
              <a:t>Revoyez les diapositives de la présentation en changeant quelques images selon les suggestions de Copilot. </a:t>
            </a:r>
          </a:p>
        </p:txBody>
      </p:sp>
      <p:grpSp>
        <p:nvGrpSpPr>
          <p:cNvPr id="8" name="Group 7">
            <a:extLst>
              <a:ext uri="{FF2B5EF4-FFF2-40B4-BE49-F238E27FC236}">
                <a16:creationId xmlns:a16="http://schemas.microsoft.com/office/drawing/2014/main" id="{5F5E5926-B53C-7152-9B1A-4616FA8E2B04}"/>
              </a:ext>
              <a:ext uri="{C183D7F6-B498-43B3-948B-1728B52AA6E4}">
                <adec:decorative xmlns:adec="http://schemas.microsoft.com/office/drawing/2017/decorative" val="1"/>
              </a:ext>
            </a:extLst>
          </p:cNvPr>
          <p:cNvGrpSpPr/>
          <p:nvPr/>
        </p:nvGrpSpPr>
        <p:grpSpPr>
          <a:xfrm>
            <a:off x="4173992" y="4397940"/>
            <a:ext cx="534543" cy="534543"/>
            <a:chOff x="7426812" y="8381781"/>
            <a:chExt cx="534543" cy="534543"/>
          </a:xfrm>
        </p:grpSpPr>
        <p:sp>
          <p:nvSpPr>
            <p:cNvPr id="12" name="Rounded Rectangle 46">
              <a:extLst>
                <a:ext uri="{FF2B5EF4-FFF2-40B4-BE49-F238E27FC236}">
                  <a16:creationId xmlns:a16="http://schemas.microsoft.com/office/drawing/2014/main" id="{C29A801A-051B-6F3F-4CA0-41C13E00751B}"/>
                </a:ext>
              </a:extLst>
            </p:cNvPr>
            <p:cNvSpPr/>
            <p:nvPr/>
          </p:nvSpPr>
          <p:spPr bwMode="auto">
            <a:xfrm>
              <a:off x="742681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3" name="Picture 6" descr="Microsoft Teams Logo, symbol, meaning, history, PNG">
              <a:hlinkClick r:id="rId9"/>
              <a:extLst>
                <a:ext uri="{FF2B5EF4-FFF2-40B4-BE49-F238E27FC236}">
                  <a16:creationId xmlns:a16="http://schemas.microsoft.com/office/drawing/2014/main" id="{F47C9283-98B7-59A2-1650-2008BEF52C66}"/>
                </a:ext>
              </a:extLst>
            </p:cNvPr>
            <p:cNvPicPr>
              <a:picLocks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7541741"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055" name="TextBox 1054">
            <a:extLst>
              <a:ext uri="{FF2B5EF4-FFF2-40B4-BE49-F238E27FC236}">
                <a16:creationId xmlns:a16="http://schemas.microsoft.com/office/drawing/2014/main" id="{F97A10E1-5E2C-E117-BEF7-2ABBF21BE77A}"/>
              </a:ext>
              <a:ext uri="{C183D7F6-B498-43B3-948B-1728B52AA6E4}">
                <adec:decorative xmlns:adec="http://schemas.microsoft.com/office/drawing/2017/decorative" val="0"/>
              </a:ext>
            </a:extLst>
          </p:cNvPr>
          <p:cNvSpPr txBox="1"/>
          <p:nvPr/>
        </p:nvSpPr>
        <p:spPr>
          <a:xfrm>
            <a:off x="4953152" y="4572874"/>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Semibold"/>
                <a:ea typeface="+mn-ea"/>
                <a:cs typeface="+mn-cs"/>
              </a:rPr>
              <a:t>Copilot dans Teams</a:t>
            </a:r>
          </a:p>
        </p:txBody>
      </p:sp>
      <p:sp>
        <p:nvSpPr>
          <p:cNvPr id="1062" name="TextBox 1061">
            <a:extLst>
              <a:ext uri="{FF2B5EF4-FFF2-40B4-BE49-F238E27FC236}">
                <a16:creationId xmlns:a16="http://schemas.microsoft.com/office/drawing/2014/main" id="{23F8CAE4-8936-5DA1-9A04-DB9923E22E94}"/>
              </a:ext>
              <a:ext uri="{C183D7F6-B498-43B3-948B-1728B52AA6E4}">
                <adec:decorative xmlns:adec="http://schemas.microsoft.com/office/drawing/2017/decorative" val="0"/>
              </a:ext>
            </a:extLst>
          </p:cNvPr>
          <p:cNvSpPr txBox="1"/>
          <p:nvPr/>
        </p:nvSpPr>
        <p:spPr>
          <a:xfrm>
            <a:off x="6756400" y="4411297"/>
            <a:ext cx="4971002" cy="507831"/>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dirty="0">
                <a:ln>
                  <a:noFill/>
                </a:ln>
                <a:solidFill>
                  <a:prstClr val="black"/>
                </a:solidFill>
                <a:effectLst/>
                <a:uLnTx/>
                <a:uFillTx/>
                <a:latin typeface="Segoe UI"/>
                <a:ea typeface="+mn-ea"/>
                <a:cs typeface="+mn-cs"/>
              </a:rPr>
              <a:t>Revoyez l'allocution du trimestre précédent en consultant la synthèse de la réunion et en demandant à Copilot les chiffres présentés pour garantir la cohérence.</a:t>
            </a:r>
          </a:p>
        </p:txBody>
      </p:sp>
      <p:grpSp>
        <p:nvGrpSpPr>
          <p:cNvPr id="48" name="Group 47">
            <a:extLst>
              <a:ext uri="{FF2B5EF4-FFF2-40B4-BE49-F238E27FC236}">
                <a16:creationId xmlns:a16="http://schemas.microsoft.com/office/drawing/2014/main" id="{2BC5B7E8-E784-967B-A5CA-8FD3C0E07212}"/>
              </a:ext>
              <a:ext uri="{C183D7F6-B498-43B3-948B-1728B52AA6E4}">
                <adec:decorative xmlns:adec="http://schemas.microsoft.com/office/drawing/2017/decorative" val="1"/>
              </a:ext>
            </a:extLst>
          </p:cNvPr>
          <p:cNvGrpSpPr>
            <a:grpSpLocks/>
          </p:cNvGrpSpPr>
          <p:nvPr/>
        </p:nvGrpSpPr>
        <p:grpSpPr>
          <a:xfrm>
            <a:off x="4173992" y="5169093"/>
            <a:ext cx="534543" cy="534543"/>
            <a:chOff x="12716387" y="5818028"/>
            <a:chExt cx="534543" cy="534543"/>
          </a:xfrm>
        </p:grpSpPr>
        <p:sp>
          <p:nvSpPr>
            <p:cNvPr id="46" name="Rounded Rectangle 46">
              <a:hlinkClick r:id="rId15"/>
              <a:extLst>
                <a:ext uri="{FF2B5EF4-FFF2-40B4-BE49-F238E27FC236}">
                  <a16:creationId xmlns:a16="http://schemas.microsoft.com/office/drawing/2014/main" id="{23E517BC-15B9-06B4-D3B5-FD91CF24258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F03C578-3F1A-FF4C-7831-6DFAF6AA685C}"/>
                </a:ext>
                <a:ext uri="{C183D7F6-B498-43B3-948B-1728B52AA6E4}">
                  <adec:decorative xmlns:adec="http://schemas.microsoft.com/office/drawing/2017/decorative" val="1"/>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24743" t="23563" r="22168" b="22190"/>
            <a:stretch/>
          </p:blipFill>
          <p:spPr>
            <a:xfrm>
              <a:off x="12799509" y="5897137"/>
              <a:ext cx="368300" cy="376326"/>
            </a:xfrm>
            <a:prstGeom prst="rect">
              <a:avLst/>
            </a:prstGeom>
          </p:spPr>
        </p:pic>
      </p:grpSp>
      <p:sp>
        <p:nvSpPr>
          <p:cNvPr id="1057" name="TextBox 1056">
            <a:extLst>
              <a:ext uri="{FF2B5EF4-FFF2-40B4-BE49-F238E27FC236}">
                <a16:creationId xmlns:a16="http://schemas.microsoft.com/office/drawing/2014/main" id="{4964578C-9CE6-2F3E-8E17-FA85AF609EDE}"/>
              </a:ext>
              <a:ext uri="{C183D7F6-B498-43B3-948B-1728B52AA6E4}">
                <adec:decorative xmlns:adec="http://schemas.microsoft.com/office/drawing/2017/decorative" val="0"/>
              </a:ext>
            </a:extLst>
          </p:cNvPr>
          <p:cNvSpPr txBox="1"/>
          <p:nvPr/>
        </p:nvSpPr>
        <p:spPr>
          <a:xfrm>
            <a:off x="4953152" y="5344032"/>
            <a:ext cx="1536548" cy="184666"/>
          </a:xfrm>
          <a:prstGeom prst="rect">
            <a:avLst/>
          </a:prstGeom>
          <a:noFill/>
        </p:spPr>
        <p:txBody>
          <a:bodyPr wrap="square" lIns="0" tIns="0" rIns="0" bIns="0" rtlCol="0" anchor="ctr">
            <a:spAutoFit/>
          </a:bodyPr>
          <a:lstStyle>
            <a:defPPr>
              <a:defRPr lang="en-US"/>
            </a:defPPr>
            <a:lvl1pPr marR="0" lvl="0" indent="0" defTabSz="914367" fontAlgn="auto">
              <a:lnSpc>
                <a:spcPct val="100000"/>
              </a:lnSpc>
              <a:spcBef>
                <a:spcPts val="0"/>
              </a:spcBef>
              <a:spcAft>
                <a:spcPts val="0"/>
              </a:spcAft>
              <a:buClrTx/>
              <a:buSzTx/>
              <a:buFontTx/>
              <a:buNone/>
              <a:tabLst/>
              <a:defRPr sz="1200">
                <a:latin typeface="+mj-lt"/>
              </a:defRPr>
            </a:lvl1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black"/>
                </a:solidFill>
                <a:effectLst/>
                <a:uLnTx/>
                <a:uFillTx/>
                <a:latin typeface="Segoe UI Semibold"/>
                <a:ea typeface="+mn-ea"/>
                <a:cs typeface="+mn-cs"/>
              </a:rPr>
              <a:t>Copilot dans Outlook</a:t>
            </a:r>
          </a:p>
        </p:txBody>
      </p:sp>
      <p:sp>
        <p:nvSpPr>
          <p:cNvPr id="1063" name="TextBox 1062">
            <a:extLst>
              <a:ext uri="{FF2B5EF4-FFF2-40B4-BE49-F238E27FC236}">
                <a16:creationId xmlns:a16="http://schemas.microsoft.com/office/drawing/2014/main" id="{C2DE4968-89FA-F554-02C8-08C2FB282D84}"/>
              </a:ext>
              <a:ext uri="{C183D7F6-B498-43B3-948B-1728B52AA6E4}">
                <adec:decorative xmlns:adec="http://schemas.microsoft.com/office/drawing/2017/decorative" val="0"/>
              </a:ext>
            </a:extLst>
          </p:cNvPr>
          <p:cNvSpPr txBox="1"/>
          <p:nvPr/>
        </p:nvSpPr>
        <p:spPr>
          <a:xfrm>
            <a:off x="6756400" y="5267088"/>
            <a:ext cx="4852987" cy="338554"/>
          </a:xfrm>
          <a:prstGeom prst="rect">
            <a:avLst/>
          </a:prstGeom>
          <a:noFill/>
        </p:spPr>
        <p:txBody>
          <a:bodyPr wrap="square" lIns="0" tIns="0" rIns="0" bIns="0" rtlCol="0" anchor="ctr">
            <a:spAutoFit/>
          </a:bodyPr>
          <a:lstStyle>
            <a:defPPr>
              <a:defRPr lang="en-US"/>
            </a:defPPr>
            <a:lvl1pPr marR="0" lvl="0" indent="0" algn="ctr" defTabSz="914367" fontAlgn="auto">
              <a:spcBef>
                <a:spcPts val="0"/>
              </a:spcBef>
              <a:spcAft>
                <a:spcPts val="1364"/>
              </a:spcAft>
              <a:buClrTx/>
              <a:buSzTx/>
              <a:buFontTx/>
              <a:buNone/>
              <a:tabLst/>
              <a:defRPr kumimoji="0" sz="1100" b="0" i="0" u="none" strike="noStrike" cap="none" normalizeH="0" baseline="0">
                <a:ln>
                  <a:noFill/>
                </a:ln>
                <a:effectLst/>
                <a:uLnTx/>
                <a:uFillTx/>
              </a:defRPr>
            </a:lvl1pPr>
          </a:lstStyle>
          <a:p>
            <a:pPr marL="0" marR="0" lvl="0" indent="0" algn="l" defTabSz="914367" rtl="0" eaLnBrk="1" fontAlgn="auto" latinLnBrk="0" hangingPunct="1">
              <a:lnSpc>
                <a:spcPct val="100000"/>
              </a:lnSpc>
              <a:spcBef>
                <a:spcPts val="0"/>
              </a:spcBef>
              <a:spcAft>
                <a:spcPts val="1364"/>
              </a:spcAft>
              <a:buClrTx/>
              <a:buSzTx/>
              <a:buFontTx/>
              <a:buNone/>
              <a:tabLst/>
              <a:defRPr/>
            </a:pPr>
            <a:r>
              <a:rPr kumimoji="0" lang="fr-FR" sz="1100" b="0" i="0" u="none" strike="noStrike" cap="none" normalizeH="0" baseline="0" noProof="0" dirty="0">
                <a:ln>
                  <a:noFill/>
                </a:ln>
                <a:solidFill>
                  <a:prstClr val="black"/>
                </a:solidFill>
                <a:effectLst/>
                <a:uLnTx/>
                <a:uFillTx/>
                <a:latin typeface="Segoe UI"/>
                <a:ea typeface="+mn-ea"/>
                <a:cs typeface="+mn-cs"/>
              </a:rPr>
              <a:t>Remerciez l'équipe pour avoir suivi l'allocution en demandant à Copilot de rédiger une réponse dont le ton et la longueur peuvent être personnalisés, même en déplacement.</a:t>
            </a:r>
          </a:p>
        </p:txBody>
      </p:sp>
      <p:sp>
        <p:nvSpPr>
          <p:cNvPr id="1069" name="TextBox 1068">
            <a:extLst>
              <a:ext uri="{FF2B5EF4-FFF2-40B4-BE49-F238E27FC236}">
                <a16:creationId xmlns:a16="http://schemas.microsoft.com/office/drawing/2014/main" id="{C47155E7-DC7B-5871-D37D-169E1AF8A722}"/>
              </a:ext>
            </a:extLst>
          </p:cNvPr>
          <p:cNvSpPr txBox="1"/>
          <p:nvPr/>
        </p:nvSpPr>
        <p:spPr>
          <a:xfrm>
            <a:off x="4193059"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a:noFill/>
                </a:ln>
                <a:solidFill>
                  <a:srgbClr val="8661C5"/>
                </a:solidFill>
                <a:effectLst/>
                <a:uLnTx/>
                <a:uFillTx/>
                <a:latin typeface="Segoe UI Semibold"/>
                <a:cs typeface="Segoe UI Semibold"/>
                <a:hlinkClick r:id="rId18">
                  <a:extLst>
                    <a:ext uri="{A12FA001-AC4F-418D-AE19-62706E023703}">
                      <ahyp:hlinkClr xmlns:ahyp="http://schemas.microsoft.com/office/drawing/2018/hyperlinkcolor" val="tx"/>
                    </a:ext>
                  </a:extLst>
                </a:hlinkClick>
              </a:rPr>
              <a:t>Documentation du produit Copilot</a:t>
            </a:r>
            <a:r>
              <a:rPr lang="fr-FR" sz="1100" dirty="0">
                <a:solidFill>
                  <a:srgbClr val="8661C5"/>
                </a:solidFill>
                <a:latin typeface="Segoe UI Semibold"/>
                <a:cs typeface="Segoe UI Semibold"/>
                <a:hlinkClick r:id="rId18">
                  <a:extLst>
                    <a:ext uri="{A12FA001-AC4F-418D-AE19-62706E023703}">
                      <ahyp:hlinkClr xmlns:ahyp="http://schemas.microsoft.com/office/drawing/2018/hyperlinkcolor" val="tx"/>
                    </a:ext>
                  </a:extLst>
                </a:hlinkClick>
              </a:rPr>
              <a:t> pour Microsoft 365</a:t>
            </a:r>
            <a:endParaRPr lang="fr-FR" sz="1100" b="0" i="0" u="none" strike="noStrike" cap="none" normalizeH="0" baseline="0" noProof="0">
              <a:ln>
                <a:noFill/>
              </a:ln>
              <a:solidFill>
                <a:srgbClr val="8661C5"/>
              </a:solidFill>
              <a:effectLst/>
              <a:uLnTx/>
              <a:uFillTx/>
              <a:latin typeface="Segoe UI Semibold"/>
              <a:cs typeface="Segoe UI Semilight" panose="020B0402040204020203" pitchFamily="34" charset="0"/>
            </a:endParaRPr>
          </a:p>
        </p:txBody>
      </p:sp>
      <p:sp>
        <p:nvSpPr>
          <p:cNvPr id="1070" name="TextBox 1069">
            <a:extLst>
              <a:ext uri="{FF2B5EF4-FFF2-40B4-BE49-F238E27FC236}">
                <a16:creationId xmlns:a16="http://schemas.microsoft.com/office/drawing/2014/main" id="{CBACF029-7AEA-F439-E7C1-1694AA889C26}"/>
              </a:ext>
            </a:extLst>
          </p:cNvPr>
          <p:cNvSpPr txBox="1"/>
          <p:nvPr/>
        </p:nvSpPr>
        <p:spPr>
          <a:xfrm>
            <a:off x="6659379" y="6122096"/>
            <a:ext cx="2301528"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19">
                  <a:extLst>
                    <a:ext uri="{A12FA001-AC4F-418D-AE19-62706E023703}">
                      <ahyp:hlinkClr xmlns:ahyp="http://schemas.microsoft.com/office/drawing/2018/hyperlinkcolor" val="tx"/>
                    </a:ext>
                  </a:extLst>
                </a:hlinkClick>
              </a:rPr>
              <a:t>Site d'adoption de</a:t>
            </a:r>
            <a:r>
              <a:rPr lang="fr-FR" sz="1100" dirty="0">
                <a:ln w="3175">
                  <a:noFill/>
                </a:ln>
                <a:solidFill>
                  <a:srgbClr val="8661C5"/>
                </a:solidFill>
                <a:latin typeface="Segoe UI Semibold"/>
                <a:cs typeface="Segoe UI"/>
                <a:hlinkClick r:id="rId19">
                  <a:extLst>
                    <a:ext uri="{A12FA001-AC4F-418D-AE19-62706E023703}">
                      <ahyp:hlinkClr xmlns:ahyp="http://schemas.microsoft.com/office/drawing/2018/hyperlinkcolor" val="tx"/>
                    </a:ext>
                  </a:extLst>
                </a:hlinkClick>
              </a:rPr>
              <a:t> Copilot pour Microsoft 365</a:t>
            </a:r>
            <a:r>
              <a:rPr lang="fr-FR" sz="1100" dirty="0">
                <a:ln w="3175">
                  <a:noFill/>
                </a:ln>
                <a:solidFill>
                  <a:srgbClr val="8661C5"/>
                </a:solidFill>
                <a:latin typeface="Segoe UI Semibold"/>
                <a:cs typeface="Segoe UI"/>
              </a:rPr>
              <a:t> </a:t>
            </a:r>
          </a:p>
        </p:txBody>
      </p:sp>
      <p:sp>
        <p:nvSpPr>
          <p:cNvPr id="1071" name="TextBox 1070">
            <a:extLst>
              <a:ext uri="{FF2B5EF4-FFF2-40B4-BE49-F238E27FC236}">
                <a16:creationId xmlns:a16="http://schemas.microsoft.com/office/drawing/2014/main" id="{4F3B91BE-F288-A001-C145-8EE2ECD07EB0}"/>
              </a:ext>
            </a:extLst>
          </p:cNvPr>
          <p:cNvSpPr txBox="1"/>
          <p:nvPr/>
        </p:nvSpPr>
        <p:spPr>
          <a:xfrm>
            <a:off x="9125697" y="6099762"/>
            <a:ext cx="2342263" cy="338554"/>
          </a:xfrm>
          <a:prstGeom prst="rect">
            <a:avLst/>
          </a:prstGeom>
          <a:noFill/>
        </p:spPr>
        <p:txBody>
          <a:bodyPr wrap="square" lIns="0" tIns="0" rIns="0" bIns="0" anchor="ctr">
            <a:spAutoFit/>
          </a:bodyPr>
          <a:lstStyle/>
          <a:p>
            <a:pPr algn="ctr" defTabSz="914367">
              <a:spcAft>
                <a:spcPts val="546"/>
              </a:spcAft>
              <a:defRPr/>
            </a:pPr>
            <a:r>
              <a:rPr kumimoji="0" lang="fr-FR" sz="1100" b="0" i="0" u="none" strike="noStrike" cap="none" normalizeH="0" baseline="0" noProof="0" dirty="0">
                <a:ln w="3175">
                  <a:noFill/>
                </a:ln>
                <a:solidFill>
                  <a:srgbClr val="8661C5"/>
                </a:solidFill>
                <a:effectLst/>
                <a:uLnTx/>
                <a:uFillTx/>
                <a:latin typeface="Segoe UI Semibold"/>
                <a:cs typeface="Segoe UI"/>
                <a:hlinkClick r:id="rId20">
                  <a:extLst>
                    <a:ext uri="{A12FA001-AC4F-418D-AE19-62706E023703}">
                      <ahyp:hlinkClr xmlns:ahyp="http://schemas.microsoft.com/office/drawing/2018/hyperlinkcolor" val="tx"/>
                    </a:ext>
                  </a:extLst>
                </a:hlinkClick>
              </a:rPr>
              <a:t>Utilisation de Copilot</a:t>
            </a:r>
            <a:r>
              <a:rPr lang="fr-FR" sz="1100" dirty="0">
                <a:ln w="3175">
                  <a:noFill/>
                </a:ln>
                <a:solidFill>
                  <a:srgbClr val="8661C5"/>
                </a:solidFill>
                <a:latin typeface="Segoe UI Semibold"/>
                <a:cs typeface="Segoe UI"/>
                <a:hlinkClick r:id="rId20">
                  <a:extLst>
                    <a:ext uri="{A12FA001-AC4F-418D-AE19-62706E023703}">
                      <ahyp:hlinkClr xmlns:ahyp="http://schemas.microsoft.com/office/drawing/2018/hyperlinkcolor" val="tx"/>
                    </a:ext>
                  </a:extLst>
                </a:hlinkClick>
              </a:rPr>
              <a:t> pour Microsoft 365</a:t>
            </a:r>
            <a:endParaRPr kumimoji="0" lang="fr-FR" sz="1100" b="0" i="0" u="none" strike="noStrike" cap="none" normalizeH="0" baseline="0" noProof="0" dirty="0">
              <a:ln w="3175">
                <a:noFill/>
              </a:ln>
              <a:solidFill>
                <a:srgbClr val="8661C5"/>
              </a:solidFill>
              <a:effectLst/>
              <a:uLnTx/>
              <a:uFillTx/>
              <a:latin typeface="Segoe UI Semibold"/>
              <a:cs typeface="Segoe UI"/>
              <a:hlinkClick r:id="rId20">
                <a:extLst>
                  <a:ext uri="{A12FA001-AC4F-418D-AE19-62706E023703}">
                    <ahyp:hlinkClr xmlns:ahyp="http://schemas.microsoft.com/office/drawing/2018/hyperlinkcolor" val="tx"/>
                  </a:ext>
                </a:extLst>
              </a:hlinkClick>
            </a:endParaRPr>
          </a:p>
        </p:txBody>
      </p:sp>
      <p:sp>
        <p:nvSpPr>
          <p:cNvPr id="1051" name="TextBox 1050">
            <a:extLst>
              <a:ext uri="{FF2B5EF4-FFF2-40B4-BE49-F238E27FC236}">
                <a16:creationId xmlns:a16="http://schemas.microsoft.com/office/drawing/2014/main" id="{2B55B415-6B42-7A3F-5791-19DA84455AFF}"/>
              </a:ext>
              <a:ext uri="{C183D7F6-B498-43B3-948B-1728B52AA6E4}">
                <adec:decorative xmlns:adec="http://schemas.microsoft.com/office/drawing/2017/decorative" val="1"/>
              </a:ext>
            </a:extLst>
          </p:cNvPr>
          <p:cNvSpPr txBox="1"/>
          <p:nvPr/>
        </p:nvSpPr>
        <p:spPr>
          <a:xfrm>
            <a:off x="12498914" y="1455809"/>
            <a:ext cx="892034" cy="338554"/>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fr-FR" sz="1100" b="0" i="0" u="none" strike="noStrike" cap="none" normalizeH="0" baseline="0" noProof="0">
                <a:ln>
                  <a:noFill/>
                </a:ln>
                <a:solidFill>
                  <a:prstClr val="black"/>
                </a:solidFill>
                <a:effectLst/>
                <a:uLnTx/>
                <a:uFillTx/>
                <a:latin typeface="Segoe UI"/>
                <a:ea typeface="+mn-ea"/>
                <a:cs typeface="+mn-cs"/>
              </a:rPr>
              <a:t>Microsoft 365 Chat</a:t>
            </a:r>
          </a:p>
        </p:txBody>
      </p:sp>
      <p:sp>
        <p:nvSpPr>
          <p:cNvPr id="3" name="TextBox 2">
            <a:extLst>
              <a:ext uri="{FF2B5EF4-FFF2-40B4-BE49-F238E27FC236}">
                <a16:creationId xmlns:a16="http://schemas.microsoft.com/office/drawing/2014/main" id="{C4C8637F-D012-2B9C-E3A4-A36CD411DFAB}"/>
              </a:ext>
              <a:ext uri="{C183D7F6-B498-43B3-948B-1728B52AA6E4}">
                <adec:decorative xmlns:adec="http://schemas.microsoft.com/office/drawing/2017/decorative" val="1"/>
              </a:ext>
            </a:extLst>
          </p:cNvPr>
          <p:cNvSpPr txBox="1"/>
          <p:nvPr/>
        </p:nvSpPr>
        <p:spPr>
          <a:xfrm>
            <a:off x="12332728" y="1279317"/>
            <a:ext cx="1198777" cy="489365"/>
          </a:xfrm>
          <a:prstGeom prst="rect">
            <a:avLst/>
          </a:prstGeom>
          <a:solidFill>
            <a:schemeClr val="bg2"/>
          </a:solid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r-FR" sz="1400" b="0" i="0" u="none" strike="noStrike" cap="none" normalizeH="0" baseline="0" noProof="0">
                <a:ln>
                  <a:noFill/>
                </a:ln>
                <a:gradFill>
                  <a:gsLst>
                    <a:gs pos="2917">
                      <a:prstClr val="black"/>
                    </a:gs>
                    <a:gs pos="30000">
                      <a:prstClr val="black"/>
                    </a:gs>
                  </a:gsLst>
                  <a:lin ang="5400000" scaled="0"/>
                </a:gradFill>
                <a:effectLst/>
                <a:uLnTx/>
                <a:uFillTx/>
                <a:latin typeface="Segoe UI"/>
                <a:ea typeface="+mn-ea"/>
                <a:cs typeface="+mn-cs"/>
              </a:rPr>
              <a:t>Banque d'icônes :</a:t>
            </a:r>
          </a:p>
        </p:txBody>
      </p:sp>
      <p:sp>
        <p:nvSpPr>
          <p:cNvPr id="4" name="Rectangle: Rounded Corners 3">
            <a:extLst>
              <a:ext uri="{FF2B5EF4-FFF2-40B4-BE49-F238E27FC236}">
                <a16:creationId xmlns:a16="http://schemas.microsoft.com/office/drawing/2014/main" id="{7AE21432-7E93-A76C-DCBB-CB15593C55DF}"/>
              </a:ext>
              <a:ext uri="{C183D7F6-B498-43B3-948B-1728B52AA6E4}">
                <adec:decorative xmlns:adec="http://schemas.microsoft.com/office/drawing/2017/decorative" val="1"/>
              </a:ext>
            </a:extLst>
          </p:cNvPr>
          <p:cNvSpPr/>
          <p:nvPr/>
        </p:nvSpPr>
        <p:spPr bwMode="auto">
          <a:xfrm>
            <a:off x="12332728" y="1347119"/>
            <a:ext cx="1198776" cy="3063358"/>
          </a:xfrm>
          <a:prstGeom prst="roundRect">
            <a:avLst/>
          </a:prstGeom>
          <a:no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Rectangle: Rounded Corners 5">
            <a:extLst>
              <a:ext uri="{FF2B5EF4-FFF2-40B4-BE49-F238E27FC236}">
                <a16:creationId xmlns:a16="http://schemas.microsoft.com/office/drawing/2014/main" id="{2CD1EC43-1E09-FF4B-5A97-218B2E9D7410}"/>
              </a:ext>
              <a:ext uri="{C183D7F6-B498-43B3-948B-1728B52AA6E4}">
                <adec:decorative xmlns:adec="http://schemas.microsoft.com/office/drawing/2017/decorative" val="1"/>
              </a:ext>
            </a:extLst>
          </p:cNvPr>
          <p:cNvSpPr/>
          <p:nvPr/>
        </p:nvSpPr>
        <p:spPr bwMode="auto">
          <a:xfrm>
            <a:off x="12272208" y="1695203"/>
            <a:ext cx="1326975" cy="3650125"/>
          </a:xfrm>
          <a:prstGeom prst="roundRect">
            <a:avLst/>
          </a:prstGeom>
          <a:solidFill>
            <a:schemeClr val="bg1">
              <a:lumMod val="85000"/>
            </a:schemeClr>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4" name="Group 23">
            <a:extLst>
              <a:ext uri="{FF2B5EF4-FFF2-40B4-BE49-F238E27FC236}">
                <a16:creationId xmlns:a16="http://schemas.microsoft.com/office/drawing/2014/main" id="{1B983623-067B-418F-C834-B52901E20A9B}"/>
              </a:ext>
              <a:ext uri="{C183D7F6-B498-43B3-948B-1728B52AA6E4}">
                <adec:decorative xmlns:adec="http://schemas.microsoft.com/office/drawing/2017/decorative" val="1"/>
              </a:ext>
            </a:extLst>
          </p:cNvPr>
          <p:cNvGrpSpPr/>
          <p:nvPr/>
        </p:nvGrpSpPr>
        <p:grpSpPr>
          <a:xfrm>
            <a:off x="12955079" y="1804950"/>
            <a:ext cx="534543" cy="534543"/>
            <a:chOff x="5831903" y="8381781"/>
            <a:chExt cx="534543" cy="534543"/>
          </a:xfrm>
        </p:grpSpPr>
        <p:sp>
          <p:nvSpPr>
            <p:cNvPr id="25" name="Rounded Rectangle 46">
              <a:extLst>
                <a:ext uri="{FF2B5EF4-FFF2-40B4-BE49-F238E27FC236}">
                  <a16:creationId xmlns:a16="http://schemas.microsoft.com/office/drawing/2014/main" id="{DE7877BD-5886-9E15-D1CA-95581310DE55}"/>
                </a:ext>
              </a:extLst>
            </p:cNvPr>
            <p:cNvSpPr/>
            <p:nvPr/>
          </p:nvSpPr>
          <p:spPr bwMode="auto">
            <a:xfrm>
              <a:off x="5831903"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6" name="Picture 8" descr="Microsoft Excel Logo - PNG and Vector - Logo Download">
              <a:hlinkClick r:id="rId21"/>
              <a:extLst>
                <a:ext uri="{FF2B5EF4-FFF2-40B4-BE49-F238E27FC236}">
                  <a16:creationId xmlns:a16="http://schemas.microsoft.com/office/drawing/2014/main" id="{8F158F4A-0557-4EB3-75DA-835959493C89}"/>
                </a:ext>
              </a:extLst>
            </p:cNvPr>
            <p:cNvPicPr>
              <a:picLocks noChangeArrowheads="1"/>
            </p:cNvPicPr>
            <p:nvPr/>
          </p:nvPicPr>
          <p:blipFill rotWithShape="1">
            <a:blip r:embed="rId22" cstate="print">
              <a:extLst>
                <a:ext uri="{28A0092B-C50C-407E-A947-70E740481C1C}">
                  <a14:useLocalDpi xmlns:a14="http://schemas.microsoft.com/office/drawing/2010/main" val="0"/>
                </a:ext>
              </a:extLst>
            </a:blip>
            <a:srcRect l="17073" t="17073" r="17073" b="17073"/>
            <a:stretch/>
          </p:blipFill>
          <p:spPr bwMode="auto">
            <a:xfrm>
              <a:off x="5943929"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894615A1-E855-BBBD-5B6A-062F9444D101}"/>
              </a:ext>
              <a:ext uri="{C183D7F6-B498-43B3-948B-1728B52AA6E4}">
                <adec:decorative xmlns:adec="http://schemas.microsoft.com/office/drawing/2017/decorative" val="1"/>
              </a:ext>
            </a:extLst>
          </p:cNvPr>
          <p:cNvGrpSpPr/>
          <p:nvPr/>
        </p:nvGrpSpPr>
        <p:grpSpPr>
          <a:xfrm>
            <a:off x="12354307" y="2357559"/>
            <a:ext cx="534543" cy="534543"/>
            <a:chOff x="9021721" y="8381781"/>
            <a:chExt cx="534543" cy="534543"/>
          </a:xfrm>
        </p:grpSpPr>
        <p:sp>
          <p:nvSpPr>
            <p:cNvPr id="33" name="Rounded Rectangle 46">
              <a:extLst>
                <a:ext uri="{FF2B5EF4-FFF2-40B4-BE49-F238E27FC236}">
                  <a16:creationId xmlns:a16="http://schemas.microsoft.com/office/drawing/2014/main" id="{023FBBCB-3621-33E2-DD51-A9F3982C8FBD}"/>
                </a:ext>
              </a:extLst>
            </p:cNvPr>
            <p:cNvSpPr/>
            <p:nvPr/>
          </p:nvSpPr>
          <p:spPr bwMode="auto">
            <a:xfrm>
              <a:off x="9021721"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34" name="Picture 4" descr="Microsoft PowerPoint Logo - PNG and Vector - Logo Download">
              <a:hlinkClick r:id="rId13"/>
              <a:extLst>
                <a:ext uri="{FF2B5EF4-FFF2-40B4-BE49-F238E27FC236}">
                  <a16:creationId xmlns:a16="http://schemas.microsoft.com/office/drawing/2014/main" id="{5F19379A-147E-0335-8BD4-1F163318069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32039" y="8503049"/>
              <a:ext cx="313907" cy="29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A0C960C8-2BF6-5FC6-F831-4B94681B819D}"/>
              </a:ext>
              <a:ext uri="{C183D7F6-B498-43B3-948B-1728B52AA6E4}">
                <adec:decorative xmlns:adec="http://schemas.microsoft.com/office/drawing/2017/decorative" val="1"/>
              </a:ext>
            </a:extLst>
          </p:cNvPr>
          <p:cNvGrpSpPr/>
          <p:nvPr/>
        </p:nvGrpSpPr>
        <p:grpSpPr>
          <a:xfrm>
            <a:off x="12946655" y="2375761"/>
            <a:ext cx="534543" cy="534543"/>
            <a:chOff x="4236994" y="8381781"/>
            <a:chExt cx="534543" cy="534543"/>
          </a:xfrm>
        </p:grpSpPr>
        <p:sp>
          <p:nvSpPr>
            <p:cNvPr id="39" name="Rounded Rectangle 46">
              <a:extLst>
                <a:ext uri="{FF2B5EF4-FFF2-40B4-BE49-F238E27FC236}">
                  <a16:creationId xmlns:a16="http://schemas.microsoft.com/office/drawing/2014/main" id="{02278B5C-5856-797D-44C5-9716C4955088}"/>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0" name="Picture 6" descr="Microsoft Teams Logo, symbol, meaning, history, PNG">
              <a:hlinkClick r:id="rId9"/>
              <a:extLst>
                <a:ext uri="{FF2B5EF4-FFF2-40B4-BE49-F238E27FC236}">
                  <a16:creationId xmlns:a16="http://schemas.microsoft.com/office/drawing/2014/main" id="{B4DA30F7-8386-B0BC-826D-40468B2AB4B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3433569F-24C1-E50A-3409-57521051410B}"/>
              </a:ext>
              <a:ext uri="{C183D7F6-B498-43B3-948B-1728B52AA6E4}">
                <adec:decorative xmlns:adec="http://schemas.microsoft.com/office/drawing/2017/decorative" val="1"/>
              </a:ext>
            </a:extLst>
          </p:cNvPr>
          <p:cNvGrpSpPr/>
          <p:nvPr/>
        </p:nvGrpSpPr>
        <p:grpSpPr>
          <a:xfrm>
            <a:off x="12337443" y="4628254"/>
            <a:ext cx="534543" cy="534543"/>
            <a:chOff x="10616632" y="8381781"/>
            <a:chExt cx="534543" cy="534543"/>
          </a:xfrm>
        </p:grpSpPr>
        <p:sp>
          <p:nvSpPr>
            <p:cNvPr id="42" name="Rounded Rectangle 46">
              <a:extLst>
                <a:ext uri="{FF2B5EF4-FFF2-40B4-BE49-F238E27FC236}">
                  <a16:creationId xmlns:a16="http://schemas.microsoft.com/office/drawing/2014/main" id="{A7C7893C-351B-94A3-9EEA-A8D81D8C9AE1}"/>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44" name="Picture 2" descr="Zip Co logo SVG free download, id: 101874 - Brandlogos.net">
              <a:hlinkClick r:id="rId7"/>
              <a:extLst>
                <a:ext uri="{FF2B5EF4-FFF2-40B4-BE49-F238E27FC236}">
                  <a16:creationId xmlns:a16="http://schemas.microsoft.com/office/drawing/2014/main" id="{7AFF613E-BE21-4995-D34C-15C1A4248D87}"/>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830A9596-8A95-56C8-F2F2-AE9F97A04453}"/>
              </a:ext>
              <a:ext uri="{C183D7F6-B498-43B3-948B-1728B52AA6E4}">
                <adec:decorative xmlns:adec="http://schemas.microsoft.com/office/drawing/2017/decorative" val="1"/>
              </a:ext>
            </a:extLst>
          </p:cNvPr>
          <p:cNvGrpSpPr/>
          <p:nvPr/>
        </p:nvGrpSpPr>
        <p:grpSpPr>
          <a:xfrm>
            <a:off x="12944931" y="2949036"/>
            <a:ext cx="534543" cy="534543"/>
            <a:chOff x="12597814" y="5340801"/>
            <a:chExt cx="534543" cy="534543"/>
          </a:xfrm>
        </p:grpSpPr>
        <p:sp>
          <p:nvSpPr>
            <p:cNvPr id="51" name="Rounded Rectangle 46">
              <a:hlinkClick r:id="rId23"/>
              <a:extLst>
                <a:ext uri="{FF2B5EF4-FFF2-40B4-BE49-F238E27FC236}">
                  <a16:creationId xmlns:a16="http://schemas.microsoft.com/office/drawing/2014/main" id="{C510E785-523E-1FF0-913E-8AD78290D1FC}"/>
                </a:ext>
              </a:extLst>
            </p:cNvPr>
            <p:cNvSpPr/>
            <p:nvPr/>
          </p:nvSpPr>
          <p:spPr bwMode="auto">
            <a:xfrm>
              <a:off x="12597814" y="53408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5" name="Picture 14" descr="Onenote Icon of Flat style - Available in SVG, PNG, EPS, AI &amp; Icon fonts">
              <a:hlinkClick r:id="rId23"/>
              <a:extLst>
                <a:ext uri="{FF2B5EF4-FFF2-40B4-BE49-F238E27FC236}">
                  <a16:creationId xmlns:a16="http://schemas.microsoft.com/office/drawing/2014/main" id="{DED28364-B60D-1697-AAE8-48872073519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648474" y="5414387"/>
              <a:ext cx="382586" cy="3825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7DB6E20C-D007-9EF9-7C58-7907FA412976}"/>
              </a:ext>
              <a:ext uri="{C183D7F6-B498-43B3-948B-1728B52AA6E4}">
                <adec:decorative xmlns:adec="http://schemas.microsoft.com/office/drawing/2017/decorative" val="1"/>
              </a:ext>
            </a:extLst>
          </p:cNvPr>
          <p:cNvGrpSpPr/>
          <p:nvPr/>
        </p:nvGrpSpPr>
        <p:grpSpPr>
          <a:xfrm>
            <a:off x="12948168" y="4637792"/>
            <a:ext cx="534543" cy="534543"/>
            <a:chOff x="12778532" y="5665565"/>
            <a:chExt cx="534543" cy="534543"/>
          </a:xfrm>
        </p:grpSpPr>
        <p:sp>
          <p:nvSpPr>
            <p:cNvPr id="59" name="Rounded Rectangle 46">
              <a:hlinkClick r:id="rId25"/>
              <a:extLst>
                <a:ext uri="{FF2B5EF4-FFF2-40B4-BE49-F238E27FC236}">
                  <a16:creationId xmlns:a16="http://schemas.microsoft.com/office/drawing/2014/main" id="{5630DF13-5784-C965-2E2E-E8581D175E6C}"/>
                </a:ext>
              </a:extLst>
            </p:cNvPr>
            <p:cNvSpPr/>
            <p:nvPr/>
          </p:nvSpPr>
          <p:spPr bwMode="auto">
            <a:xfrm>
              <a:off x="12778532" y="566556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descr="A picture containing graphics, logo, symbol, electric blue&#10;&#10;Description automatically generated">
              <a:hlinkClick r:id="rId25"/>
              <a:extLst>
                <a:ext uri="{FF2B5EF4-FFF2-40B4-BE49-F238E27FC236}">
                  <a16:creationId xmlns:a16="http://schemas.microsoft.com/office/drawing/2014/main" id="{709545DF-9136-0108-A8F4-56F58FCE96A4}"/>
                </a:ext>
              </a:extLst>
            </p:cNvPr>
            <p:cNvPicPr>
              <a:picLocks noChangeAspect="1"/>
            </p:cNvPicPr>
            <p:nvPr/>
          </p:nvPicPr>
          <p:blipFill>
            <a:blip r:embed="rId26"/>
            <a:stretch>
              <a:fillRect/>
            </a:stretch>
          </p:blipFill>
          <p:spPr>
            <a:xfrm>
              <a:off x="12870088" y="5768479"/>
              <a:ext cx="382583" cy="371252"/>
            </a:xfrm>
            <a:prstGeom prst="rect">
              <a:avLst/>
            </a:prstGeom>
          </p:spPr>
        </p:pic>
      </p:grpSp>
      <p:grpSp>
        <p:nvGrpSpPr>
          <p:cNvPr id="64" name="Group 63">
            <a:extLst>
              <a:ext uri="{FF2B5EF4-FFF2-40B4-BE49-F238E27FC236}">
                <a16:creationId xmlns:a16="http://schemas.microsoft.com/office/drawing/2014/main" id="{96268CE2-30D7-1F7A-2D95-E3BEC92CCCCF}"/>
              </a:ext>
              <a:ext uri="{C183D7F6-B498-43B3-948B-1728B52AA6E4}">
                <adec:decorative xmlns:adec="http://schemas.microsoft.com/office/drawing/2017/decorative" val="1"/>
              </a:ext>
            </a:extLst>
          </p:cNvPr>
          <p:cNvGrpSpPr/>
          <p:nvPr/>
        </p:nvGrpSpPr>
        <p:grpSpPr>
          <a:xfrm>
            <a:off x="12383491" y="3757098"/>
            <a:ext cx="534543" cy="534543"/>
            <a:chOff x="12498914" y="5650593"/>
            <a:chExt cx="534543" cy="534543"/>
          </a:xfrm>
        </p:grpSpPr>
        <p:sp>
          <p:nvSpPr>
            <p:cNvPr id="62" name="Rounded Rectangle 46">
              <a:hlinkClick r:id="rId27"/>
              <a:extLst>
                <a:ext uri="{FF2B5EF4-FFF2-40B4-BE49-F238E27FC236}">
                  <a16:creationId xmlns:a16="http://schemas.microsoft.com/office/drawing/2014/main" id="{8B5B72AF-C421-6624-C397-A03E1F2C0672}"/>
                </a:ext>
              </a:extLst>
            </p:cNvPr>
            <p:cNvSpPr/>
            <p:nvPr/>
          </p:nvSpPr>
          <p:spPr bwMode="auto">
            <a:xfrm>
              <a:off x="12498914" y="5650593"/>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pic>
          <p:nvPicPr>
            <p:cNvPr id="16" name="Picture 15" descr="Whiteboard icon in Windows 11 Color Style">
              <a:hlinkClick r:id="rId27"/>
              <a:extLst>
                <a:ext uri="{FF2B5EF4-FFF2-40B4-BE49-F238E27FC236}">
                  <a16:creationId xmlns:a16="http://schemas.microsoft.com/office/drawing/2014/main" id="{69AB0380-4C15-A6BB-9634-4CC891FA94DD}"/>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2572494" y="5733219"/>
              <a:ext cx="382585" cy="3825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5ECD9C0-97C2-E222-E92C-48CAECA0AAED}"/>
              </a:ext>
              <a:ext uri="{C183D7F6-B498-43B3-948B-1728B52AA6E4}">
                <adec:decorative xmlns:adec="http://schemas.microsoft.com/office/drawing/2017/decorative" val="1"/>
              </a:ext>
            </a:extLst>
          </p:cNvPr>
          <p:cNvGrpSpPr/>
          <p:nvPr/>
        </p:nvGrpSpPr>
        <p:grpSpPr>
          <a:xfrm>
            <a:off x="12982045" y="3766904"/>
            <a:ext cx="534543" cy="534543"/>
            <a:chOff x="12648363" y="6739401"/>
            <a:chExt cx="534543" cy="534543"/>
          </a:xfrm>
        </p:grpSpPr>
        <p:sp>
          <p:nvSpPr>
            <p:cNvPr id="65" name="Rounded Rectangle 46">
              <a:hlinkClick r:id="rId29"/>
              <a:extLst>
                <a:ext uri="{FF2B5EF4-FFF2-40B4-BE49-F238E27FC236}">
                  <a16:creationId xmlns:a16="http://schemas.microsoft.com/office/drawing/2014/main" id="{9653D0D8-9428-C9A5-D83D-0399B70B6220}"/>
                </a:ext>
              </a:extLst>
            </p:cNvPr>
            <p:cNvSpPr/>
            <p:nvPr/>
          </p:nvSpPr>
          <p:spPr bwMode="auto">
            <a:xfrm>
              <a:off x="12648363" y="673940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9" name="Graphic 8">
              <a:hlinkClick r:id="rId29"/>
              <a:extLst>
                <a:ext uri="{FF2B5EF4-FFF2-40B4-BE49-F238E27FC236}">
                  <a16:creationId xmlns:a16="http://schemas.microsoft.com/office/drawing/2014/main" id="{0F939EA5-3A22-F4BA-A2DF-E6303205769D}"/>
                </a:ext>
                <a:ext uri="{C183D7F6-B498-43B3-948B-1728B52AA6E4}">
                  <adec:decorative xmlns:adec="http://schemas.microsoft.com/office/drawing/2017/decorative" val="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2724341" y="6815379"/>
              <a:ext cx="382586" cy="382585"/>
            </a:xfrm>
            <a:prstGeom prst="rect">
              <a:avLst/>
            </a:prstGeom>
          </p:spPr>
        </p:pic>
      </p:grpSp>
      <p:sp>
        <p:nvSpPr>
          <p:cNvPr id="2" name="TextBox 4">
            <a:extLst>
              <a:ext uri="{FF2B5EF4-FFF2-40B4-BE49-F238E27FC236}">
                <a16:creationId xmlns:a16="http://schemas.microsoft.com/office/drawing/2014/main" id="{628A4D4D-4D4E-E098-D405-E1D261DAB1B1}"/>
              </a:ext>
            </a:extLst>
          </p:cNvPr>
          <p:cNvSpPr txBox="1"/>
          <p:nvPr/>
        </p:nvSpPr>
        <p:spPr>
          <a:xfrm>
            <a:off x="533446" y="4361436"/>
            <a:ext cx="2769047" cy="1631216"/>
          </a:xfrm>
          <a:prstGeom prst="rect">
            <a:avLst/>
          </a:prstGeom>
        </p:spPr>
        <p:txBody>
          <a:bodyPr wrap="square" lIns="0" tIns="0" rIns="0" bIns="0" anchor="ctr">
            <a:spAutoFit/>
          </a:bodyPr>
          <a:lstStyle/>
          <a:p>
            <a:pPr>
              <a:spcBef>
                <a:spcPts val="3600"/>
              </a:spcBef>
              <a:defRPr/>
            </a:pPr>
            <a:r>
              <a:rPr lang="en-US" sz="3200" dirty="0">
                <a:ln w="3175">
                  <a:noFill/>
                </a:ln>
                <a:gradFill>
                  <a:gsLst>
                    <a:gs pos="33000">
                      <a:srgbClr val="1F78D4"/>
                    </a:gs>
                    <a:gs pos="81000">
                      <a:srgbClr val="8678D6"/>
                    </a:gs>
                  </a:gsLst>
                  <a:lin ang="2700000" scaled="1"/>
                </a:gradFill>
                <a:latin typeface="Segoe UI Semibold"/>
              </a:rPr>
              <a:t>68% </a:t>
            </a:r>
            <a:r>
              <a:rPr lang="fr-FR" sz="3200" dirty="0">
                <a:ln w="3175">
                  <a:noFill/>
                </a:ln>
                <a:gradFill>
                  <a:gsLst>
                    <a:gs pos="33000">
                      <a:srgbClr val="1F78D4"/>
                    </a:gs>
                    <a:gs pos="81000">
                      <a:srgbClr val="8678D6"/>
                    </a:gs>
                  </a:gsLst>
                  <a:lin ang="2700000" scaled="1"/>
                </a:gradFill>
                <a:latin typeface="Segoe UI Semibold"/>
                <a:ea typeface="+mj-lt"/>
                <a:cs typeface="Segoe UI"/>
              </a:rPr>
              <a:t>des personnes</a:t>
            </a:r>
            <a:br>
              <a:rPr lang="en-US" sz="2800" b="0" i="0" u="none" strike="noStrike" kern="1200" cap="none" spc="0" normalizeH="0" baseline="0" noProof="0" dirty="0">
                <a:ln w="3175">
                  <a:noFill/>
                </a:ln>
                <a:effectLst/>
                <a:uLnTx/>
                <a:uFillTx/>
                <a:latin typeface="Segoe UI Semibold"/>
                <a:ea typeface="+mj-lt"/>
                <a:cs typeface="Segoe UI" pitchFamily="34" charset="0"/>
              </a:rPr>
            </a:br>
            <a:r>
              <a:rPr lang="fr-FR" sz="1400" dirty="0">
                <a:solidFill>
                  <a:prstClr val="black"/>
                </a:solidFill>
                <a:cs typeface="Segoe UI"/>
              </a:rPr>
              <a:t>disent ne pas avoir assez de temps </a:t>
            </a:r>
            <a:br>
              <a:rPr lang="fr-FR" sz="1400" dirty="0">
                <a:cs typeface="Segoe UI"/>
              </a:rPr>
            </a:br>
            <a:r>
              <a:rPr lang="fr-FR" sz="1400" dirty="0">
                <a:solidFill>
                  <a:prstClr val="black"/>
                </a:solidFill>
                <a:cs typeface="Segoe UI"/>
              </a:rPr>
              <a:t>de concentration pendant leur </a:t>
            </a:r>
            <a:br>
              <a:rPr lang="fr-FR" sz="1400" dirty="0">
                <a:cs typeface="Segoe UI"/>
              </a:rPr>
            </a:br>
            <a:r>
              <a:rPr lang="fr-FR" sz="1400" dirty="0">
                <a:solidFill>
                  <a:prstClr val="black"/>
                </a:solidFill>
                <a:cs typeface="Segoe UI"/>
              </a:rPr>
              <a:t>journée de travail</a:t>
            </a:r>
            <a:endParaRPr lang="en-US" dirty="0">
              <a:solidFill>
                <a:prstClr val="black"/>
              </a:solidFill>
            </a:endParaRPr>
          </a:p>
        </p:txBody>
      </p:sp>
    </p:spTree>
    <p:extLst>
      <p:ext uri="{BB962C8B-B14F-4D97-AF65-F5344CB8AC3E}">
        <p14:creationId xmlns:p14="http://schemas.microsoft.com/office/powerpoint/2010/main" val="3532706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E4657F2-A9EC-F441-A58D-78C20F042CDC}"/>
              </a:ext>
              <a:ext uri="{C183D7F6-B498-43B3-948B-1728B52AA6E4}">
                <adec:decorative xmlns:adec="http://schemas.microsoft.com/office/drawing/2017/decorative" val="1"/>
              </a:ext>
            </a:extLst>
          </p:cNvPr>
          <p:cNvGrpSpPr/>
          <p:nvPr/>
        </p:nvGrpSpPr>
        <p:grpSpPr>
          <a:xfrm>
            <a:off x="0" y="1672999"/>
            <a:ext cx="12188952" cy="4713514"/>
            <a:chOff x="0" y="1672999"/>
            <a:chExt cx="12188952" cy="4713514"/>
          </a:xfrm>
        </p:grpSpPr>
        <p:sp>
          <p:nvSpPr>
            <p:cNvPr id="85" name="Rectangle: Rounded Corners 6">
              <a:extLst>
                <a:ext uri="{FF2B5EF4-FFF2-40B4-BE49-F238E27FC236}">
                  <a16:creationId xmlns:a16="http://schemas.microsoft.com/office/drawing/2014/main" id="{E12E8C25-A98A-BEBC-B3FF-D66385845675}"/>
                </a:ext>
                <a:ext uri="{C183D7F6-B498-43B3-948B-1728B52AA6E4}">
                  <adec:decorative xmlns:adec="http://schemas.microsoft.com/office/drawing/2017/decorative" val="1"/>
                </a:ext>
              </a:extLst>
            </p:cNvPr>
            <p:cNvSpPr>
              <a:spLocks/>
            </p:cNvSpPr>
            <p:nvPr/>
          </p:nvSpPr>
          <p:spPr bwMode="auto">
            <a:xfrm>
              <a:off x="588263"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1" name="Rectangle: Rounded Corners 6">
              <a:extLst>
                <a:ext uri="{FF2B5EF4-FFF2-40B4-BE49-F238E27FC236}">
                  <a16:creationId xmlns:a16="http://schemas.microsoft.com/office/drawing/2014/main" id="{3DADF4B0-A487-892A-CE2E-A5EF752109E1}"/>
                </a:ext>
                <a:ext uri="{C183D7F6-B498-43B3-948B-1728B52AA6E4}">
                  <adec:decorative xmlns:adec="http://schemas.microsoft.com/office/drawing/2017/decorative" val="1"/>
                </a:ext>
              </a:extLst>
            </p:cNvPr>
            <p:cNvSpPr>
              <a:spLocks/>
            </p:cNvSpPr>
            <p:nvPr/>
          </p:nvSpPr>
          <p:spPr bwMode="auto">
            <a:xfrm>
              <a:off x="4323378" y="171572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1" name="Rectangle: Rounded Corners 6">
              <a:extLst>
                <a:ext uri="{FF2B5EF4-FFF2-40B4-BE49-F238E27FC236}">
                  <a16:creationId xmlns:a16="http://schemas.microsoft.com/office/drawing/2014/main" id="{215016A0-3137-7876-4A12-4FF21526844C}"/>
                </a:ext>
                <a:ext uri="{C183D7F6-B498-43B3-948B-1728B52AA6E4}">
                  <adec:decorative xmlns:adec="http://schemas.microsoft.com/office/drawing/2017/decorative" val="1"/>
                </a:ext>
              </a:extLst>
            </p:cNvPr>
            <p:cNvSpPr>
              <a:spLocks/>
            </p:cNvSpPr>
            <p:nvPr/>
          </p:nvSpPr>
          <p:spPr bwMode="auto">
            <a:xfrm>
              <a:off x="8062557" y="1687513"/>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ectangle: Rounded Corners 3">
              <a:extLst>
                <a:ext uri="{FF2B5EF4-FFF2-40B4-BE49-F238E27FC236}">
                  <a16:creationId xmlns:a16="http://schemas.microsoft.com/office/drawing/2014/main" id="{AE163E81-74E2-C884-0BF7-D8F17C2F7A16}"/>
                </a:ext>
                <a:ext uri="{C183D7F6-B498-43B3-948B-1728B52AA6E4}">
                  <adec:decorative xmlns:adec="http://schemas.microsoft.com/office/drawing/2017/decorative" val="1"/>
                </a:ext>
              </a:extLst>
            </p:cNvPr>
            <p:cNvSpPr/>
            <p:nvPr/>
          </p:nvSpPr>
          <p:spPr bwMode="auto">
            <a:xfrm>
              <a:off x="0" y="1672999"/>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121" name="Rectangle: Rounded Corners 6">
              <a:extLst>
                <a:ext uri="{FF2B5EF4-FFF2-40B4-BE49-F238E27FC236}">
                  <a16:creationId xmlns:a16="http://schemas.microsoft.com/office/drawing/2014/main" id="{3C200529-C97A-62A0-3B90-ED8DF98BA07E}"/>
                </a:ext>
                <a:ext uri="{C183D7F6-B498-43B3-948B-1728B52AA6E4}">
                  <adec:decorative xmlns:adec="http://schemas.microsoft.com/office/drawing/2017/decorative" val="1"/>
                </a:ext>
              </a:extLst>
            </p:cNvPr>
            <p:cNvSpPr>
              <a:spLocks/>
            </p:cNvSpPr>
            <p:nvPr/>
          </p:nvSpPr>
          <p:spPr bwMode="auto">
            <a:xfrm>
              <a:off x="588263"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7" name="Rectangle: Rounded Corners 6">
              <a:extLst>
                <a:ext uri="{FF2B5EF4-FFF2-40B4-BE49-F238E27FC236}">
                  <a16:creationId xmlns:a16="http://schemas.microsoft.com/office/drawing/2014/main" id="{0313CA16-024E-4F51-A4B5-6BB860B96FF6}"/>
                </a:ext>
                <a:ext uri="{C183D7F6-B498-43B3-948B-1728B52AA6E4}">
                  <adec:decorative xmlns:adec="http://schemas.microsoft.com/office/drawing/2017/decorative" val="1"/>
                </a:ext>
              </a:extLst>
            </p:cNvPr>
            <p:cNvSpPr>
              <a:spLocks/>
            </p:cNvSpPr>
            <p:nvPr/>
          </p:nvSpPr>
          <p:spPr bwMode="auto">
            <a:xfrm>
              <a:off x="4323378"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44793C59-2970-BC3B-2533-079C5F511789}"/>
                </a:ext>
                <a:ext uri="{C183D7F6-B498-43B3-948B-1728B52AA6E4}">
                  <adec:decorative xmlns:adec="http://schemas.microsoft.com/office/drawing/2017/decorative" val="1"/>
                </a:ext>
              </a:extLst>
            </p:cNvPr>
            <p:cNvSpPr>
              <a:spLocks/>
            </p:cNvSpPr>
            <p:nvPr/>
          </p:nvSpPr>
          <p:spPr bwMode="auto">
            <a:xfrm>
              <a:off x="8062557" y="4289426"/>
              <a:ext cx="3315412" cy="2097087"/>
            </a:xfrm>
            <a:prstGeom prst="round2SameRect">
              <a:avLst>
                <a:gd name="adj1" fmla="val 0"/>
                <a:gd name="adj2" fmla="val 7267"/>
              </a:avLst>
            </a:prstGeom>
            <a:solidFill>
              <a:schemeClr val="bg1">
                <a:alpha val="73444"/>
              </a:schemeClr>
            </a:solidFill>
            <a:ln w="12700">
              <a:solidFill>
                <a:schemeClr val="bg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7" name="Rectangle: Rounded Corners 3">
              <a:extLst>
                <a:ext uri="{FF2B5EF4-FFF2-40B4-BE49-F238E27FC236}">
                  <a16:creationId xmlns:a16="http://schemas.microsoft.com/office/drawing/2014/main" id="{92B07488-37CD-E7CC-CC39-97BA5891DBCA}"/>
                </a:ext>
                <a:ext uri="{C183D7F6-B498-43B3-948B-1728B52AA6E4}">
                  <adec:decorative xmlns:adec="http://schemas.microsoft.com/office/drawing/2017/decorative" val="1"/>
                </a:ext>
              </a:extLst>
            </p:cNvPr>
            <p:cNvSpPr/>
            <p:nvPr/>
          </p:nvSpPr>
          <p:spPr bwMode="auto">
            <a:xfrm>
              <a:off x="0" y="4274912"/>
              <a:ext cx="12188952" cy="45719"/>
            </a:xfrm>
            <a:prstGeom prst="roundRect">
              <a:avLst>
                <a:gd name="adj" fmla="val 11366"/>
              </a:avLst>
            </a:prstGeom>
            <a:gradFill flip="none" rotWithShape="1">
              <a:gsLst>
                <a:gs pos="0">
                  <a:srgbClr val="0F6CBD"/>
                </a:gs>
                <a:gs pos="100000">
                  <a:srgbClr val="9F51D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grpSp>
      <p:sp>
        <p:nvSpPr>
          <p:cNvPr id="9" name="Title 9">
            <a:extLst>
              <a:ext uri="{FF2B5EF4-FFF2-40B4-BE49-F238E27FC236}">
                <a16:creationId xmlns:a16="http://schemas.microsoft.com/office/drawing/2014/main" id="{FEA2A9EB-F81F-2175-A9D3-55EA7DF0AAC3}"/>
              </a:ext>
            </a:extLst>
          </p:cNvPr>
          <p:cNvSpPr>
            <a:spLocks noGrp="1"/>
          </p:cNvSpPr>
          <p:nvPr>
            <p:ph type="title"/>
          </p:nvPr>
        </p:nvSpPr>
        <p:spPr>
          <a:xfrm>
            <a:off x="588263" y="457200"/>
            <a:ext cx="11018520" cy="492443"/>
          </a:xfrm>
          <a:noFill/>
        </p:spPr>
        <p:txBody>
          <a:bodyPr wrap="square">
            <a:spAutoFit/>
          </a:bodyPr>
          <a:lstStyle/>
          <a:p>
            <a:pPr defTabSz="914400"/>
            <a:r>
              <a:rPr lang="fr-FR" sz="3100">
                <a:gradFill flip="none" rotWithShape="1">
                  <a:gsLst>
                    <a:gs pos="50000">
                      <a:srgbClr val="8661C5"/>
                    </a:gs>
                    <a:gs pos="0">
                      <a:srgbClr val="3E76D4"/>
                    </a:gs>
                    <a:gs pos="100000">
                      <a:srgbClr val="C73ECC"/>
                    </a:gs>
                  </a:gsLst>
                  <a:lin ang="2700000" scaled="1"/>
                  <a:tileRect/>
                </a:gradFill>
                <a:cs typeface="+mn-cs"/>
              </a:rPr>
              <a:t>Préparer une allocution destinée à l'ensemble de l'entreprise </a:t>
            </a:r>
          </a:p>
        </p:txBody>
      </p:sp>
      <p:pic>
        <p:nvPicPr>
          <p:cNvPr id="10" name="Picture 2" descr="Microsoft Copilot logo">
            <a:extLst>
              <a:ext uri="{FF2B5EF4-FFF2-40B4-BE49-F238E27FC236}">
                <a16:creationId xmlns:a16="http://schemas.microsoft.com/office/drawing/2014/main" id="{7D7452BD-9317-CEA3-E405-164859AF9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F2EE4814-A993-EDAC-E88E-88BE78A29F6A}"/>
              </a:ext>
            </a:extLst>
          </p:cNvPr>
          <p:cNvSpPr txBox="1">
            <a:spLocks/>
          </p:cNvSpPr>
          <p:nvPr/>
        </p:nvSpPr>
        <p:spPr>
          <a:xfrm>
            <a:off x="737209" y="1838368"/>
            <a:ext cx="2873256" cy="369332"/>
          </a:xfrm>
          <a:prstGeom prst="rect">
            <a:avLst/>
          </a:prstGeom>
          <a:noFill/>
        </p:spPr>
        <p:txBody>
          <a:bodyPr wrap="square" lIns="0" tIns="0" rIns="0" bIns="0" anchor="t">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cs typeface="Segoe UI"/>
              </a:rPr>
              <a:t>Rattraper son retard sur les conversations et les e-mails</a:t>
            </a:r>
          </a:p>
        </p:txBody>
      </p:sp>
      <p:sp>
        <p:nvSpPr>
          <p:cNvPr id="87" name="Text Placeholder 2">
            <a:extLst>
              <a:ext uri="{FF2B5EF4-FFF2-40B4-BE49-F238E27FC236}">
                <a16:creationId xmlns:a16="http://schemas.microsoft.com/office/drawing/2014/main" id="{08F35DA6-22A3-BDB0-8B35-598B3F58555B}"/>
              </a:ext>
            </a:extLst>
          </p:cNvPr>
          <p:cNvSpPr txBox="1">
            <a:spLocks/>
          </p:cNvSpPr>
          <p:nvPr/>
        </p:nvSpPr>
        <p:spPr>
          <a:xfrm>
            <a:off x="754898" y="2246072"/>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Invitez Microsoft 365 Chat à</a:t>
            </a:r>
          </a:p>
        </p:txBody>
      </p:sp>
      <p:grpSp>
        <p:nvGrpSpPr>
          <p:cNvPr id="18" name="Group 17" descr="Microsoft Copilot logo">
            <a:extLst>
              <a:ext uri="{FF2B5EF4-FFF2-40B4-BE49-F238E27FC236}">
                <a16:creationId xmlns:a16="http://schemas.microsoft.com/office/drawing/2014/main" id="{F99DBDD4-5FB0-B044-FB19-27576CCDD992}"/>
              </a:ext>
            </a:extLst>
          </p:cNvPr>
          <p:cNvGrpSpPr/>
          <p:nvPr/>
        </p:nvGrpSpPr>
        <p:grpSpPr>
          <a:xfrm>
            <a:off x="3654855" y="1434675"/>
            <a:ext cx="534543" cy="534543"/>
            <a:chOff x="3610465" y="1434675"/>
            <a:chExt cx="534543" cy="534543"/>
          </a:xfrm>
        </p:grpSpPr>
        <p:sp>
          <p:nvSpPr>
            <p:cNvPr id="14" name="Rounded Rectangle 46">
              <a:extLst>
                <a:ext uri="{FF2B5EF4-FFF2-40B4-BE49-F238E27FC236}">
                  <a16:creationId xmlns:a16="http://schemas.microsoft.com/office/drawing/2014/main" id="{AEE6A9B2-D2A4-EE55-8E8D-1A335B82C421}"/>
                </a:ext>
                <a:ext uri="{C183D7F6-B498-43B3-948B-1728B52AA6E4}">
                  <adec:decorative xmlns:adec="http://schemas.microsoft.com/office/drawing/2017/decorative" val="1"/>
                </a:ext>
              </a:extLst>
            </p:cNvPr>
            <p:cNvSpPr/>
            <p:nvPr/>
          </p:nvSpPr>
          <p:spPr bwMode="auto">
            <a:xfrm>
              <a:off x="3610465" y="1434675"/>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Picture 2" descr="Zip Co logo SVG free download, id: 101874 - Brandlogos.net">
              <a:hlinkClick r:id="rId4"/>
              <a:extLst>
                <a:ext uri="{FF2B5EF4-FFF2-40B4-BE49-F238E27FC236}">
                  <a16:creationId xmlns:a16="http://schemas.microsoft.com/office/drawing/2014/main" id="{154501F6-2410-A039-FB61-B637441D5EC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6020" y="1580474"/>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Rectangle: Rounded Corners 6">
            <a:extLst>
              <a:ext uri="{FF2B5EF4-FFF2-40B4-BE49-F238E27FC236}">
                <a16:creationId xmlns:a16="http://schemas.microsoft.com/office/drawing/2014/main" id="{FBD38E77-A16A-1BAD-E67A-085E8FA21116}"/>
              </a:ext>
              <a:ext uri="{C183D7F6-B498-43B3-948B-1728B52AA6E4}">
                <adec:decorative xmlns:adec="http://schemas.microsoft.com/office/drawing/2017/decorative" val="1"/>
              </a:ext>
            </a:extLst>
          </p:cNvPr>
          <p:cNvSpPr/>
          <p:nvPr/>
        </p:nvSpPr>
        <p:spPr bwMode="auto">
          <a:xfrm>
            <a:off x="737209" y="2671215"/>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B3EB7A51-339E-A765-49A3-E2ED3134B91D}"/>
              </a:ext>
            </a:extLst>
          </p:cNvPr>
          <p:cNvSpPr txBox="1">
            <a:spLocks/>
          </p:cNvSpPr>
          <p:nvPr/>
        </p:nvSpPr>
        <p:spPr>
          <a:xfrm>
            <a:off x="878319" y="2942198"/>
            <a:ext cx="2735299" cy="461665"/>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1000" spc="0">
                <a:gradFill>
                  <a:gsLst>
                    <a:gs pos="0">
                      <a:srgbClr val="1264B1"/>
                    </a:gs>
                    <a:gs pos="100000">
                      <a:srgbClr val="944DCF"/>
                    </a:gs>
                  </a:gsLst>
                  <a:lin ang="0" scaled="1"/>
                </a:gradFill>
                <a:latin typeface="Segoe UI Semibold"/>
              </a:rPr>
              <a:t>Résumer </a:t>
            </a:r>
            <a:r>
              <a:rPr lang="fr-FR" sz="1000" spc="0">
                <a:solidFill>
                  <a:prstClr val="black"/>
                </a:solidFill>
                <a:latin typeface="Segoe UI"/>
              </a:rPr>
              <a:t>mes e-mails et mes conversations de la semaine dernière qui mentionnent les résultats annuels.</a:t>
            </a:r>
          </a:p>
        </p:txBody>
      </p:sp>
      <p:sp>
        <p:nvSpPr>
          <p:cNvPr id="102" name="TextBox 101">
            <a:extLst>
              <a:ext uri="{FF2B5EF4-FFF2-40B4-BE49-F238E27FC236}">
                <a16:creationId xmlns:a16="http://schemas.microsoft.com/office/drawing/2014/main" id="{EC4896F2-E08A-1A11-542C-E70024E25B7E}"/>
              </a:ext>
            </a:extLst>
          </p:cNvPr>
          <p:cNvSpPr txBox="1"/>
          <p:nvPr/>
        </p:nvSpPr>
        <p:spPr>
          <a:xfrm>
            <a:off x="4490013" y="1838368"/>
            <a:ext cx="2982142" cy="184666"/>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cs typeface="Segoe UI" pitchFamily="34" charset="0"/>
              </a:rPr>
              <a:t>Rassembler les contributions de l'équipe</a:t>
            </a:r>
          </a:p>
        </p:txBody>
      </p:sp>
      <p:sp>
        <p:nvSpPr>
          <p:cNvPr id="103" name="Text Placeholder 2">
            <a:extLst>
              <a:ext uri="{FF2B5EF4-FFF2-40B4-BE49-F238E27FC236}">
                <a16:creationId xmlns:a16="http://schemas.microsoft.com/office/drawing/2014/main" id="{94149C0F-BBAB-97A2-FDA0-F9B94BF124B8}"/>
              </a:ext>
            </a:extLst>
          </p:cNvPr>
          <p:cNvSpPr txBox="1">
            <a:spLocks/>
          </p:cNvSpPr>
          <p:nvPr/>
        </p:nvSpPr>
        <p:spPr>
          <a:xfrm>
            <a:off x="4490013" y="2088676"/>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baseline="0" noProof="0" dirty="0">
                <a:ln w="3175">
                  <a:noFill/>
                </a:ln>
                <a:solidFill>
                  <a:prstClr val="black"/>
                </a:solidFill>
                <a:effectLst/>
                <a:uLnTx/>
                <a:uFillTx/>
                <a:latin typeface="Segoe UI"/>
                <a:ea typeface="+mn-ea"/>
                <a:cs typeface="Segoe UI" panose="020B0502040204020203" pitchFamily="34" charset="0"/>
              </a:rPr>
              <a:t>À partir de la synthèse de la réunion, demandez à Copilot dans Teams</a:t>
            </a:r>
          </a:p>
        </p:txBody>
      </p:sp>
      <p:grpSp>
        <p:nvGrpSpPr>
          <p:cNvPr id="3" name="Group 2" descr="Microsoft Teams Logo">
            <a:extLst>
              <a:ext uri="{FF2B5EF4-FFF2-40B4-BE49-F238E27FC236}">
                <a16:creationId xmlns:a16="http://schemas.microsoft.com/office/drawing/2014/main" id="{56006A7E-4798-11F4-DA39-1FB1E0D4A6A1}"/>
              </a:ext>
            </a:extLst>
          </p:cNvPr>
          <p:cNvGrpSpPr>
            <a:grpSpLocks/>
          </p:cNvGrpSpPr>
          <p:nvPr/>
        </p:nvGrpSpPr>
        <p:grpSpPr>
          <a:xfrm>
            <a:off x="7372692" y="1430411"/>
            <a:ext cx="534544" cy="534544"/>
            <a:chOff x="3125234" y="13590476"/>
            <a:chExt cx="659280" cy="659280"/>
          </a:xfrm>
        </p:grpSpPr>
        <p:sp>
          <p:nvSpPr>
            <p:cNvPr id="20" name="Rounded Rectangle 56">
              <a:extLst>
                <a:ext uri="{FF2B5EF4-FFF2-40B4-BE49-F238E27FC236}">
                  <a16:creationId xmlns:a16="http://schemas.microsoft.com/office/drawing/2014/main" id="{3D2D6CA4-14D0-F406-A641-C93A0D57D219}"/>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1" name="Graphic 20">
              <a:extLst>
                <a:ext uri="{FF2B5EF4-FFF2-40B4-BE49-F238E27FC236}">
                  <a16:creationId xmlns:a16="http://schemas.microsoft.com/office/drawing/2014/main" id="{74959F55-D79C-1EDB-5DF9-D0FEF74F9B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104" name="Rectangle: Rounded Corners 6">
            <a:extLst>
              <a:ext uri="{FF2B5EF4-FFF2-40B4-BE49-F238E27FC236}">
                <a16:creationId xmlns:a16="http://schemas.microsoft.com/office/drawing/2014/main" id="{4F4F4348-D84F-E747-70C8-A824EC6A09A5}"/>
              </a:ext>
              <a:ext uri="{C183D7F6-B498-43B3-948B-1728B52AA6E4}">
                <adec:decorative xmlns:adec="http://schemas.microsoft.com/office/drawing/2017/decorative" val="1"/>
              </a:ext>
            </a:extLst>
          </p:cNvPr>
          <p:cNvSpPr/>
          <p:nvPr/>
        </p:nvSpPr>
        <p:spPr bwMode="auto">
          <a:xfrm>
            <a:off x="4472324"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6" name="Title 1">
            <a:extLst>
              <a:ext uri="{FF2B5EF4-FFF2-40B4-BE49-F238E27FC236}">
                <a16:creationId xmlns:a16="http://schemas.microsoft.com/office/drawing/2014/main" id="{8B5F023E-2814-2C47-2FD7-71A7509B212F}"/>
              </a:ext>
            </a:extLst>
          </p:cNvPr>
          <p:cNvSpPr txBox="1">
            <a:spLocks/>
          </p:cNvSpPr>
          <p:nvPr/>
        </p:nvSpPr>
        <p:spPr>
          <a:xfrm>
            <a:off x="4613434" y="3019142"/>
            <a:ext cx="2735299" cy="307777"/>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1000" spc="0">
                <a:gradFill>
                  <a:gsLst>
                    <a:gs pos="0">
                      <a:srgbClr val="1264B1"/>
                    </a:gs>
                    <a:gs pos="100000">
                      <a:srgbClr val="944DCF"/>
                    </a:gs>
                  </a:gsLst>
                  <a:lin ang="0" scaled="1"/>
                </a:gradFill>
                <a:latin typeface="Segoe UI Semibold"/>
              </a:rPr>
              <a:t>Générer une liste </a:t>
            </a:r>
            <a:r>
              <a:rPr lang="fr-FR" sz="1000" spc="0">
                <a:solidFill>
                  <a:prstClr val="black"/>
                </a:solidFill>
                <a:latin typeface="Segoe UI"/>
              </a:rPr>
              <a:t>des points clés soulevés par chaque intervenant.</a:t>
            </a:r>
          </a:p>
        </p:txBody>
      </p:sp>
      <p:sp>
        <p:nvSpPr>
          <p:cNvPr id="112" name="TextBox 111">
            <a:extLst>
              <a:ext uri="{FF2B5EF4-FFF2-40B4-BE49-F238E27FC236}">
                <a16:creationId xmlns:a16="http://schemas.microsoft.com/office/drawing/2014/main" id="{358F1D13-AF38-2C5E-C636-30597F88F791}"/>
              </a:ext>
            </a:extLst>
          </p:cNvPr>
          <p:cNvSpPr txBox="1"/>
          <p:nvPr/>
        </p:nvSpPr>
        <p:spPr>
          <a:xfrm>
            <a:off x="8229191" y="1838368"/>
            <a:ext cx="2982142" cy="184666"/>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cs typeface="Segoe UI" pitchFamily="34" charset="0"/>
              </a:rPr>
              <a:t>Corriger le discours</a:t>
            </a:r>
          </a:p>
        </p:txBody>
      </p:sp>
      <p:sp>
        <p:nvSpPr>
          <p:cNvPr id="113" name="Text Placeholder 2">
            <a:extLst>
              <a:ext uri="{FF2B5EF4-FFF2-40B4-BE49-F238E27FC236}">
                <a16:creationId xmlns:a16="http://schemas.microsoft.com/office/drawing/2014/main" id="{679892F7-6626-6D52-7DF7-06D9A0DE603F}"/>
              </a:ext>
            </a:extLst>
          </p:cNvPr>
          <p:cNvSpPr txBox="1">
            <a:spLocks/>
          </p:cNvSpPr>
          <p:nvPr/>
        </p:nvSpPr>
        <p:spPr>
          <a:xfrm>
            <a:off x="8229191" y="2088676"/>
            <a:ext cx="2982142" cy="484748"/>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Dans le document Word, sélectionnez un paragraphe et Copilot vous proposera plusieurs versions possibles</a:t>
            </a:r>
          </a:p>
        </p:txBody>
      </p:sp>
      <p:grpSp>
        <p:nvGrpSpPr>
          <p:cNvPr id="7" name="Group 6" descr="Microsoft Word Logo">
            <a:extLst>
              <a:ext uri="{FF2B5EF4-FFF2-40B4-BE49-F238E27FC236}">
                <a16:creationId xmlns:a16="http://schemas.microsoft.com/office/drawing/2014/main" id="{E22B4B46-FDE1-D6AF-509C-5F75A0F3961E}"/>
              </a:ext>
              <a:ext uri="{C183D7F6-B498-43B3-948B-1728B52AA6E4}">
                <adec:decorative xmlns:adec="http://schemas.microsoft.com/office/drawing/2017/decorative" val="0"/>
              </a:ext>
            </a:extLst>
          </p:cNvPr>
          <p:cNvGrpSpPr>
            <a:grpSpLocks/>
          </p:cNvGrpSpPr>
          <p:nvPr/>
        </p:nvGrpSpPr>
        <p:grpSpPr>
          <a:xfrm>
            <a:off x="11118805" y="1412878"/>
            <a:ext cx="534543" cy="534543"/>
            <a:chOff x="5006422" y="10181153"/>
            <a:chExt cx="659280" cy="659280"/>
          </a:xfrm>
        </p:grpSpPr>
        <p:sp>
          <p:nvSpPr>
            <p:cNvPr id="8" name="Rounded Rectangle 46">
              <a:extLst>
                <a:ext uri="{FF2B5EF4-FFF2-40B4-BE49-F238E27FC236}">
                  <a16:creationId xmlns:a16="http://schemas.microsoft.com/office/drawing/2014/main" id="{17DE6E49-BAE4-3F23-1AEF-234F496BEC78}"/>
                </a:ext>
              </a:extLst>
            </p:cNvPr>
            <p:cNvSpPr/>
            <p:nvPr/>
          </p:nvSpPr>
          <p:spPr bwMode="auto">
            <a:xfrm>
              <a:off x="5006422" y="10181153"/>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6" name="Graphic 15">
              <a:hlinkClick r:id="rId8"/>
              <a:extLst>
                <a:ext uri="{FF2B5EF4-FFF2-40B4-BE49-F238E27FC236}">
                  <a16:creationId xmlns:a16="http://schemas.microsoft.com/office/drawing/2014/main" id="{7D18AA2A-199A-B4F3-9F99-AF88C0FD8408}"/>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26279" t="26853" r="22699" b="26853"/>
            <a:stretch/>
          </p:blipFill>
          <p:spPr>
            <a:xfrm>
              <a:off x="5112857" y="10308272"/>
              <a:ext cx="446412" cy="405040"/>
            </a:xfrm>
            <a:prstGeom prst="rect">
              <a:avLst/>
            </a:prstGeom>
          </p:spPr>
        </p:pic>
      </p:grpSp>
      <p:sp>
        <p:nvSpPr>
          <p:cNvPr id="37" name="Rectangle: Rounded Corners 6">
            <a:extLst>
              <a:ext uri="{FF2B5EF4-FFF2-40B4-BE49-F238E27FC236}">
                <a16:creationId xmlns:a16="http://schemas.microsoft.com/office/drawing/2014/main" id="{B729A112-EFA8-D8C8-7FDC-0EE549C64D94}"/>
              </a:ext>
              <a:ext uri="{C183D7F6-B498-43B3-948B-1728B52AA6E4}">
                <adec:decorative xmlns:adec="http://schemas.microsoft.com/office/drawing/2017/decorative" val="1"/>
              </a:ext>
            </a:extLst>
          </p:cNvPr>
          <p:cNvSpPr/>
          <p:nvPr/>
        </p:nvSpPr>
        <p:spPr bwMode="auto">
          <a:xfrm>
            <a:off x="8211503" y="2670111"/>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FE92E9CF-94CC-0F6F-63EC-33D40850E385}"/>
              </a:ext>
            </a:extLst>
          </p:cNvPr>
          <p:cNvSpPr txBox="1">
            <a:spLocks/>
          </p:cNvSpPr>
          <p:nvPr/>
        </p:nvSpPr>
        <p:spPr>
          <a:xfrm>
            <a:off x="8352613" y="3096087"/>
            <a:ext cx="2735299" cy="153888"/>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1000" spc="0">
                <a:gradFill>
                  <a:gsLst>
                    <a:gs pos="0">
                      <a:srgbClr val="1264B1"/>
                    </a:gs>
                    <a:gs pos="100000">
                      <a:srgbClr val="944DCF"/>
                    </a:gs>
                  </a:gsLst>
                  <a:lin ang="0" scaled="1"/>
                </a:gradFill>
                <a:latin typeface="Segoe UI Semibold"/>
              </a:rPr>
              <a:t>Réécrire avec Copilot.</a:t>
            </a:r>
          </a:p>
        </p:txBody>
      </p:sp>
      <p:sp>
        <p:nvSpPr>
          <p:cNvPr id="122" name="TextBox 121">
            <a:extLst>
              <a:ext uri="{FF2B5EF4-FFF2-40B4-BE49-F238E27FC236}">
                <a16:creationId xmlns:a16="http://schemas.microsoft.com/office/drawing/2014/main" id="{EFF53E5A-25BE-EB9A-5B4E-AF987EC55C04}"/>
              </a:ext>
            </a:extLst>
          </p:cNvPr>
          <p:cNvSpPr txBox="1"/>
          <p:nvPr/>
        </p:nvSpPr>
        <p:spPr>
          <a:xfrm>
            <a:off x="754898" y="4440281"/>
            <a:ext cx="2982142" cy="184666"/>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cs typeface="Segoe UI" pitchFamily="34" charset="0"/>
              </a:rPr>
              <a:t>Créer l'invitation</a:t>
            </a:r>
          </a:p>
        </p:txBody>
      </p:sp>
      <p:sp>
        <p:nvSpPr>
          <p:cNvPr id="124" name="Text Placeholder 2">
            <a:extLst>
              <a:ext uri="{FF2B5EF4-FFF2-40B4-BE49-F238E27FC236}">
                <a16:creationId xmlns:a16="http://schemas.microsoft.com/office/drawing/2014/main" id="{296EF9DC-2E44-BDC1-3872-BB4D3390B95C}"/>
              </a:ext>
            </a:extLst>
          </p:cNvPr>
          <p:cNvSpPr txBox="1">
            <a:spLocks/>
          </p:cNvSpPr>
          <p:nvPr/>
        </p:nvSpPr>
        <p:spPr>
          <a:xfrm>
            <a:off x="754898" y="4690589"/>
            <a:ext cx="2982142" cy="161583"/>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Pct val="90000"/>
              <a:buFont typeface="Wingdings" panose="05000000000000000000" pitchFamily="2" charset="2"/>
              <a:buNone/>
              <a:tabLst/>
              <a:defRPr/>
            </a:pP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Dans un nouvel e-mail, sélectionnez Draft </a:t>
            </a:r>
            <a:r>
              <a:rPr kumimoji="0" lang="fr-FR" sz="1050" b="0" i="0" u="none" strike="noStrike" cap="none" normalizeH="0" baseline="0" noProof="0" err="1">
                <a:ln w="3175">
                  <a:noFill/>
                </a:ln>
                <a:solidFill>
                  <a:prstClr val="black"/>
                </a:solidFill>
                <a:effectLst/>
                <a:uLnTx/>
                <a:uFillTx/>
                <a:latin typeface="Segoe UI"/>
                <a:ea typeface="+mn-ea"/>
                <a:cs typeface="Segoe UI" panose="020B0502040204020203" pitchFamily="34" charset="0"/>
              </a:rPr>
              <a:t>with</a:t>
            </a: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 Copilot (Rédiger avec </a:t>
            </a:r>
            <a:r>
              <a:rPr kumimoji="0" lang="fr-FR" sz="1050" b="0" i="0" u="none" strike="noStrike" cap="none" normalizeH="0" baseline="0" noProof="0" err="1">
                <a:ln w="3175">
                  <a:noFill/>
                </a:ln>
                <a:solidFill>
                  <a:prstClr val="black"/>
                </a:solidFill>
                <a:effectLst/>
                <a:uLnTx/>
                <a:uFillTx/>
                <a:latin typeface="Segoe UI"/>
                <a:ea typeface="+mn-ea"/>
                <a:cs typeface="Segoe UI" panose="020B0502040204020203" pitchFamily="34" charset="0"/>
              </a:rPr>
              <a:t>CoPilot</a:t>
            </a:r>
            <a:r>
              <a:rPr kumimoji="0" lang="fr-FR" sz="1050" b="0" i="0" u="none" strike="noStrike" cap="none" normalizeH="0" baseline="0" noProof="0">
                <a:ln w="3175">
                  <a:noFill/>
                </a:ln>
                <a:solidFill>
                  <a:prstClr val="black"/>
                </a:solidFill>
                <a:effectLst/>
                <a:uLnTx/>
                <a:uFillTx/>
                <a:latin typeface="Segoe UI"/>
                <a:ea typeface="+mn-ea"/>
                <a:cs typeface="Segoe UI" panose="020B0502040204020203" pitchFamily="34" charset="0"/>
              </a:rPr>
              <a:t>)</a:t>
            </a:r>
          </a:p>
        </p:txBody>
      </p:sp>
      <p:grpSp>
        <p:nvGrpSpPr>
          <p:cNvPr id="82" name="Group 81" descr="Microsoft Outlook logo">
            <a:extLst>
              <a:ext uri="{FF2B5EF4-FFF2-40B4-BE49-F238E27FC236}">
                <a16:creationId xmlns:a16="http://schemas.microsoft.com/office/drawing/2014/main" id="{EFB7271E-E662-EF87-AFC2-7FD775EC4A02}"/>
              </a:ext>
              <a:ext uri="{C183D7F6-B498-43B3-948B-1728B52AA6E4}">
                <adec:decorative xmlns:adec="http://schemas.microsoft.com/office/drawing/2017/decorative" val="0"/>
              </a:ext>
            </a:extLst>
          </p:cNvPr>
          <p:cNvGrpSpPr>
            <a:grpSpLocks/>
          </p:cNvGrpSpPr>
          <p:nvPr/>
        </p:nvGrpSpPr>
        <p:grpSpPr>
          <a:xfrm>
            <a:off x="3685717" y="4031176"/>
            <a:ext cx="534544" cy="534544"/>
            <a:chOff x="11090271" y="6937563"/>
            <a:chExt cx="534544" cy="534544"/>
          </a:xfrm>
        </p:grpSpPr>
        <p:sp>
          <p:nvSpPr>
            <p:cNvPr id="83" name="Rounded Rectangle 64">
              <a:extLst>
                <a:ext uri="{FF2B5EF4-FFF2-40B4-BE49-F238E27FC236}">
                  <a16:creationId xmlns:a16="http://schemas.microsoft.com/office/drawing/2014/main" id="{CF14AE8A-06E6-5C1B-0106-67BF412BD45F}"/>
                </a:ext>
              </a:extLst>
            </p:cNvPr>
            <p:cNvSpPr/>
            <p:nvPr/>
          </p:nvSpPr>
          <p:spPr bwMode="auto">
            <a:xfrm>
              <a:off x="11090271" y="6937563"/>
              <a:ext cx="534544" cy="534544"/>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Graphic 83">
              <a:extLst>
                <a:ext uri="{FF2B5EF4-FFF2-40B4-BE49-F238E27FC236}">
                  <a16:creationId xmlns:a16="http://schemas.microsoft.com/office/drawing/2014/main" id="{E56FA0E7-D753-42B2-A5EF-06F00A6E0B50}"/>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984" t="22984" r="22984" b="22984"/>
            <a:stretch/>
          </p:blipFill>
          <p:spPr>
            <a:xfrm>
              <a:off x="11170786" y="7018079"/>
              <a:ext cx="373514" cy="373514"/>
            </a:xfrm>
            <a:prstGeom prst="rect">
              <a:avLst/>
            </a:prstGeom>
          </p:spPr>
        </p:pic>
      </p:grpSp>
      <p:sp>
        <p:nvSpPr>
          <p:cNvPr id="125" name="Rectangle: Rounded Corners 6">
            <a:extLst>
              <a:ext uri="{FF2B5EF4-FFF2-40B4-BE49-F238E27FC236}">
                <a16:creationId xmlns:a16="http://schemas.microsoft.com/office/drawing/2014/main" id="{E665800C-7A43-7864-4622-9F0A14433233}"/>
              </a:ext>
              <a:ext uri="{C183D7F6-B498-43B3-948B-1728B52AA6E4}">
                <adec:decorative xmlns:adec="http://schemas.microsoft.com/office/drawing/2017/decorative" val="1"/>
              </a:ext>
            </a:extLst>
          </p:cNvPr>
          <p:cNvSpPr/>
          <p:nvPr/>
        </p:nvSpPr>
        <p:spPr bwMode="auto">
          <a:xfrm>
            <a:off x="737209"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1" name="Title 1">
            <a:extLst>
              <a:ext uri="{FF2B5EF4-FFF2-40B4-BE49-F238E27FC236}">
                <a16:creationId xmlns:a16="http://schemas.microsoft.com/office/drawing/2014/main" id="{7CF886ED-613D-48E6-EF5C-46C4AF09FA98}"/>
              </a:ext>
            </a:extLst>
          </p:cNvPr>
          <p:cNvSpPr txBox="1">
            <a:spLocks/>
          </p:cNvSpPr>
          <p:nvPr/>
        </p:nvSpPr>
        <p:spPr>
          <a:xfrm>
            <a:off x="878319" y="5390487"/>
            <a:ext cx="2735299" cy="76944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1000" spc="0">
                <a:gradFill>
                  <a:gsLst>
                    <a:gs pos="0">
                      <a:srgbClr val="1264B1"/>
                    </a:gs>
                    <a:gs pos="100000">
                      <a:srgbClr val="944DCF"/>
                    </a:gs>
                  </a:gsLst>
                  <a:lin ang="0" scaled="1"/>
                </a:gradFill>
                <a:latin typeface="Segoe UI Semibold"/>
              </a:rPr>
              <a:t>Rédiger un e-mail détaillé </a:t>
            </a:r>
            <a:r>
              <a:rPr lang="fr-FR" sz="1000" spc="0">
                <a:solidFill>
                  <a:prstClr val="black"/>
                </a:solidFill>
                <a:latin typeface="Segoe UI"/>
              </a:rPr>
              <a:t>pour remercier tous les salariés d'avoir participé au bilan de fin d'année. Adopter un ton amical et souligner avec quel enthousiasme nous allons poursuivre nos avancées au cours de la nouvelle année.</a:t>
            </a:r>
          </a:p>
        </p:txBody>
      </p:sp>
      <p:sp>
        <p:nvSpPr>
          <p:cNvPr id="138" name="TextBox 137">
            <a:extLst>
              <a:ext uri="{FF2B5EF4-FFF2-40B4-BE49-F238E27FC236}">
                <a16:creationId xmlns:a16="http://schemas.microsoft.com/office/drawing/2014/main" id="{AC907283-9A58-A49D-97A7-D5BCEFFFDD2A}"/>
              </a:ext>
            </a:extLst>
          </p:cNvPr>
          <p:cNvSpPr txBox="1"/>
          <p:nvPr/>
        </p:nvSpPr>
        <p:spPr>
          <a:xfrm>
            <a:off x="4490013" y="4440281"/>
            <a:ext cx="2982142" cy="184666"/>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cs typeface="Segoe UI" pitchFamily="34" charset="0"/>
              </a:rPr>
              <a:t>Revoir le discours du trimestre précédent</a:t>
            </a:r>
          </a:p>
        </p:txBody>
      </p:sp>
      <p:sp>
        <p:nvSpPr>
          <p:cNvPr id="143" name="Text Placeholder 2">
            <a:extLst>
              <a:ext uri="{FF2B5EF4-FFF2-40B4-BE49-F238E27FC236}">
                <a16:creationId xmlns:a16="http://schemas.microsoft.com/office/drawing/2014/main" id="{AE773380-3BF7-DD13-A418-AD8D39043958}"/>
              </a:ext>
            </a:extLst>
          </p:cNvPr>
          <p:cNvSpPr txBox="1">
            <a:spLocks/>
          </p:cNvSpPr>
          <p:nvPr/>
        </p:nvSpPr>
        <p:spPr>
          <a:xfrm>
            <a:off x="4490013" y="4852514"/>
            <a:ext cx="2982142" cy="323165"/>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Dans la synthèse de la réunion, créez </a:t>
            </a:r>
            <a:r>
              <a:rPr lang="fr-FR" sz="1050" dirty="0">
                <a:ln w="3175">
                  <a:noFill/>
                </a:ln>
                <a:solidFill>
                  <a:prstClr val="black"/>
                </a:solidFill>
                <a:latin typeface="Segoe UI"/>
                <a:cs typeface="Segoe UI"/>
              </a:rPr>
              <a:t>un prompt </a:t>
            </a:r>
            <a:r>
              <a:rPr lang="fr-FR" sz="1050" dirty="0" err="1">
                <a:ln w="3175">
                  <a:noFill/>
                </a:ln>
                <a:solidFill>
                  <a:prstClr val="black"/>
                </a:solidFill>
                <a:latin typeface="Segoe UI"/>
                <a:cs typeface="Segoe UI"/>
              </a:rPr>
              <a:t>Copilot</a:t>
            </a:r>
            <a:r>
              <a:rPr kumimoji="0" lang="fr-FR" sz="1050" b="0" i="0" u="none" strike="noStrike" cap="none" normalizeH="0" baseline="0" noProof="0" dirty="0">
                <a:ln w="3175">
                  <a:noFill/>
                </a:ln>
                <a:solidFill>
                  <a:prstClr val="black"/>
                </a:solidFill>
                <a:effectLst/>
                <a:uLnTx/>
                <a:uFillTx/>
                <a:latin typeface="Segoe UI"/>
                <a:ea typeface="+mn-ea"/>
                <a:cs typeface="Segoe UI"/>
              </a:rPr>
              <a:t> dans Teams</a:t>
            </a:r>
          </a:p>
        </p:txBody>
      </p:sp>
      <p:grpSp>
        <p:nvGrpSpPr>
          <p:cNvPr id="79" name="Group 78" descr="Microsoft Teams Logo">
            <a:extLst>
              <a:ext uri="{FF2B5EF4-FFF2-40B4-BE49-F238E27FC236}">
                <a16:creationId xmlns:a16="http://schemas.microsoft.com/office/drawing/2014/main" id="{A300F785-60B3-0773-6C42-C8E016971811}"/>
              </a:ext>
              <a:ext uri="{C183D7F6-B498-43B3-948B-1728B52AA6E4}">
                <adec:decorative xmlns:adec="http://schemas.microsoft.com/office/drawing/2017/decorative" val="0"/>
              </a:ext>
            </a:extLst>
          </p:cNvPr>
          <p:cNvGrpSpPr>
            <a:grpSpLocks/>
          </p:cNvGrpSpPr>
          <p:nvPr/>
        </p:nvGrpSpPr>
        <p:grpSpPr>
          <a:xfrm>
            <a:off x="7372339" y="4028486"/>
            <a:ext cx="534544" cy="534544"/>
            <a:chOff x="3125234" y="13590476"/>
            <a:chExt cx="659280" cy="659280"/>
          </a:xfrm>
        </p:grpSpPr>
        <p:sp>
          <p:nvSpPr>
            <p:cNvPr id="80" name="Rounded Rectangle 56">
              <a:extLst>
                <a:ext uri="{FF2B5EF4-FFF2-40B4-BE49-F238E27FC236}">
                  <a16:creationId xmlns:a16="http://schemas.microsoft.com/office/drawing/2014/main" id="{BA43D2E7-2D1C-B0F7-152C-F141EB04318A}"/>
                </a:ext>
              </a:extLst>
            </p:cNvPr>
            <p:cNvSpPr/>
            <p:nvPr/>
          </p:nvSpPr>
          <p:spPr bwMode="auto">
            <a:xfrm>
              <a:off x="3125234" y="13590476"/>
              <a:ext cx="659280" cy="65928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1" name="Graphic 80">
              <a:extLst>
                <a:ext uri="{FF2B5EF4-FFF2-40B4-BE49-F238E27FC236}">
                  <a16:creationId xmlns:a16="http://schemas.microsoft.com/office/drawing/2014/main" id="{4ECB7C98-0EED-EF3C-DA9E-8546E070365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9606" y="13694555"/>
              <a:ext cx="451120" cy="451118"/>
            </a:xfrm>
            <a:prstGeom prst="rect">
              <a:avLst/>
            </a:prstGeom>
          </p:spPr>
        </p:pic>
      </p:grpSp>
      <p:sp>
        <p:nvSpPr>
          <p:cNvPr id="35" name="Rectangle: Rounded Corners 6">
            <a:extLst>
              <a:ext uri="{FF2B5EF4-FFF2-40B4-BE49-F238E27FC236}">
                <a16:creationId xmlns:a16="http://schemas.microsoft.com/office/drawing/2014/main" id="{430D1BD6-AF1A-D022-65B8-A70EB0FA821C}"/>
              </a:ext>
              <a:ext uri="{C183D7F6-B498-43B3-948B-1728B52AA6E4}">
                <adec:decorative xmlns:adec="http://schemas.microsoft.com/office/drawing/2017/decorative" val="1"/>
              </a:ext>
            </a:extLst>
          </p:cNvPr>
          <p:cNvSpPr/>
          <p:nvPr/>
        </p:nvSpPr>
        <p:spPr bwMode="auto">
          <a:xfrm>
            <a:off x="4484614" y="5292771"/>
            <a:ext cx="2992940" cy="964873"/>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432F9DAF-6D18-D2D8-30B3-A39B077BFE8B}"/>
              </a:ext>
            </a:extLst>
          </p:cNvPr>
          <p:cNvSpPr txBox="1">
            <a:spLocks/>
          </p:cNvSpPr>
          <p:nvPr/>
        </p:nvSpPr>
        <p:spPr>
          <a:xfrm>
            <a:off x="4613434" y="5544375"/>
            <a:ext cx="2735299" cy="461665"/>
          </a:xfrm>
          <a:prstGeom prst="rect">
            <a:avLst/>
          </a:prstGeom>
          <a:noFill/>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1000" spc="0">
                <a:gradFill>
                  <a:gsLst>
                    <a:gs pos="0">
                      <a:srgbClr val="1264B1"/>
                    </a:gs>
                    <a:gs pos="100000">
                      <a:srgbClr val="944DCF"/>
                    </a:gs>
                  </a:gsLst>
                  <a:lin ang="0" scaled="1"/>
                </a:gradFill>
                <a:latin typeface="Segoe UI Semibold"/>
              </a:rPr>
              <a:t>Résumer la réunion </a:t>
            </a:r>
            <a:r>
              <a:rPr lang="fr-FR" sz="1000" spc="0">
                <a:solidFill>
                  <a:prstClr val="black"/>
                </a:solidFill>
                <a:latin typeface="Segoe UI"/>
              </a:rPr>
              <a:t>et lister les points clés. Me donner tous les chiffres de recettes qui ont été présentés</a:t>
            </a:r>
          </a:p>
        </p:txBody>
      </p:sp>
      <p:sp>
        <p:nvSpPr>
          <p:cNvPr id="159" name="TextBox 158">
            <a:extLst>
              <a:ext uri="{FF2B5EF4-FFF2-40B4-BE49-F238E27FC236}">
                <a16:creationId xmlns:a16="http://schemas.microsoft.com/office/drawing/2014/main" id="{E5648769-776F-F9F5-0857-88D00165E023}"/>
              </a:ext>
            </a:extLst>
          </p:cNvPr>
          <p:cNvSpPr txBox="1"/>
          <p:nvPr/>
        </p:nvSpPr>
        <p:spPr>
          <a:xfrm>
            <a:off x="8229191" y="4440281"/>
            <a:ext cx="2982142" cy="184666"/>
          </a:xfrm>
          <a:prstGeom prst="rect">
            <a:avLst/>
          </a:prstGeom>
          <a:noFill/>
        </p:spPr>
        <p:txBody>
          <a:bodyPr wrap="square" lIns="0" tIns="0" rIns="0" bIns="0">
            <a:spAutoFit/>
          </a:bodyPr>
          <a:lstStyle>
            <a:defPPr>
              <a:defRPr lang="en-US"/>
            </a:defPPr>
            <a:lvl1pPr lvl="0" defTabSz="932472" fontAlgn="base">
              <a:spcBef>
                <a:spcPct val="0"/>
              </a:spcBef>
              <a:spcAft>
                <a:spcPct val="0"/>
              </a:spcAft>
              <a:defRPr sz="1600" b="1">
                <a:ea typeface="Segoe UI" pitchFamily="34" charset="0"/>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prstClr val="black"/>
                </a:solidFill>
                <a:effectLst/>
                <a:uLnTx/>
                <a:uFillTx/>
                <a:latin typeface="Segoe UI Semibold"/>
                <a:cs typeface="Segoe UI" pitchFamily="34" charset="0"/>
              </a:rPr>
              <a:t>Réviser les diapositives de la présentation</a:t>
            </a:r>
          </a:p>
        </p:txBody>
      </p:sp>
      <p:sp>
        <p:nvSpPr>
          <p:cNvPr id="160" name="Text Placeholder 2">
            <a:extLst>
              <a:ext uri="{FF2B5EF4-FFF2-40B4-BE49-F238E27FC236}">
                <a16:creationId xmlns:a16="http://schemas.microsoft.com/office/drawing/2014/main" id="{ABB8E8AA-5A96-0BD5-CA4D-1B61D7EC2257}"/>
              </a:ext>
            </a:extLst>
          </p:cNvPr>
          <p:cNvSpPr txBox="1">
            <a:spLocks/>
          </p:cNvSpPr>
          <p:nvPr/>
        </p:nvSpPr>
        <p:spPr>
          <a:xfrm>
            <a:off x="8229191" y="4852514"/>
            <a:ext cx="2982142" cy="169277"/>
          </a:xfrm>
          <a:prstGeom prst="rect">
            <a:avLst/>
          </a:prstGeom>
        </p:spPr>
        <p:txBody>
          <a:bodyPr vert="horz" wrap="square" lIns="0" tIns="0" rIns="0" bIns="0" rtlCol="0" anchor="t" anchorCtr="0">
            <a:spAutoFit/>
          </a:bodyPr>
          <a:lstStyle>
            <a:lvl1pPr marL="228600" marR="0" indent="-22860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gradFill>
                  <a:gsLst>
                    <a:gs pos="85263">
                      <a:srgbClr val="D83B01"/>
                    </a:gs>
                    <a:gs pos="58000">
                      <a:srgbClr val="D83B01"/>
                    </a:gs>
                  </a:gsLst>
                  <a:lin ang="18600000" scaled="0"/>
                </a:gra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defTabSz="932472" fontAlgn="base">
              <a:spcBef>
                <a:spcPct val="0"/>
              </a:spcBef>
              <a:spcAft>
                <a:spcPct val="0"/>
              </a:spcAft>
              <a:defRPr/>
            </a:pPr>
            <a:r>
              <a:rPr kumimoji="0" lang="fr-FR" sz="1050" b="0" i="0" u="none" strike="noStrike" cap="none" normalizeH="0" baseline="0" noProof="0" dirty="0">
                <a:ln w="3175">
                  <a:noFill/>
                </a:ln>
                <a:solidFill>
                  <a:prstClr val="black"/>
                </a:solidFill>
                <a:effectLst/>
                <a:uLnTx/>
                <a:uFillTx/>
                <a:latin typeface="Segoe UI"/>
                <a:ea typeface="+mn-ea"/>
                <a:cs typeface="Segoe UI"/>
              </a:rPr>
              <a:t>Dans la présentation, créez </a:t>
            </a:r>
            <a:r>
              <a:rPr lang="fr-FR" sz="1050" dirty="0">
                <a:ln w="3175">
                  <a:noFill/>
                </a:ln>
                <a:solidFill>
                  <a:prstClr val="black"/>
                </a:solidFill>
                <a:latin typeface="Segoe UI"/>
                <a:cs typeface="Segoe UI"/>
              </a:rPr>
              <a:t>u</a:t>
            </a:r>
            <a:r>
              <a:rPr lang="fr-FR" sz="1100" dirty="0">
                <a:ln w="3175">
                  <a:noFill/>
                </a:ln>
                <a:solidFill>
                  <a:prstClr val="black"/>
                </a:solidFill>
                <a:latin typeface="Segoe UI"/>
                <a:cs typeface="Segoe UI"/>
              </a:rPr>
              <a:t>n prompt </a:t>
            </a:r>
            <a:r>
              <a:rPr lang="fr-FR" sz="1050" dirty="0" err="1">
                <a:ln w="3175">
                  <a:noFill/>
                </a:ln>
                <a:solidFill>
                  <a:prstClr val="black"/>
                </a:solidFill>
                <a:latin typeface="Segoe UI"/>
                <a:cs typeface="Segoe UI"/>
              </a:rPr>
              <a:t>CoPilot</a:t>
            </a:r>
            <a:endParaRPr lang="fr-FR" sz="1050" b="0" i="0" u="none" strike="noStrike" cap="none" normalizeH="0" baseline="0" noProof="0" dirty="0">
              <a:ln w="3175">
                <a:noFill/>
              </a:ln>
              <a:solidFill>
                <a:prstClr val="black"/>
              </a:solidFill>
              <a:effectLst/>
              <a:uLnTx/>
              <a:uFillTx/>
              <a:latin typeface="Segoe UI"/>
              <a:cs typeface="Segoe UI"/>
            </a:endParaRPr>
          </a:p>
        </p:txBody>
      </p:sp>
      <p:grpSp>
        <p:nvGrpSpPr>
          <p:cNvPr id="65" name="Group 64" descr="Microsoft PowerPoint Logo">
            <a:extLst>
              <a:ext uri="{FF2B5EF4-FFF2-40B4-BE49-F238E27FC236}">
                <a16:creationId xmlns:a16="http://schemas.microsoft.com/office/drawing/2014/main" id="{49C87A96-6C94-3395-7A61-EF05D8EEFF9B}"/>
              </a:ext>
            </a:extLst>
          </p:cNvPr>
          <p:cNvGrpSpPr>
            <a:grpSpLocks/>
          </p:cNvGrpSpPr>
          <p:nvPr/>
        </p:nvGrpSpPr>
        <p:grpSpPr>
          <a:xfrm>
            <a:off x="11118806" y="4026754"/>
            <a:ext cx="534543" cy="534543"/>
            <a:chOff x="587375" y="1790700"/>
            <a:chExt cx="1371600" cy="1371600"/>
          </a:xfrm>
        </p:grpSpPr>
        <p:sp>
          <p:nvSpPr>
            <p:cNvPr id="66" name="Rounded Rectangle 46">
              <a:extLst>
                <a:ext uri="{FF2B5EF4-FFF2-40B4-BE49-F238E27FC236}">
                  <a16:creationId xmlns:a16="http://schemas.microsoft.com/office/drawing/2014/main" id="{2244AD26-869C-002C-54C0-5FF59AF4D9E2}"/>
                </a:ext>
              </a:extLst>
            </p:cNvPr>
            <p:cNvSpPr/>
            <p:nvPr/>
          </p:nvSpPr>
          <p:spPr bwMode="auto">
            <a:xfrm>
              <a:off x="587375" y="1790700"/>
              <a:ext cx="1371600" cy="1371600"/>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67" name="Picture 2" descr="Microsoft PowerPoint Logo - PNG and Vector - Logo Download">
              <a:hlinkClick r:id="rId13"/>
              <a:extLst>
                <a:ext uri="{FF2B5EF4-FFF2-40B4-BE49-F238E27FC236}">
                  <a16:creationId xmlns:a16="http://schemas.microsoft.com/office/drawing/2014/main" id="{87418575-6289-513F-47EF-577B43A9CD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2643" y="2057400"/>
              <a:ext cx="901064" cy="838200"/>
            </a:xfrm>
            <a:prstGeom prst="rect">
              <a:avLst/>
            </a:prstGeom>
            <a:noFill/>
            <a:extLst>
              <a:ext uri="{909E8E84-426E-40DD-AFC4-6F175D3DCCD1}">
                <a14:hiddenFill xmlns:a14="http://schemas.microsoft.com/office/drawing/2010/main">
                  <a:solidFill>
                    <a:srgbClr val="FFFFFF"/>
                  </a:solidFill>
                </a14:hiddenFill>
              </a:ext>
            </a:extLst>
          </p:spPr>
        </p:pic>
      </p:grpSp>
      <p:sp>
        <p:nvSpPr>
          <p:cNvPr id="161" name="Rectangle: Rounded Corners 6">
            <a:extLst>
              <a:ext uri="{FF2B5EF4-FFF2-40B4-BE49-F238E27FC236}">
                <a16:creationId xmlns:a16="http://schemas.microsoft.com/office/drawing/2014/main" id="{C7AAD86F-E507-A59B-9C6E-44F5D779C2A7}"/>
              </a:ext>
              <a:ext uri="{C183D7F6-B498-43B3-948B-1728B52AA6E4}">
                <adec:decorative xmlns:adec="http://schemas.microsoft.com/office/drawing/2017/decorative" val="1"/>
              </a:ext>
            </a:extLst>
          </p:cNvPr>
          <p:cNvSpPr/>
          <p:nvPr/>
        </p:nvSpPr>
        <p:spPr bwMode="auto">
          <a:xfrm>
            <a:off x="8211503" y="5272287"/>
            <a:ext cx="3017520" cy="100584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3" name="Title 1">
            <a:extLst>
              <a:ext uri="{FF2B5EF4-FFF2-40B4-BE49-F238E27FC236}">
                <a16:creationId xmlns:a16="http://schemas.microsoft.com/office/drawing/2014/main" id="{0F558B47-63EF-BA69-6D3D-3F099793D07D}"/>
              </a:ext>
            </a:extLst>
          </p:cNvPr>
          <p:cNvSpPr txBox="1">
            <a:spLocks/>
          </p:cNvSpPr>
          <p:nvPr/>
        </p:nvSpPr>
        <p:spPr>
          <a:xfrm>
            <a:off x="8352613" y="5467431"/>
            <a:ext cx="2735299" cy="61555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1000" spc="0">
                <a:gradFill>
                  <a:gsLst>
                    <a:gs pos="0">
                      <a:srgbClr val="1264B1"/>
                    </a:gs>
                    <a:gs pos="100000">
                      <a:srgbClr val="944DCF"/>
                    </a:gs>
                  </a:gsLst>
                  <a:lin ang="0" scaled="1"/>
                </a:gradFill>
                <a:latin typeface="Segoe UI Semibold"/>
              </a:rPr>
              <a:t>Ajouter une image </a:t>
            </a:r>
            <a:r>
              <a:rPr lang="fr-FR" sz="1000" spc="0">
                <a:solidFill>
                  <a:prstClr val="black"/>
                </a:solidFill>
                <a:latin typeface="Segoe UI"/>
              </a:rPr>
              <a:t>d'un paysage montagneux inspirant qui fasse écho à la devise de l'entreprise : « Nous surmontons tous les obstacles »</a:t>
            </a:r>
          </a:p>
        </p:txBody>
      </p:sp>
    </p:spTree>
    <p:extLst>
      <p:ext uri="{BB962C8B-B14F-4D97-AF65-F5344CB8AC3E}">
        <p14:creationId xmlns:p14="http://schemas.microsoft.com/office/powerpoint/2010/main" val="40046063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74086-6736-965D-60FE-8F942C02471C}"/>
              </a:ext>
            </a:extLst>
          </p:cNvPr>
          <p:cNvSpPr>
            <a:spLocks noGrp="1"/>
          </p:cNvSpPr>
          <p:nvPr>
            <p:ph type="title"/>
          </p:nvPr>
        </p:nvSpPr>
        <p:spPr>
          <a:noFill/>
        </p:spPr>
        <p:txBody>
          <a:bodyPr vert="horz" wrap="square" lIns="0" tIns="0" rIns="0" bIns="0" rtlCol="0" anchor="t">
            <a:spAutoFit/>
          </a:bodyPr>
          <a:lstStyle/>
          <a:p>
            <a:pPr defTabSz="914400"/>
            <a:r>
              <a:rPr lang="fr-FR" sz="3200">
                <a:gradFill flip="none" rotWithShape="1">
                  <a:gsLst>
                    <a:gs pos="50000">
                      <a:srgbClr val="8661C5"/>
                    </a:gs>
                    <a:gs pos="0">
                      <a:srgbClr val="3E76D4"/>
                    </a:gs>
                    <a:gs pos="100000">
                      <a:srgbClr val="C73ECC"/>
                    </a:gs>
                  </a:gsLst>
                  <a:lin ang="2700000" scaled="1"/>
                  <a:tileRect/>
                </a:gradFill>
                <a:cs typeface="+mn-cs"/>
              </a:rPr>
              <a:t>Un jour dans le quotidien d’un dirigeant</a:t>
            </a:r>
          </a:p>
        </p:txBody>
      </p:sp>
      <p:pic>
        <p:nvPicPr>
          <p:cNvPr id="8" name="Picture 2" descr="Microsoft Copilot logo">
            <a:extLst>
              <a:ext uri="{FF2B5EF4-FFF2-40B4-BE49-F238E27FC236}">
                <a16:creationId xmlns:a16="http://schemas.microsoft.com/office/drawing/2014/main" id="{25B0531D-5544-3ED2-7CD8-C5D432ED19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1016" y="13804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8" name="Group 147">
            <a:extLst>
              <a:ext uri="{FF2B5EF4-FFF2-40B4-BE49-F238E27FC236}">
                <a16:creationId xmlns:a16="http://schemas.microsoft.com/office/drawing/2014/main" id="{1592F4BA-E79F-E31D-2C9A-F179688A678B}"/>
              </a:ext>
              <a:ext uri="{C183D7F6-B498-43B3-948B-1728B52AA6E4}">
                <adec:decorative xmlns:adec="http://schemas.microsoft.com/office/drawing/2017/decorative" val="1"/>
              </a:ext>
            </a:extLst>
          </p:cNvPr>
          <p:cNvGrpSpPr/>
          <p:nvPr/>
        </p:nvGrpSpPr>
        <p:grpSpPr>
          <a:xfrm>
            <a:off x="0" y="1267001"/>
            <a:ext cx="9191137" cy="5002037"/>
            <a:chOff x="0" y="1267001"/>
            <a:chExt cx="9191137" cy="5002037"/>
          </a:xfrm>
        </p:grpSpPr>
        <p:sp>
          <p:nvSpPr>
            <p:cNvPr id="149" name="Freeform: Shape 148">
              <a:extLst>
                <a:ext uri="{FF2B5EF4-FFF2-40B4-BE49-F238E27FC236}">
                  <a16:creationId xmlns:a16="http://schemas.microsoft.com/office/drawing/2014/main" id="{4F4166AB-2141-CE74-6B50-8D13FF4C1AB6}"/>
                </a:ext>
                <a:ext uri="{C183D7F6-B498-43B3-948B-1728B52AA6E4}">
                  <adec:decorative xmlns:adec="http://schemas.microsoft.com/office/drawing/2017/decorative" val="1"/>
                </a:ext>
              </a:extLst>
            </p:cNvPr>
            <p:cNvSpPr/>
            <p:nvPr/>
          </p:nvSpPr>
          <p:spPr bwMode="auto">
            <a:xfrm>
              <a:off x="0" y="1387163"/>
              <a:ext cx="9070975" cy="2491048"/>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70975" h="2491048">
                  <a:moveTo>
                    <a:pt x="0" y="0"/>
                  </a:moveTo>
                  <a:lnTo>
                    <a:pt x="8850592" y="0"/>
                  </a:lnTo>
                  <a:cubicBezTo>
                    <a:pt x="8972306" y="0"/>
                    <a:pt x="9070975" y="98669"/>
                    <a:pt x="9070975" y="220383"/>
                  </a:cubicBezTo>
                  <a:lnTo>
                    <a:pt x="9070975" y="2270665"/>
                  </a:lnTo>
                  <a:cubicBezTo>
                    <a:pt x="9070975" y="2392379"/>
                    <a:pt x="8972306" y="2491048"/>
                    <a:pt x="8850592" y="2491048"/>
                  </a:cubicBezTo>
                  <a:lnTo>
                    <a:pt x="0" y="2491048"/>
                  </a:lnTo>
                </a:path>
              </a:pathLst>
            </a:custGeom>
            <a:noFill/>
            <a:ln w="15875" cap="rnd">
              <a:gradFill flip="none" rotWithShape="1">
                <a:gsLst>
                  <a:gs pos="0">
                    <a:schemeClr val="tx2"/>
                  </a:gs>
                  <a:gs pos="100000">
                    <a:schemeClr val="tx2">
                      <a:lumMod val="60000"/>
                      <a:lumOff val="40000"/>
                    </a:schemeClr>
                  </a:gs>
                </a:gsLst>
                <a:path path="circle">
                  <a:fillToRect r="100000" b="100000"/>
                </a:path>
                <a:tileRect l="-100000" t="-100000"/>
              </a:gra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50" name="Group 149">
              <a:extLst>
                <a:ext uri="{FF2B5EF4-FFF2-40B4-BE49-F238E27FC236}">
                  <a16:creationId xmlns:a16="http://schemas.microsoft.com/office/drawing/2014/main" id="{602A5EC2-B81D-81AB-FF4B-9E350EE9B29B}"/>
                </a:ext>
                <a:ext uri="{C183D7F6-B498-43B3-948B-1728B52AA6E4}">
                  <adec:decorative xmlns:adec="http://schemas.microsoft.com/office/drawing/2017/decorative" val="1"/>
                </a:ext>
              </a:extLst>
            </p:cNvPr>
            <p:cNvGrpSpPr/>
            <p:nvPr/>
          </p:nvGrpSpPr>
          <p:grpSpPr>
            <a:xfrm>
              <a:off x="2497656" y="1267001"/>
              <a:ext cx="240326" cy="240324"/>
              <a:chOff x="2236175" y="1655990"/>
              <a:chExt cx="240326" cy="240324"/>
            </a:xfrm>
          </p:grpSpPr>
          <p:sp>
            <p:nvSpPr>
              <p:cNvPr id="169" name="Oval 168">
                <a:extLst>
                  <a:ext uri="{FF2B5EF4-FFF2-40B4-BE49-F238E27FC236}">
                    <a16:creationId xmlns:a16="http://schemas.microsoft.com/office/drawing/2014/main" id="{53419B14-FD7F-BAC1-EEBC-0D1915E0A2AE}"/>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0" name="Graphic 68">
                <a:extLst>
                  <a:ext uri="{FF2B5EF4-FFF2-40B4-BE49-F238E27FC236}">
                    <a16:creationId xmlns:a16="http://schemas.microsoft.com/office/drawing/2014/main" id="{EEEFEC2C-AD8B-FAE4-997B-B4BD0AD81835}"/>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1" name="Group 150">
              <a:extLst>
                <a:ext uri="{FF2B5EF4-FFF2-40B4-BE49-F238E27FC236}">
                  <a16:creationId xmlns:a16="http://schemas.microsoft.com/office/drawing/2014/main" id="{A32DC7CF-B955-EA6A-4E0F-C7A905F68A83}"/>
                </a:ext>
                <a:ext uri="{C183D7F6-B498-43B3-948B-1728B52AA6E4}">
                  <adec:decorative xmlns:adec="http://schemas.microsoft.com/office/drawing/2017/decorative" val="1"/>
                </a:ext>
              </a:extLst>
            </p:cNvPr>
            <p:cNvGrpSpPr/>
            <p:nvPr/>
          </p:nvGrpSpPr>
          <p:grpSpPr>
            <a:xfrm>
              <a:off x="5326862" y="1267001"/>
              <a:ext cx="240326" cy="240324"/>
              <a:chOff x="2236175" y="1655990"/>
              <a:chExt cx="240326" cy="240324"/>
            </a:xfrm>
          </p:grpSpPr>
          <p:sp>
            <p:nvSpPr>
              <p:cNvPr id="167" name="Oval 166">
                <a:extLst>
                  <a:ext uri="{FF2B5EF4-FFF2-40B4-BE49-F238E27FC236}">
                    <a16:creationId xmlns:a16="http://schemas.microsoft.com/office/drawing/2014/main" id="{6D009C6C-AA22-5DE8-8181-CA4699A38F2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8" name="Graphic 68">
                <a:extLst>
                  <a:ext uri="{FF2B5EF4-FFF2-40B4-BE49-F238E27FC236}">
                    <a16:creationId xmlns:a16="http://schemas.microsoft.com/office/drawing/2014/main" id="{5747D078-CFE0-35B7-09C1-D079B8C20A1B}"/>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2" name="Group 151">
              <a:extLst>
                <a:ext uri="{FF2B5EF4-FFF2-40B4-BE49-F238E27FC236}">
                  <a16:creationId xmlns:a16="http://schemas.microsoft.com/office/drawing/2014/main" id="{E413FF34-E18E-DC06-67EF-19BE63EB215B}"/>
                </a:ext>
                <a:ext uri="{C183D7F6-B498-43B3-948B-1728B52AA6E4}">
                  <adec:decorative xmlns:adec="http://schemas.microsoft.com/office/drawing/2017/decorative" val="1"/>
                </a:ext>
              </a:extLst>
            </p:cNvPr>
            <p:cNvGrpSpPr/>
            <p:nvPr/>
          </p:nvGrpSpPr>
          <p:grpSpPr>
            <a:xfrm flipH="1">
              <a:off x="5326862" y="3749256"/>
              <a:ext cx="240326" cy="240324"/>
              <a:chOff x="2236175" y="1655990"/>
              <a:chExt cx="240326" cy="240324"/>
            </a:xfrm>
          </p:grpSpPr>
          <p:sp>
            <p:nvSpPr>
              <p:cNvPr id="165" name="Oval 164">
                <a:extLst>
                  <a:ext uri="{FF2B5EF4-FFF2-40B4-BE49-F238E27FC236}">
                    <a16:creationId xmlns:a16="http://schemas.microsoft.com/office/drawing/2014/main" id="{F0E95B8A-C567-25B7-34F8-EF641939B9C7}"/>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6" name="Graphic 68">
                <a:extLst>
                  <a:ext uri="{FF2B5EF4-FFF2-40B4-BE49-F238E27FC236}">
                    <a16:creationId xmlns:a16="http://schemas.microsoft.com/office/drawing/2014/main" id="{D080B016-1914-314F-1C45-0C960982EDA6}"/>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53" name="Group 152">
              <a:extLst>
                <a:ext uri="{FF2B5EF4-FFF2-40B4-BE49-F238E27FC236}">
                  <a16:creationId xmlns:a16="http://schemas.microsoft.com/office/drawing/2014/main" id="{681C758A-1EED-CB88-0F46-5766B65CAE35}"/>
                </a:ext>
                <a:ext uri="{C183D7F6-B498-43B3-948B-1728B52AA6E4}">
                  <adec:decorative xmlns:adec="http://schemas.microsoft.com/office/drawing/2017/decorative" val="1"/>
                </a:ext>
              </a:extLst>
            </p:cNvPr>
            <p:cNvGrpSpPr/>
            <p:nvPr/>
          </p:nvGrpSpPr>
          <p:grpSpPr>
            <a:xfrm rot="16200000" flipH="1">
              <a:off x="8950812" y="2512525"/>
              <a:ext cx="240326" cy="240324"/>
              <a:chOff x="2236175" y="1655990"/>
              <a:chExt cx="240326" cy="240324"/>
            </a:xfrm>
          </p:grpSpPr>
          <p:sp>
            <p:nvSpPr>
              <p:cNvPr id="163" name="Oval 162">
                <a:extLst>
                  <a:ext uri="{FF2B5EF4-FFF2-40B4-BE49-F238E27FC236}">
                    <a16:creationId xmlns:a16="http://schemas.microsoft.com/office/drawing/2014/main" id="{F3527CB1-F981-D5CF-1023-928DC0C631EB}"/>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4" name="Graphic 68">
                <a:extLst>
                  <a:ext uri="{FF2B5EF4-FFF2-40B4-BE49-F238E27FC236}">
                    <a16:creationId xmlns:a16="http://schemas.microsoft.com/office/drawing/2014/main" id="{240DE718-662D-6BD3-6B69-B815D673D8F3}"/>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sp>
          <p:nvSpPr>
            <p:cNvPr id="154" name="Rectangle: Rounded Corners 6">
              <a:extLst>
                <a:ext uri="{FF2B5EF4-FFF2-40B4-BE49-F238E27FC236}">
                  <a16:creationId xmlns:a16="http://schemas.microsoft.com/office/drawing/2014/main" id="{A2C9122A-5BE9-99FA-9F54-87220B17C97F}"/>
                </a:ext>
                <a:ext uri="{C183D7F6-B498-43B3-948B-1728B52AA6E4}">
                  <adec:decorative xmlns:adec="http://schemas.microsoft.com/office/drawing/2017/decorative" val="1"/>
                </a:ext>
              </a:extLst>
            </p:cNvPr>
            <p:cNvSpPr/>
            <p:nvPr/>
          </p:nvSpPr>
          <p:spPr bwMode="auto">
            <a:xfrm>
              <a:off x="588263" y="2991130"/>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5" name="Rectangle: Rounded Corners 6">
              <a:extLst>
                <a:ext uri="{FF2B5EF4-FFF2-40B4-BE49-F238E27FC236}">
                  <a16:creationId xmlns:a16="http://schemas.microsoft.com/office/drawing/2014/main" id="{6511942D-B39B-67FB-A647-1C010FED42A7}"/>
                </a:ext>
                <a:ext uri="{C183D7F6-B498-43B3-948B-1728B52AA6E4}">
                  <adec:decorative xmlns:adec="http://schemas.microsoft.com/office/drawing/2017/decorative" val="1"/>
                </a:ext>
              </a:extLst>
            </p:cNvPr>
            <p:cNvSpPr/>
            <p:nvPr/>
          </p:nvSpPr>
          <p:spPr bwMode="auto">
            <a:xfrm>
              <a:off x="3417469" y="2986363"/>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6" name="Rectangle: Rounded Corners 6">
              <a:extLst>
                <a:ext uri="{FF2B5EF4-FFF2-40B4-BE49-F238E27FC236}">
                  <a16:creationId xmlns:a16="http://schemas.microsoft.com/office/drawing/2014/main" id="{DB28E560-C7A8-5E13-112D-25B9B508FFF8}"/>
                </a:ext>
                <a:ext uri="{C183D7F6-B498-43B3-948B-1728B52AA6E4}">
                  <adec:decorative xmlns:adec="http://schemas.microsoft.com/office/drawing/2017/decorative" val="1"/>
                </a:ext>
              </a:extLst>
            </p:cNvPr>
            <p:cNvSpPr/>
            <p:nvPr/>
          </p:nvSpPr>
          <p:spPr bwMode="auto">
            <a:xfrm>
              <a:off x="6246676" y="2996959"/>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7" name="Rectangle: Rounded Corners 6">
              <a:extLst>
                <a:ext uri="{FF2B5EF4-FFF2-40B4-BE49-F238E27FC236}">
                  <a16:creationId xmlns:a16="http://schemas.microsoft.com/office/drawing/2014/main" id="{7B431EF8-5E7B-55DB-A64E-8006C048FDEC}"/>
                </a:ext>
                <a:ext uri="{C183D7F6-B498-43B3-948B-1728B52AA6E4}">
                  <adec:decorative xmlns:adec="http://schemas.microsoft.com/office/drawing/2017/decorative" val="1"/>
                </a:ext>
              </a:extLst>
            </p:cNvPr>
            <p:cNvSpPr/>
            <p:nvPr/>
          </p:nvSpPr>
          <p:spPr bwMode="auto">
            <a:xfrm>
              <a:off x="588263" y="5628958"/>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8" name="Rectangle: Rounded Corners 6">
              <a:extLst>
                <a:ext uri="{FF2B5EF4-FFF2-40B4-BE49-F238E27FC236}">
                  <a16:creationId xmlns:a16="http://schemas.microsoft.com/office/drawing/2014/main" id="{F101E713-4CD8-1737-1842-3C16F5DBC68E}"/>
                </a:ext>
                <a:ext uri="{C183D7F6-B498-43B3-948B-1728B52AA6E4}">
                  <adec:decorative xmlns:adec="http://schemas.microsoft.com/office/drawing/2017/decorative" val="1"/>
                </a:ext>
              </a:extLst>
            </p:cNvPr>
            <p:cNvSpPr/>
            <p:nvPr/>
          </p:nvSpPr>
          <p:spPr bwMode="auto">
            <a:xfrm>
              <a:off x="3417469"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9" name="Rectangle: Rounded Corners 6">
              <a:extLst>
                <a:ext uri="{FF2B5EF4-FFF2-40B4-BE49-F238E27FC236}">
                  <a16:creationId xmlns:a16="http://schemas.microsoft.com/office/drawing/2014/main" id="{E4C26DE1-F32E-17B0-859A-AEC2FF339F57}"/>
                </a:ext>
                <a:ext uri="{C183D7F6-B498-43B3-948B-1728B52AA6E4}">
                  <adec:decorative xmlns:adec="http://schemas.microsoft.com/office/drawing/2017/decorative" val="1"/>
                </a:ext>
              </a:extLst>
            </p:cNvPr>
            <p:cNvSpPr/>
            <p:nvPr/>
          </p:nvSpPr>
          <p:spPr bwMode="auto">
            <a:xfrm>
              <a:off x="6246676" y="5626076"/>
              <a:ext cx="2560320" cy="640080"/>
            </a:xfrm>
            <a:prstGeom prst="roundRect">
              <a:avLst>
                <a:gd name="adj" fmla="val 8425"/>
              </a:avLst>
            </a:prstGeom>
            <a:solidFill>
              <a:schemeClr val="bg1"/>
            </a:solidFill>
            <a:ln w="25400">
              <a:gradFill>
                <a:gsLst>
                  <a:gs pos="37000">
                    <a:srgbClr val="464FEB"/>
                  </a:gs>
                  <a:gs pos="69000">
                    <a:srgbClr val="47CFFA"/>
                  </a:gs>
                  <a:gs pos="91000">
                    <a:srgbClr val="B47CF8"/>
                  </a:gs>
                </a:gsLst>
                <a:lin ang="3600000" scaled="0"/>
              </a:gradFill>
            </a:ln>
            <a:effectLst>
              <a:outerShdw blurRad="300618" dist="16429" dir="2700000" algn="tl" rotWithShape="0">
                <a:prstClr val="black">
                  <a:alpha val="11839"/>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60" name="Group 159">
              <a:extLst>
                <a:ext uri="{FF2B5EF4-FFF2-40B4-BE49-F238E27FC236}">
                  <a16:creationId xmlns:a16="http://schemas.microsoft.com/office/drawing/2014/main" id="{F2756467-DCA2-C02F-0D8C-99A6B5B77680}"/>
                </a:ext>
                <a:ext uri="{C183D7F6-B498-43B3-948B-1728B52AA6E4}">
                  <adec:decorative xmlns:adec="http://schemas.microsoft.com/office/drawing/2017/decorative" val="1"/>
                </a:ext>
              </a:extLst>
            </p:cNvPr>
            <p:cNvGrpSpPr/>
            <p:nvPr/>
          </p:nvGrpSpPr>
          <p:grpSpPr>
            <a:xfrm flipH="1">
              <a:off x="2497656" y="3749256"/>
              <a:ext cx="240326" cy="240324"/>
              <a:chOff x="2236175" y="1655990"/>
              <a:chExt cx="240326" cy="240324"/>
            </a:xfrm>
          </p:grpSpPr>
          <p:sp>
            <p:nvSpPr>
              <p:cNvPr id="161" name="Oval 160">
                <a:extLst>
                  <a:ext uri="{FF2B5EF4-FFF2-40B4-BE49-F238E27FC236}">
                    <a16:creationId xmlns:a16="http://schemas.microsoft.com/office/drawing/2014/main" id="{247DC0FB-04E7-DE01-7332-9BB9750D724C}"/>
                  </a:ext>
                </a:extLst>
              </p:cNvPr>
              <p:cNvSpPr/>
              <p:nvPr/>
            </p:nvSpPr>
            <p:spPr bwMode="auto">
              <a:xfrm>
                <a:off x="2236175" y="1655990"/>
                <a:ext cx="240326" cy="240324"/>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2" name="Graphic 68">
                <a:extLst>
                  <a:ext uri="{FF2B5EF4-FFF2-40B4-BE49-F238E27FC236}">
                    <a16:creationId xmlns:a16="http://schemas.microsoft.com/office/drawing/2014/main" id="{F6E9A16A-2672-4F6C-ED40-D2772FCB3F0E}"/>
                  </a:ext>
                </a:extLst>
              </p:cNvPr>
              <p:cNvSpPr/>
              <p:nvPr/>
            </p:nvSpPr>
            <p:spPr>
              <a:xfrm>
                <a:off x="2311323" y="1688908"/>
                <a:ext cx="118640" cy="174488"/>
              </a:xfrm>
              <a:custGeom>
                <a:avLst/>
                <a:gdLst>
                  <a:gd name="connsiteX0" fmla="*/ 327337 w 2508111"/>
                  <a:gd name="connsiteY0" fmla="*/ 292474 h 3930517"/>
                  <a:gd name="connsiteX1" fmla="*/ 758398 w 2508111"/>
                  <a:gd name="connsiteY1" fmla="*/ 292474 h 3930517"/>
                  <a:gd name="connsiteX2" fmla="*/ 2215647 w 2508111"/>
                  <a:gd name="connsiteY2" fmla="*/ 1749729 h 3930517"/>
                  <a:gd name="connsiteX3" fmla="*/ 2254783 w 2508111"/>
                  <a:gd name="connsiteY3" fmla="*/ 2132904 h 3930517"/>
                  <a:gd name="connsiteX4" fmla="*/ 2215647 w 2508111"/>
                  <a:gd name="connsiteY4" fmla="*/ 2180798 h 3930517"/>
                  <a:gd name="connsiteX5" fmla="*/ 2180148 w 2508111"/>
                  <a:gd name="connsiteY5" fmla="*/ 2216277 h 3930517"/>
                  <a:gd name="connsiteX6" fmla="*/ 758398 w 2508111"/>
                  <a:gd name="connsiteY6" fmla="*/ 3638047 h 3930517"/>
                  <a:gd name="connsiteX7" fmla="*/ 327337 w 2508111"/>
                  <a:gd name="connsiteY7" fmla="*/ 3638047 h 3930517"/>
                  <a:gd name="connsiteX8" fmla="*/ 292474 w 2508111"/>
                  <a:gd name="connsiteY8" fmla="*/ 3603198 h 3930517"/>
                  <a:gd name="connsiteX9" fmla="*/ 292474 w 2508111"/>
                  <a:gd name="connsiteY9" fmla="*/ 3172130 h 3930517"/>
                  <a:gd name="connsiteX10" fmla="*/ 1499346 w 2508111"/>
                  <a:gd name="connsiteY10" fmla="*/ 1965264 h 3930517"/>
                  <a:gd name="connsiteX11" fmla="*/ 292474 w 2508111"/>
                  <a:gd name="connsiteY11" fmla="*/ 758390 h 3930517"/>
                  <a:gd name="connsiteX12" fmla="*/ 292474 w 2508111"/>
                  <a:gd name="connsiteY12" fmla="*/ 327337 h 3930517"/>
                  <a:gd name="connsiteX13" fmla="*/ 902081 w 2508111"/>
                  <a:gd name="connsiteY13" fmla="*/ 148790 h 3930517"/>
                  <a:gd name="connsiteX14" fmla="*/ 183653 w 2508111"/>
                  <a:gd name="connsiteY14" fmla="*/ 148790 h 3930517"/>
                  <a:gd name="connsiteX15" fmla="*/ 148790 w 2508111"/>
                  <a:gd name="connsiteY15" fmla="*/ 183655 h 3930517"/>
                  <a:gd name="connsiteX16" fmla="*/ 148790 w 2508111"/>
                  <a:gd name="connsiteY16" fmla="*/ 902074 h 3930517"/>
                  <a:gd name="connsiteX17" fmla="*/ 1211981 w 2508111"/>
                  <a:gd name="connsiteY17" fmla="*/ 1965264 h 3930517"/>
                  <a:gd name="connsiteX18" fmla="*/ 148790 w 2508111"/>
                  <a:gd name="connsiteY18" fmla="*/ 3028447 h 3930517"/>
                  <a:gd name="connsiteX19" fmla="*/ 148790 w 2508111"/>
                  <a:gd name="connsiteY19" fmla="*/ 3746880 h 3930517"/>
                  <a:gd name="connsiteX20" fmla="*/ 183653 w 2508111"/>
                  <a:gd name="connsiteY20" fmla="*/ 3781730 h 3930517"/>
                  <a:gd name="connsiteX21" fmla="*/ 902081 w 2508111"/>
                  <a:gd name="connsiteY21" fmla="*/ 3781730 h 3930517"/>
                  <a:gd name="connsiteX22" fmla="*/ 2323851 w 2508111"/>
                  <a:gd name="connsiteY22" fmla="*/ 2359980 h 3930517"/>
                  <a:gd name="connsiteX23" fmla="*/ 2324480 w 2508111"/>
                  <a:gd name="connsiteY23" fmla="*/ 2359329 h 3930517"/>
                  <a:gd name="connsiteX24" fmla="*/ 2359330 w 2508111"/>
                  <a:gd name="connsiteY24" fmla="*/ 2324481 h 3930517"/>
                  <a:gd name="connsiteX25" fmla="*/ 2424353 w 2508111"/>
                  <a:gd name="connsiteY25" fmla="*/ 2244867 h 3930517"/>
                  <a:gd name="connsiteX26" fmla="*/ 2359330 w 2508111"/>
                  <a:gd name="connsiteY26" fmla="*/ 1606047 h 3930517"/>
                  <a:gd name="connsiteX27" fmla="*/ 208305 w 2508111"/>
                  <a:gd name="connsiteY27" fmla="*/ 1283822 h 3930517"/>
                  <a:gd name="connsiteX28" fmla="*/ 64622 w 2508111"/>
                  <a:gd name="connsiteY28" fmla="*/ 1283822 h 3930517"/>
                  <a:gd name="connsiteX29" fmla="*/ 64622 w 2508111"/>
                  <a:gd name="connsiteY29" fmla="*/ 1427505 h 3930517"/>
                  <a:gd name="connsiteX30" fmla="*/ 530537 w 2508111"/>
                  <a:gd name="connsiteY30" fmla="*/ 1893412 h 3930517"/>
                  <a:gd name="connsiteX31" fmla="*/ 530537 w 2508111"/>
                  <a:gd name="connsiteY31" fmla="*/ 2037115 h 3930517"/>
                  <a:gd name="connsiteX32" fmla="*/ 64622 w 2508111"/>
                  <a:gd name="connsiteY32" fmla="*/ 2503012 h 3930517"/>
                  <a:gd name="connsiteX33" fmla="*/ 64622 w 2508111"/>
                  <a:gd name="connsiteY33" fmla="*/ 2646715 h 3930517"/>
                  <a:gd name="connsiteX34" fmla="*/ 208305 w 2508111"/>
                  <a:gd name="connsiteY34" fmla="*/ 2646715 h 3930517"/>
                  <a:gd name="connsiteX35" fmla="*/ 674222 w 2508111"/>
                  <a:gd name="connsiteY35" fmla="*/ 2180798 h 3930517"/>
                  <a:gd name="connsiteX36" fmla="*/ 674222 w 2508111"/>
                  <a:gd name="connsiteY36" fmla="*/ 1749729 h 393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08111" h="3930517">
                    <a:moveTo>
                      <a:pt x="327337" y="292474"/>
                    </a:moveTo>
                    <a:cubicBezTo>
                      <a:pt x="446370" y="173442"/>
                      <a:pt x="639357" y="173442"/>
                      <a:pt x="758398" y="292474"/>
                    </a:cubicBezTo>
                    <a:lnTo>
                      <a:pt x="2215647" y="1749729"/>
                    </a:lnTo>
                    <a:cubicBezTo>
                      <a:pt x="2319726" y="1853808"/>
                      <a:pt x="2332873" y="2014621"/>
                      <a:pt x="2254783" y="2132904"/>
                    </a:cubicBezTo>
                    <a:cubicBezTo>
                      <a:pt x="2243648" y="2149749"/>
                      <a:pt x="2230623" y="2165822"/>
                      <a:pt x="2215647" y="2180798"/>
                    </a:cubicBezTo>
                    <a:lnTo>
                      <a:pt x="2180148" y="2216277"/>
                    </a:lnTo>
                    <a:lnTo>
                      <a:pt x="758398" y="3638047"/>
                    </a:lnTo>
                    <a:cubicBezTo>
                      <a:pt x="639357" y="3757081"/>
                      <a:pt x="446370" y="3757081"/>
                      <a:pt x="327337" y="3638047"/>
                    </a:cubicBezTo>
                    <a:lnTo>
                      <a:pt x="292474" y="3603198"/>
                    </a:lnTo>
                    <a:cubicBezTo>
                      <a:pt x="173442" y="3484163"/>
                      <a:pt x="173442" y="3291164"/>
                      <a:pt x="292474" y="3172130"/>
                    </a:cubicBezTo>
                    <a:lnTo>
                      <a:pt x="1499346" y="1965264"/>
                    </a:lnTo>
                    <a:lnTo>
                      <a:pt x="292474" y="758390"/>
                    </a:lnTo>
                    <a:cubicBezTo>
                      <a:pt x="173442" y="639359"/>
                      <a:pt x="173442" y="446370"/>
                      <a:pt x="292474" y="327337"/>
                    </a:cubicBezTo>
                    <a:close/>
                    <a:moveTo>
                      <a:pt x="902081" y="148790"/>
                    </a:moveTo>
                    <a:cubicBezTo>
                      <a:pt x="703686" y="-49597"/>
                      <a:pt x="382039" y="-49597"/>
                      <a:pt x="183653" y="148790"/>
                    </a:cubicBezTo>
                    <a:lnTo>
                      <a:pt x="148790" y="183655"/>
                    </a:lnTo>
                    <a:cubicBezTo>
                      <a:pt x="-49597" y="382041"/>
                      <a:pt x="-49597" y="703688"/>
                      <a:pt x="148790" y="902074"/>
                    </a:cubicBezTo>
                    <a:lnTo>
                      <a:pt x="1211981" y="1965264"/>
                    </a:lnTo>
                    <a:lnTo>
                      <a:pt x="148790" y="3028447"/>
                    </a:lnTo>
                    <a:cubicBezTo>
                      <a:pt x="-49597" y="3226831"/>
                      <a:pt x="-49597" y="3548496"/>
                      <a:pt x="148790" y="3746880"/>
                    </a:cubicBezTo>
                    <a:lnTo>
                      <a:pt x="183653" y="3781730"/>
                    </a:lnTo>
                    <a:cubicBezTo>
                      <a:pt x="382039" y="3980114"/>
                      <a:pt x="703688" y="3980114"/>
                      <a:pt x="902081" y="3781730"/>
                    </a:cubicBezTo>
                    <a:lnTo>
                      <a:pt x="2323851" y="2359980"/>
                    </a:lnTo>
                    <a:lnTo>
                      <a:pt x="2324480" y="2359329"/>
                    </a:lnTo>
                    <a:lnTo>
                      <a:pt x="2359330" y="2324481"/>
                    </a:lnTo>
                    <a:cubicBezTo>
                      <a:pt x="2384038" y="2299772"/>
                      <a:pt x="2405740" y="2273071"/>
                      <a:pt x="2424353" y="2244867"/>
                    </a:cubicBezTo>
                    <a:cubicBezTo>
                      <a:pt x="2554564" y="2047641"/>
                      <a:pt x="2533005" y="1779722"/>
                      <a:pt x="2359330" y="1606047"/>
                    </a:cubicBezTo>
                    <a:close/>
                    <a:moveTo>
                      <a:pt x="208305" y="1283822"/>
                    </a:moveTo>
                    <a:cubicBezTo>
                      <a:pt x="168628" y="1244143"/>
                      <a:pt x="104299" y="1244143"/>
                      <a:pt x="64622" y="1283822"/>
                    </a:cubicBezTo>
                    <a:cubicBezTo>
                      <a:pt x="24943" y="1323499"/>
                      <a:pt x="24943" y="1387828"/>
                      <a:pt x="64622" y="1427505"/>
                    </a:cubicBezTo>
                    <a:lnTo>
                      <a:pt x="530537" y="1893412"/>
                    </a:lnTo>
                    <a:cubicBezTo>
                      <a:pt x="570214" y="1933097"/>
                      <a:pt x="570214" y="1997430"/>
                      <a:pt x="530537" y="2037115"/>
                    </a:cubicBezTo>
                    <a:lnTo>
                      <a:pt x="64622" y="2503012"/>
                    </a:lnTo>
                    <a:cubicBezTo>
                      <a:pt x="24943" y="2542697"/>
                      <a:pt x="24943" y="2607030"/>
                      <a:pt x="64622" y="2646715"/>
                    </a:cubicBezTo>
                    <a:cubicBezTo>
                      <a:pt x="104299" y="2686380"/>
                      <a:pt x="168628" y="2686380"/>
                      <a:pt x="208305" y="2646715"/>
                    </a:cubicBezTo>
                    <a:lnTo>
                      <a:pt x="674222" y="2180798"/>
                    </a:lnTo>
                    <a:cubicBezTo>
                      <a:pt x="793247" y="2061763"/>
                      <a:pt x="793247" y="1868764"/>
                      <a:pt x="674222" y="1749729"/>
                    </a:cubicBezTo>
                    <a:close/>
                  </a:path>
                </a:pathLst>
              </a:custGeom>
              <a:gradFill>
                <a:gsLst>
                  <a:gs pos="0">
                    <a:srgbClr val="9E6EFB"/>
                  </a:gs>
                  <a:gs pos="85000">
                    <a:srgbClr val="F7ABA7"/>
                  </a:gs>
                </a:gsLst>
                <a:lin ang="27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sp>
        <p:nvSpPr>
          <p:cNvPr id="171" name="Rectangle: Rounded Corners 170">
            <a:extLst>
              <a:ext uri="{FF2B5EF4-FFF2-40B4-BE49-F238E27FC236}">
                <a16:creationId xmlns:a16="http://schemas.microsoft.com/office/drawing/2014/main" id="{68CD4D98-3803-444D-021D-9667CDBE74BD}"/>
              </a:ext>
            </a:extLst>
          </p:cNvPr>
          <p:cNvSpPr/>
          <p:nvPr/>
        </p:nvSpPr>
        <p:spPr bwMode="auto">
          <a:xfrm>
            <a:off x="588263"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Segoe UI" pitchFamily="34" charset="0"/>
                <a:cs typeface="Segoe UI"/>
              </a:rPr>
              <a:t>07h00</a:t>
            </a:r>
          </a:p>
        </p:txBody>
      </p:sp>
      <p:sp>
        <p:nvSpPr>
          <p:cNvPr id="172" name="TextBox 171">
            <a:extLst>
              <a:ext uri="{FF2B5EF4-FFF2-40B4-BE49-F238E27FC236}">
                <a16:creationId xmlns:a16="http://schemas.microsoft.com/office/drawing/2014/main" id="{B0F75811-6518-13F1-0563-C3CF11094EC6}"/>
              </a:ext>
            </a:extLst>
          </p:cNvPr>
          <p:cNvSpPr txBox="1"/>
          <p:nvPr/>
        </p:nvSpPr>
        <p:spPr>
          <a:xfrm>
            <a:off x="588263" y="1587288"/>
            <a:ext cx="2598477" cy="43858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950" b="0" i="0" u="none" strike="noStrike" cap="none" normalizeH="0" baseline="0" noProof="0">
                <a:ln>
                  <a:noFill/>
                </a:ln>
                <a:solidFill>
                  <a:prstClr val="black"/>
                </a:solidFill>
                <a:effectLst/>
                <a:uLnTx/>
                <a:uFillTx/>
                <a:latin typeface="Segoe UI"/>
                <a:ea typeface="+mn-ea"/>
                <a:cs typeface="Segoe UI Semibold"/>
              </a:rPr>
              <a:t>Tanya commence la journée par un appel client dans sa chambre d'hôtel. Elle utilise Copilot pour surveiller les éventuels désaccords.</a:t>
            </a:r>
          </a:p>
        </p:txBody>
      </p:sp>
      <p:grpSp>
        <p:nvGrpSpPr>
          <p:cNvPr id="2" name="Group 1">
            <a:extLst>
              <a:ext uri="{FF2B5EF4-FFF2-40B4-BE49-F238E27FC236}">
                <a16:creationId xmlns:a16="http://schemas.microsoft.com/office/drawing/2014/main" id="{1AA2ADF2-058D-4B65-612A-F3C4E105D6E0}"/>
              </a:ext>
              <a:ext uri="{C183D7F6-B498-43B3-948B-1728B52AA6E4}">
                <adec:decorative xmlns:adec="http://schemas.microsoft.com/office/drawing/2017/decorative" val="1"/>
              </a:ext>
            </a:extLst>
          </p:cNvPr>
          <p:cNvGrpSpPr>
            <a:grpSpLocks/>
          </p:cNvGrpSpPr>
          <p:nvPr/>
        </p:nvGrpSpPr>
        <p:grpSpPr>
          <a:xfrm>
            <a:off x="588264" y="2375245"/>
            <a:ext cx="534543" cy="534543"/>
            <a:chOff x="4236994" y="8381781"/>
            <a:chExt cx="534543" cy="534543"/>
          </a:xfrm>
        </p:grpSpPr>
        <p:sp>
          <p:nvSpPr>
            <p:cNvPr id="4" name="Rounded Rectangle 46">
              <a:extLst>
                <a:ext uri="{FF2B5EF4-FFF2-40B4-BE49-F238E27FC236}">
                  <a16:creationId xmlns:a16="http://schemas.microsoft.com/office/drawing/2014/main" id="{5370F822-4423-BFD6-B6F5-49A6E1F36BFE}"/>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0" name="Picture 6" descr="Microsoft Teams Logo, symbol, meaning, history, PNG">
              <a:hlinkClick r:id="rId4"/>
              <a:extLst>
                <a:ext uri="{FF2B5EF4-FFF2-40B4-BE49-F238E27FC236}">
                  <a16:creationId xmlns:a16="http://schemas.microsoft.com/office/drawing/2014/main" id="{9A1A0977-CDE9-9B1E-DC9F-851B78E1D8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76" name="TextBox 175">
            <a:extLst>
              <a:ext uri="{FF2B5EF4-FFF2-40B4-BE49-F238E27FC236}">
                <a16:creationId xmlns:a16="http://schemas.microsoft.com/office/drawing/2014/main" id="{61B4EC4C-EC70-249E-DEFE-296A29B1E3AD}"/>
              </a:ext>
              <a:ext uri="{C183D7F6-B498-43B3-948B-1728B52AA6E4}">
                <adec:decorative xmlns:adec="http://schemas.microsoft.com/office/drawing/2017/decorative" val="0"/>
              </a:ext>
            </a:extLst>
          </p:cNvPr>
          <p:cNvSpPr txBox="1"/>
          <p:nvPr/>
        </p:nvSpPr>
        <p:spPr>
          <a:xfrm>
            <a:off x="1237053"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77" name="Title 1">
            <a:extLst>
              <a:ext uri="{FF2B5EF4-FFF2-40B4-BE49-F238E27FC236}">
                <a16:creationId xmlns:a16="http://schemas.microsoft.com/office/drawing/2014/main" id="{0530A55A-284E-6F8D-7DB3-D5E95A8EDADF}"/>
              </a:ext>
            </a:extLst>
          </p:cNvPr>
          <p:cNvSpPr txBox="1">
            <a:spLocks/>
          </p:cNvSpPr>
          <p:nvPr/>
        </p:nvSpPr>
        <p:spPr>
          <a:xfrm>
            <a:off x="646864" y="3121738"/>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800" b="1" spc="0">
                <a:gradFill>
                  <a:gsLst>
                    <a:gs pos="0">
                      <a:srgbClr val="1264B1"/>
                    </a:gs>
                    <a:gs pos="100000">
                      <a:srgbClr val="944DCF"/>
                    </a:gs>
                  </a:gsLst>
                  <a:lin ang="0" scaled="1"/>
                </a:gradFill>
                <a:latin typeface="Segoe UI"/>
              </a:rPr>
              <a:t>Quelles questions de suivi poser pour </a:t>
            </a:r>
            <a:r>
              <a:rPr lang="fr-FR" sz="800" spc="0">
                <a:solidFill>
                  <a:prstClr val="black"/>
                </a:solidFill>
                <a:latin typeface="Segoe UI"/>
              </a:rPr>
              <a:t>m'assurer que j'ai compris le problème du client concernant la dernière livraison ?</a:t>
            </a:r>
          </a:p>
        </p:txBody>
      </p:sp>
      <p:sp>
        <p:nvSpPr>
          <p:cNvPr id="178" name="Rectangle: Rounded Corners 177">
            <a:extLst>
              <a:ext uri="{FF2B5EF4-FFF2-40B4-BE49-F238E27FC236}">
                <a16:creationId xmlns:a16="http://schemas.microsoft.com/office/drawing/2014/main" id="{E09577B1-D06B-0C2C-B707-65E4B4E79B40}"/>
              </a:ext>
            </a:extLst>
          </p:cNvPr>
          <p:cNvSpPr/>
          <p:nvPr/>
        </p:nvSpPr>
        <p:spPr bwMode="auto">
          <a:xfrm>
            <a:off x="3417469" y="1253813"/>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08h30</a:t>
            </a:r>
          </a:p>
        </p:txBody>
      </p:sp>
      <p:sp>
        <p:nvSpPr>
          <p:cNvPr id="179" name="TextBox 178">
            <a:extLst>
              <a:ext uri="{FF2B5EF4-FFF2-40B4-BE49-F238E27FC236}">
                <a16:creationId xmlns:a16="http://schemas.microsoft.com/office/drawing/2014/main" id="{ADADC7AD-2415-A8D8-B98F-04E40614C7F3}"/>
              </a:ext>
            </a:extLst>
          </p:cNvPr>
          <p:cNvSpPr txBox="1"/>
          <p:nvPr/>
        </p:nvSpPr>
        <p:spPr>
          <a:xfrm>
            <a:off x="3417469" y="1587288"/>
            <a:ext cx="2598477" cy="58477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950" b="0" i="0" u="none" strike="noStrike" cap="none" normalizeH="0" baseline="0" noProof="0">
                <a:ln>
                  <a:noFill/>
                </a:ln>
                <a:solidFill>
                  <a:prstClr val="black"/>
                </a:solidFill>
                <a:effectLst/>
                <a:uLnTx/>
                <a:uFillTx/>
                <a:latin typeface="Segoe UI"/>
                <a:ea typeface="+mn-ea"/>
                <a:cs typeface="Segoe UI Semibold"/>
              </a:rPr>
              <a:t>Après l'appel, Tanya résume ses échanges de mails de la veille et utilise Copilot pour créer des réponses à tous ses e-mails en seulement 20 minutes.</a:t>
            </a:r>
          </a:p>
        </p:txBody>
      </p:sp>
      <p:grpSp>
        <p:nvGrpSpPr>
          <p:cNvPr id="18" name="Group 17">
            <a:extLst>
              <a:ext uri="{FF2B5EF4-FFF2-40B4-BE49-F238E27FC236}">
                <a16:creationId xmlns:a16="http://schemas.microsoft.com/office/drawing/2014/main" id="{B2D83B0E-6693-8018-BF84-6C65C9ACAA73}"/>
              </a:ext>
              <a:ext uri="{C183D7F6-B498-43B3-948B-1728B52AA6E4}">
                <adec:decorative xmlns:adec="http://schemas.microsoft.com/office/drawing/2017/decorative" val="1"/>
              </a:ext>
            </a:extLst>
          </p:cNvPr>
          <p:cNvGrpSpPr>
            <a:grpSpLocks/>
          </p:cNvGrpSpPr>
          <p:nvPr/>
        </p:nvGrpSpPr>
        <p:grpSpPr>
          <a:xfrm>
            <a:off x="3417469" y="2375244"/>
            <a:ext cx="534543" cy="534543"/>
            <a:chOff x="12716387" y="5818028"/>
            <a:chExt cx="534543" cy="534543"/>
          </a:xfrm>
        </p:grpSpPr>
        <p:sp>
          <p:nvSpPr>
            <p:cNvPr id="19" name="Rounded Rectangle 46">
              <a:hlinkClick r:id="rId6"/>
              <a:extLst>
                <a:ext uri="{FF2B5EF4-FFF2-40B4-BE49-F238E27FC236}">
                  <a16:creationId xmlns:a16="http://schemas.microsoft.com/office/drawing/2014/main" id="{54C9C0A2-42BE-4EF2-4393-B2FD1FE634E6}"/>
                </a:ext>
              </a:extLst>
            </p:cNvPr>
            <p:cNvSpPr/>
            <p:nvPr/>
          </p:nvSpPr>
          <p:spPr bwMode="auto">
            <a:xfrm>
              <a:off x="12716387" y="5818028"/>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D50D61CD-B868-319C-9BCA-B6E482244D2A}"/>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2871" t="17900" r="17900" b="17900"/>
            <a:stretch/>
          </p:blipFill>
          <p:spPr>
            <a:xfrm>
              <a:off x="12753754" y="5867453"/>
              <a:ext cx="410880" cy="445366"/>
            </a:xfrm>
            <a:prstGeom prst="rect">
              <a:avLst/>
            </a:prstGeom>
          </p:spPr>
        </p:pic>
      </p:grpSp>
      <p:sp>
        <p:nvSpPr>
          <p:cNvPr id="183" name="TextBox 182">
            <a:extLst>
              <a:ext uri="{FF2B5EF4-FFF2-40B4-BE49-F238E27FC236}">
                <a16:creationId xmlns:a16="http://schemas.microsoft.com/office/drawing/2014/main" id="{2CDCD612-F9A7-ED32-8B94-50E229476AF8}"/>
              </a:ext>
              <a:ext uri="{C183D7F6-B498-43B3-948B-1728B52AA6E4}">
                <adec:decorative xmlns:adec="http://schemas.microsoft.com/office/drawing/2017/decorative" val="0"/>
              </a:ext>
            </a:extLst>
          </p:cNvPr>
          <p:cNvSpPr txBox="1"/>
          <p:nvPr/>
        </p:nvSpPr>
        <p:spPr>
          <a:xfrm>
            <a:off x="4037252"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Outlook</a:t>
            </a:r>
          </a:p>
        </p:txBody>
      </p:sp>
      <p:sp>
        <p:nvSpPr>
          <p:cNvPr id="184" name="Title 1">
            <a:extLst>
              <a:ext uri="{FF2B5EF4-FFF2-40B4-BE49-F238E27FC236}">
                <a16:creationId xmlns:a16="http://schemas.microsoft.com/office/drawing/2014/main" id="{5FF67652-A3FB-B23B-44F1-42F415F93586}"/>
              </a:ext>
            </a:extLst>
          </p:cNvPr>
          <p:cNvSpPr txBox="1">
            <a:spLocks/>
          </p:cNvSpPr>
          <p:nvPr/>
        </p:nvSpPr>
        <p:spPr>
          <a:xfrm>
            <a:off x="3476070" y="3060182"/>
            <a:ext cx="2443118" cy="492443"/>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800" b="1" spc="0">
                <a:gradFill>
                  <a:gsLst>
                    <a:gs pos="0">
                      <a:srgbClr val="1264B1"/>
                    </a:gs>
                    <a:gs pos="100000">
                      <a:srgbClr val="944DCF"/>
                    </a:gs>
                  </a:gsLst>
                  <a:lin ang="0" scaled="1"/>
                </a:gradFill>
                <a:latin typeface="Segoe UI"/>
              </a:rPr>
              <a:t>Répondre sur un ton professionnel </a:t>
            </a:r>
            <a:r>
              <a:rPr lang="fr-FR" sz="800" spc="0">
                <a:solidFill>
                  <a:prstClr val="black"/>
                </a:solidFill>
                <a:latin typeface="Segoe UI"/>
              </a:rPr>
              <a:t>par un court e-mail disant que je suis désolée pour le problème rencontré avec le produit et que nous aurons une réponse d'ici 15 heures cet après-midi.</a:t>
            </a:r>
          </a:p>
        </p:txBody>
      </p:sp>
      <p:sp>
        <p:nvSpPr>
          <p:cNvPr id="185" name="Rectangle: Rounded Corners 184">
            <a:extLst>
              <a:ext uri="{FF2B5EF4-FFF2-40B4-BE49-F238E27FC236}">
                <a16:creationId xmlns:a16="http://schemas.microsoft.com/office/drawing/2014/main" id="{D336F59E-5A6D-FF92-40C9-9B39F57D9319}"/>
              </a:ext>
            </a:extLst>
          </p:cNvPr>
          <p:cNvSpPr/>
          <p:nvPr/>
        </p:nvSpPr>
        <p:spPr bwMode="auto">
          <a:xfrm>
            <a:off x="6246676" y="1255141"/>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09h00</a:t>
            </a:r>
          </a:p>
        </p:txBody>
      </p:sp>
      <p:sp>
        <p:nvSpPr>
          <p:cNvPr id="186" name="TextBox 185">
            <a:extLst>
              <a:ext uri="{FF2B5EF4-FFF2-40B4-BE49-F238E27FC236}">
                <a16:creationId xmlns:a16="http://schemas.microsoft.com/office/drawing/2014/main" id="{13D7B8EC-79C4-980F-45E0-5FFC4DA15494}"/>
              </a:ext>
            </a:extLst>
          </p:cNvPr>
          <p:cNvSpPr txBox="1"/>
          <p:nvPr/>
        </p:nvSpPr>
        <p:spPr>
          <a:xfrm>
            <a:off x="6246676" y="1587288"/>
            <a:ext cx="2824298" cy="73096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950" b="0" i="0" u="none" strike="noStrike" cap="none" normalizeH="0" baseline="0" noProof="0">
                <a:ln>
                  <a:noFill/>
                </a:ln>
                <a:solidFill>
                  <a:prstClr val="black"/>
                </a:solidFill>
                <a:effectLst/>
                <a:uLnTx/>
                <a:uFillTx/>
                <a:latin typeface="Segoe UI"/>
                <a:ea typeface="+mn-ea"/>
                <a:cs typeface="Segoe UI Semibold"/>
              </a:rPr>
              <a:t>Comme Tanya dispose encore de quelques minutes, elle utilise Copilot pour faire le point sur les réunions qu'elle a manquées lorsqu'elle était dans l'avion. </a:t>
            </a:r>
            <a:br>
              <a:rPr kumimoji="0" lang="fr-FR" sz="950" b="0" i="0" u="none" strike="noStrike" cap="none" normalizeH="0" baseline="0" noProof="0">
                <a:ln>
                  <a:noFill/>
                </a:ln>
                <a:solidFill>
                  <a:prstClr val="black"/>
                </a:solidFill>
                <a:effectLst/>
                <a:uLnTx/>
                <a:uFillTx/>
                <a:latin typeface="Segoe UI"/>
                <a:ea typeface="+mn-ea"/>
                <a:cs typeface="Segoe UI Semibold"/>
              </a:rPr>
            </a:br>
            <a:r>
              <a:rPr kumimoji="0" lang="fr-FR" sz="950" b="0" i="0" u="none" strike="noStrike" cap="none" normalizeH="0" baseline="0" noProof="0">
                <a:ln>
                  <a:noFill/>
                </a:ln>
                <a:solidFill>
                  <a:prstClr val="black"/>
                </a:solidFill>
                <a:effectLst/>
                <a:uLnTx/>
                <a:uFillTx/>
                <a:latin typeface="Segoe UI"/>
                <a:ea typeface="+mn-ea"/>
                <a:cs typeface="Segoe UI Semibold"/>
              </a:rPr>
              <a:t>Elle envoie quelques messages pour donner des instructions sur les problèmes critiques.</a:t>
            </a:r>
          </a:p>
        </p:txBody>
      </p:sp>
      <p:grpSp>
        <p:nvGrpSpPr>
          <p:cNvPr id="56" name="Group 55">
            <a:extLst>
              <a:ext uri="{FF2B5EF4-FFF2-40B4-BE49-F238E27FC236}">
                <a16:creationId xmlns:a16="http://schemas.microsoft.com/office/drawing/2014/main" id="{AEA55C6A-A9B4-3B96-2E83-66FF4B113111}"/>
              </a:ext>
              <a:ext uri="{C183D7F6-B498-43B3-948B-1728B52AA6E4}">
                <adec:decorative xmlns:adec="http://schemas.microsoft.com/office/drawing/2017/decorative" val="1"/>
              </a:ext>
            </a:extLst>
          </p:cNvPr>
          <p:cNvGrpSpPr>
            <a:grpSpLocks/>
          </p:cNvGrpSpPr>
          <p:nvPr/>
        </p:nvGrpSpPr>
        <p:grpSpPr>
          <a:xfrm>
            <a:off x="6246676" y="2375244"/>
            <a:ext cx="534543" cy="534543"/>
            <a:chOff x="4236994" y="8381781"/>
            <a:chExt cx="534543" cy="534543"/>
          </a:xfrm>
        </p:grpSpPr>
        <p:sp>
          <p:nvSpPr>
            <p:cNvPr id="57" name="Rounded Rectangle 46">
              <a:extLst>
                <a:ext uri="{FF2B5EF4-FFF2-40B4-BE49-F238E27FC236}">
                  <a16:creationId xmlns:a16="http://schemas.microsoft.com/office/drawing/2014/main" id="{351DD6DE-1015-6C8E-BDC1-4BB382172ADC}"/>
                </a:ext>
              </a:extLst>
            </p:cNvPr>
            <p:cNvSpPr/>
            <p:nvPr/>
          </p:nvSpPr>
          <p:spPr bwMode="auto">
            <a:xfrm>
              <a:off x="4236994"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59" name="Picture 6" descr="Microsoft Teams Logo, symbol, meaning, history, PNG">
              <a:hlinkClick r:id="rId4"/>
              <a:extLst>
                <a:ext uri="{FF2B5EF4-FFF2-40B4-BE49-F238E27FC236}">
                  <a16:creationId xmlns:a16="http://schemas.microsoft.com/office/drawing/2014/main" id="{336DA1ED-89EB-892D-B3F7-19A3A9514A4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244" r="20244"/>
            <a:stretch/>
          </p:blipFill>
          <p:spPr bwMode="auto">
            <a:xfrm>
              <a:off x="4351924" y="8505061"/>
              <a:ext cx="304683" cy="287983"/>
            </a:xfrm>
            <a:prstGeom prst="rect">
              <a:avLst/>
            </a:prstGeom>
            <a:noFill/>
            <a:extLst>
              <a:ext uri="{909E8E84-426E-40DD-AFC4-6F175D3DCCD1}">
                <a14:hiddenFill xmlns:a14="http://schemas.microsoft.com/office/drawing/2010/main">
                  <a:solidFill>
                    <a:srgbClr val="FFFFFF"/>
                  </a:solidFill>
                </a14:hiddenFill>
              </a:ext>
            </a:extLst>
          </p:spPr>
        </p:pic>
      </p:grpSp>
      <p:sp>
        <p:nvSpPr>
          <p:cNvPr id="191" name="TextBox 190">
            <a:extLst>
              <a:ext uri="{FF2B5EF4-FFF2-40B4-BE49-F238E27FC236}">
                <a16:creationId xmlns:a16="http://schemas.microsoft.com/office/drawing/2014/main" id="{D6B061A3-8542-AA89-6B8B-879D18A883DC}"/>
              </a:ext>
              <a:ext uri="{C183D7F6-B498-43B3-948B-1728B52AA6E4}">
                <adec:decorative xmlns:adec="http://schemas.microsoft.com/office/drawing/2017/decorative" val="0"/>
              </a:ext>
            </a:extLst>
          </p:cNvPr>
          <p:cNvSpPr txBox="1"/>
          <p:nvPr/>
        </p:nvSpPr>
        <p:spPr>
          <a:xfrm>
            <a:off x="6897019" y="2550182"/>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Teams</a:t>
            </a:r>
          </a:p>
        </p:txBody>
      </p:sp>
      <p:sp>
        <p:nvSpPr>
          <p:cNvPr id="192" name="Title 1">
            <a:extLst>
              <a:ext uri="{FF2B5EF4-FFF2-40B4-BE49-F238E27FC236}">
                <a16:creationId xmlns:a16="http://schemas.microsoft.com/office/drawing/2014/main" id="{EDF3BD0B-500F-5FA6-66B7-79E2D4665F16}"/>
              </a:ext>
            </a:extLst>
          </p:cNvPr>
          <p:cNvSpPr txBox="1">
            <a:spLocks/>
          </p:cNvSpPr>
          <p:nvPr/>
        </p:nvSpPr>
        <p:spPr>
          <a:xfrm>
            <a:off x="6305277" y="3132334"/>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800" b="1" spc="0">
                <a:gradFill>
                  <a:gsLst>
                    <a:gs pos="0">
                      <a:srgbClr val="1264B1"/>
                    </a:gs>
                    <a:gs pos="100000">
                      <a:srgbClr val="944DCF"/>
                    </a:gs>
                  </a:gsLst>
                  <a:lin ang="0" scaled="1"/>
                </a:gradFill>
                <a:latin typeface="Segoe UI"/>
              </a:rPr>
              <a:t>Quel est le principal problème </a:t>
            </a:r>
            <a:r>
              <a:rPr lang="fr-FR" sz="800" spc="0">
                <a:solidFill>
                  <a:prstClr val="black"/>
                </a:solidFill>
                <a:latin typeface="Segoe UI"/>
              </a:rPr>
              <a:t>rencontré par le client et quelle solution et quel calendrier sont proposés ?</a:t>
            </a:r>
          </a:p>
        </p:txBody>
      </p:sp>
      <p:sp>
        <p:nvSpPr>
          <p:cNvPr id="193" name="Rectangle: Rounded Corners 192">
            <a:extLst>
              <a:ext uri="{FF2B5EF4-FFF2-40B4-BE49-F238E27FC236}">
                <a16:creationId xmlns:a16="http://schemas.microsoft.com/office/drawing/2014/main" id="{6E5A0AF0-8D86-A635-D11B-0E36EF66CF14}"/>
              </a:ext>
            </a:extLst>
          </p:cNvPr>
          <p:cNvSpPr/>
          <p:nvPr/>
        </p:nvSpPr>
        <p:spPr bwMode="auto">
          <a:xfrm>
            <a:off x="6246676"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14h00</a:t>
            </a:r>
          </a:p>
        </p:txBody>
      </p:sp>
      <p:sp>
        <p:nvSpPr>
          <p:cNvPr id="194" name="TextBox 193">
            <a:extLst>
              <a:ext uri="{FF2B5EF4-FFF2-40B4-BE49-F238E27FC236}">
                <a16:creationId xmlns:a16="http://schemas.microsoft.com/office/drawing/2014/main" id="{5291E915-29C3-FB2D-FB61-726E9F37AFB3}"/>
              </a:ext>
            </a:extLst>
          </p:cNvPr>
          <p:cNvSpPr txBox="1"/>
          <p:nvPr/>
        </p:nvSpPr>
        <p:spPr>
          <a:xfrm>
            <a:off x="6246676" y="4075061"/>
            <a:ext cx="2598477" cy="877163"/>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950" b="0" i="0" u="none" strike="noStrike" cap="none" normalizeH="0" baseline="0" noProof="0">
                <a:ln>
                  <a:noFill/>
                </a:ln>
                <a:solidFill>
                  <a:prstClr val="black"/>
                </a:solidFill>
                <a:effectLst/>
                <a:uLnTx/>
                <a:uFillTx/>
                <a:latin typeface="Segoe UI"/>
                <a:ea typeface="+mn-ea"/>
                <a:cs typeface="Segoe UI Semibold"/>
              </a:rPr>
              <a:t>Après une longue série de réunions sur le site d'un client, Tanya a un moment pour regarder son discours du lendemain et apporter quelques corrections. Elle utilise Copilot pour ajouter une nouvelle section sur les mises à jour du régime de prime. </a:t>
            </a:r>
          </a:p>
        </p:txBody>
      </p:sp>
      <p:grpSp>
        <p:nvGrpSpPr>
          <p:cNvPr id="23" name="Group 22">
            <a:extLst>
              <a:ext uri="{FF2B5EF4-FFF2-40B4-BE49-F238E27FC236}">
                <a16:creationId xmlns:a16="http://schemas.microsoft.com/office/drawing/2014/main" id="{42CF567B-B077-7448-E5CD-7937AA7C353F}"/>
              </a:ext>
              <a:ext uri="{C183D7F6-B498-43B3-948B-1728B52AA6E4}">
                <adec:decorative xmlns:adec="http://schemas.microsoft.com/office/drawing/2017/decorative" val="1"/>
              </a:ext>
            </a:extLst>
          </p:cNvPr>
          <p:cNvGrpSpPr>
            <a:grpSpLocks/>
          </p:cNvGrpSpPr>
          <p:nvPr/>
        </p:nvGrpSpPr>
        <p:grpSpPr>
          <a:xfrm>
            <a:off x="6246676" y="5003768"/>
            <a:ext cx="534543" cy="534543"/>
            <a:chOff x="1047176" y="8381781"/>
            <a:chExt cx="534543" cy="534543"/>
          </a:xfrm>
        </p:grpSpPr>
        <p:sp>
          <p:nvSpPr>
            <p:cNvPr id="24" name="server_2" title="Icon of a server with a padlock in the lower right corner">
              <a:extLst>
                <a:ext uri="{FF2B5EF4-FFF2-40B4-BE49-F238E27FC236}">
                  <a16:creationId xmlns:a16="http://schemas.microsoft.com/office/drawing/2014/main" id="{EC85B429-5932-F055-08CC-14B747FE13F5}"/>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25" name="Rounded Rectangle 46">
              <a:extLst>
                <a:ext uri="{FF2B5EF4-FFF2-40B4-BE49-F238E27FC236}">
                  <a16:creationId xmlns:a16="http://schemas.microsoft.com/office/drawing/2014/main" id="{596E7EFF-FEA3-E023-1CD4-42F193077A6E}"/>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2" name="Picture 10" descr="Microsoft Word Logo - PNG and Vector - Logo Download">
              <a:hlinkClick r:id="rId9"/>
              <a:extLst>
                <a:ext uri="{FF2B5EF4-FFF2-40B4-BE49-F238E27FC236}">
                  <a16:creationId xmlns:a16="http://schemas.microsoft.com/office/drawing/2014/main" id="{9C7DBD3F-A2CE-29DA-A97B-F127C2B0FDE7}"/>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198" name="TextBox 197">
            <a:extLst>
              <a:ext uri="{FF2B5EF4-FFF2-40B4-BE49-F238E27FC236}">
                <a16:creationId xmlns:a16="http://schemas.microsoft.com/office/drawing/2014/main" id="{3A5BD94B-78C1-D148-4041-3C4204E261EC}"/>
              </a:ext>
              <a:ext uri="{C183D7F6-B498-43B3-948B-1728B52AA6E4}">
                <adec:decorative xmlns:adec="http://schemas.microsoft.com/office/drawing/2017/decorative" val="0"/>
              </a:ext>
            </a:extLst>
          </p:cNvPr>
          <p:cNvSpPr txBox="1"/>
          <p:nvPr/>
        </p:nvSpPr>
        <p:spPr>
          <a:xfrm>
            <a:off x="6897019"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199" name="Title 1">
            <a:extLst>
              <a:ext uri="{FF2B5EF4-FFF2-40B4-BE49-F238E27FC236}">
                <a16:creationId xmlns:a16="http://schemas.microsoft.com/office/drawing/2014/main" id="{9CFB7F31-F383-DB80-CE45-8F453008AA3B}"/>
              </a:ext>
            </a:extLst>
          </p:cNvPr>
          <p:cNvSpPr txBox="1">
            <a:spLocks/>
          </p:cNvSpPr>
          <p:nvPr/>
        </p:nvSpPr>
        <p:spPr>
          <a:xfrm>
            <a:off x="6315091" y="5823006"/>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800" b="1" spc="0">
                <a:gradFill>
                  <a:gsLst>
                    <a:gs pos="0">
                      <a:srgbClr val="1264B1"/>
                    </a:gs>
                    <a:gs pos="100000">
                      <a:srgbClr val="944DCF"/>
                    </a:gs>
                  </a:gsLst>
                  <a:lin ang="0" scaled="1"/>
                </a:gradFill>
                <a:latin typeface="Segoe UI"/>
              </a:rPr>
              <a:t>Ajouter un nouveau paragraphe </a:t>
            </a:r>
            <a:r>
              <a:rPr lang="fr-FR" sz="800" spc="0">
                <a:solidFill>
                  <a:prstClr val="black"/>
                </a:solidFill>
                <a:latin typeface="Segoe UI"/>
              </a:rPr>
              <a:t>basé sur le </a:t>
            </a:r>
            <a:r>
              <a:rPr lang="fr-FR" sz="800" u="sng" spc="0">
                <a:solidFill>
                  <a:srgbClr val="0070C0"/>
                </a:solidFill>
                <a:latin typeface="Segoe UI"/>
              </a:rPr>
              <a:t>régime de prime de </a:t>
            </a:r>
            <a:r>
              <a:rPr lang="fr-FR" sz="800" u="sng" spc="0" err="1">
                <a:solidFill>
                  <a:srgbClr val="0070C0"/>
                </a:solidFill>
                <a:latin typeface="Segoe UI"/>
              </a:rPr>
              <a:t>Contoso</a:t>
            </a:r>
            <a:r>
              <a:rPr lang="fr-FR" sz="800" u="sng" spc="0">
                <a:solidFill>
                  <a:srgbClr val="0070C0"/>
                </a:solidFill>
                <a:latin typeface="Segoe UI"/>
              </a:rPr>
              <a:t> pour l'exercice 2023.</a:t>
            </a:r>
          </a:p>
        </p:txBody>
      </p:sp>
      <p:sp>
        <p:nvSpPr>
          <p:cNvPr id="200" name="Rectangle: Rounded Corners 199">
            <a:extLst>
              <a:ext uri="{FF2B5EF4-FFF2-40B4-BE49-F238E27FC236}">
                <a16:creationId xmlns:a16="http://schemas.microsoft.com/office/drawing/2014/main" id="{C2264BA8-7191-2ADC-1407-4543677CD43A}"/>
              </a:ext>
            </a:extLst>
          </p:cNvPr>
          <p:cNvSpPr/>
          <p:nvPr/>
        </p:nvSpPr>
        <p:spPr bwMode="auto">
          <a:xfrm>
            <a:off x="3417469"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15h00</a:t>
            </a:r>
          </a:p>
        </p:txBody>
      </p:sp>
      <p:sp>
        <p:nvSpPr>
          <p:cNvPr id="201" name="TextBox 200">
            <a:extLst>
              <a:ext uri="{FF2B5EF4-FFF2-40B4-BE49-F238E27FC236}">
                <a16:creationId xmlns:a16="http://schemas.microsoft.com/office/drawing/2014/main" id="{01B9B546-D609-9221-5A3D-515B3551FBB6}"/>
              </a:ext>
            </a:extLst>
          </p:cNvPr>
          <p:cNvSpPr txBox="1"/>
          <p:nvPr/>
        </p:nvSpPr>
        <p:spPr>
          <a:xfrm>
            <a:off x="3417469" y="4075061"/>
            <a:ext cx="2598477" cy="73096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fr-FR" sz="950" b="0" i="0" u="none" strike="noStrike" cap="none" normalizeH="0" baseline="0" noProof="0">
                <a:ln>
                  <a:noFill/>
                </a:ln>
                <a:solidFill>
                  <a:prstClr val="black"/>
                </a:solidFill>
                <a:effectLst/>
                <a:uLnTx/>
                <a:uFillTx/>
                <a:latin typeface="Segoe UI"/>
                <a:ea typeface="+mn-ea"/>
                <a:cs typeface="Segoe UI Semibold"/>
              </a:rPr>
              <a:t>Un problème critique s'est produit au niveau de la production, et Tanya doit se mettre au courant rapidement. Elle demande à Copilot de résumer les e-mails et les conversations liés au problème.</a:t>
            </a:r>
          </a:p>
        </p:txBody>
      </p:sp>
      <p:grpSp>
        <p:nvGrpSpPr>
          <p:cNvPr id="62" name="Group 61">
            <a:extLst>
              <a:ext uri="{FF2B5EF4-FFF2-40B4-BE49-F238E27FC236}">
                <a16:creationId xmlns:a16="http://schemas.microsoft.com/office/drawing/2014/main" id="{AA7831CB-0F69-D557-0182-43F5DA39F5F6}"/>
              </a:ext>
              <a:ext uri="{C183D7F6-B498-43B3-948B-1728B52AA6E4}">
                <adec:decorative xmlns:adec="http://schemas.microsoft.com/office/drawing/2017/decorative" val="1"/>
              </a:ext>
            </a:extLst>
          </p:cNvPr>
          <p:cNvGrpSpPr>
            <a:grpSpLocks/>
          </p:cNvGrpSpPr>
          <p:nvPr/>
        </p:nvGrpSpPr>
        <p:grpSpPr>
          <a:xfrm>
            <a:off x="3417469" y="5003768"/>
            <a:ext cx="534543" cy="534543"/>
            <a:chOff x="10616632" y="8381781"/>
            <a:chExt cx="534543" cy="534543"/>
          </a:xfrm>
        </p:grpSpPr>
        <p:sp>
          <p:nvSpPr>
            <p:cNvPr id="83" name="Rounded Rectangle 46">
              <a:extLst>
                <a:ext uri="{FF2B5EF4-FFF2-40B4-BE49-F238E27FC236}">
                  <a16:creationId xmlns:a16="http://schemas.microsoft.com/office/drawing/2014/main" id="{7D4407D2-1989-8438-ED6F-C83C3259B23E}"/>
                </a:ext>
              </a:extLst>
            </p:cNvPr>
            <p:cNvSpPr/>
            <p:nvPr/>
          </p:nvSpPr>
          <p:spPr bwMode="auto">
            <a:xfrm>
              <a:off x="10616632"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4" name="Picture 2" descr="Zip Co logo SVG free download, id: 101874 - Brandlogos.net">
              <a:hlinkClick r:id="rId11"/>
              <a:extLst>
                <a:ext uri="{FF2B5EF4-FFF2-40B4-BE49-F238E27FC236}">
                  <a16:creationId xmlns:a16="http://schemas.microsoft.com/office/drawing/2014/main" id="{E8CDB237-A718-F0C9-6AA5-F9ADC74D50FB}"/>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42420" y="8520465"/>
              <a:ext cx="282965" cy="257174"/>
            </a:xfrm>
            <a:prstGeom prst="rect">
              <a:avLst/>
            </a:prstGeom>
            <a:noFill/>
            <a:extLst>
              <a:ext uri="{909E8E84-426E-40DD-AFC4-6F175D3DCCD1}">
                <a14:hiddenFill xmlns:a14="http://schemas.microsoft.com/office/drawing/2010/main">
                  <a:solidFill>
                    <a:srgbClr val="FFFFFF"/>
                  </a:solidFill>
                </a14:hiddenFill>
              </a:ext>
            </a:extLst>
          </p:spPr>
        </p:pic>
      </p:grpSp>
      <p:sp>
        <p:nvSpPr>
          <p:cNvPr id="205" name="TextBox 204">
            <a:extLst>
              <a:ext uri="{FF2B5EF4-FFF2-40B4-BE49-F238E27FC236}">
                <a16:creationId xmlns:a16="http://schemas.microsoft.com/office/drawing/2014/main" id="{6F663D96-8FFE-F802-9B5E-E4A872237167}"/>
              </a:ext>
              <a:ext uri="{C183D7F6-B498-43B3-948B-1728B52AA6E4}">
                <adec:decorative xmlns:adec="http://schemas.microsoft.com/office/drawing/2017/decorative" val="0"/>
              </a:ext>
            </a:extLst>
          </p:cNvPr>
          <p:cNvSpPr txBox="1"/>
          <p:nvPr/>
        </p:nvSpPr>
        <p:spPr>
          <a:xfrm>
            <a:off x="4037252"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Microsoft 365 Chat</a:t>
            </a:r>
          </a:p>
        </p:txBody>
      </p:sp>
      <p:sp>
        <p:nvSpPr>
          <p:cNvPr id="206" name="Title 1">
            <a:extLst>
              <a:ext uri="{FF2B5EF4-FFF2-40B4-BE49-F238E27FC236}">
                <a16:creationId xmlns:a16="http://schemas.microsoft.com/office/drawing/2014/main" id="{AFC6EB13-345C-6E34-C096-68B8CAE9999D}"/>
              </a:ext>
            </a:extLst>
          </p:cNvPr>
          <p:cNvSpPr txBox="1">
            <a:spLocks/>
          </p:cNvSpPr>
          <p:nvPr/>
        </p:nvSpPr>
        <p:spPr>
          <a:xfrm>
            <a:off x="3480977" y="5761451"/>
            <a:ext cx="2443118" cy="369332"/>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800" b="1" spc="0">
                <a:gradFill>
                  <a:gsLst>
                    <a:gs pos="0">
                      <a:srgbClr val="1264B1"/>
                    </a:gs>
                    <a:gs pos="100000">
                      <a:srgbClr val="944DCF"/>
                    </a:gs>
                  </a:gsLst>
                  <a:lin ang="0" scaled="1"/>
                </a:gradFill>
                <a:latin typeface="Segoe UI"/>
              </a:rPr>
              <a:t>Résumer</a:t>
            </a:r>
            <a:r>
              <a:rPr kumimoji="0" lang="fr-FR" sz="800" b="1" i="0" u="none" strike="noStrike" cap="none" normalizeH="0" baseline="0" noProof="0">
                <a:ln w="3175">
                  <a:noFill/>
                </a:ln>
                <a:gradFill>
                  <a:gsLst>
                    <a:gs pos="0">
                      <a:srgbClr val="1264B1"/>
                    </a:gs>
                    <a:gs pos="100000">
                      <a:srgbClr val="944DCF"/>
                    </a:gs>
                  </a:gsLst>
                  <a:lin ang="0" scaled="1"/>
                </a:gradFill>
                <a:effectLst/>
                <a:uLnTx/>
                <a:uFillTx/>
                <a:latin typeface="Segoe UI"/>
                <a:ea typeface="+mn-ea"/>
                <a:cs typeface="Segoe UI" pitchFamily="34" charset="0"/>
              </a:rPr>
              <a:t> </a:t>
            </a:r>
            <a:r>
              <a:rPr lang="fr-FR" sz="800" spc="0">
                <a:solidFill>
                  <a:prstClr val="black"/>
                </a:solidFill>
                <a:latin typeface="Segoe UI"/>
              </a:rPr>
              <a:t>l'ensemble des e-mails et des conversations qui font référence à l'atelier de fusion sur les deux dernières heures.</a:t>
            </a:r>
          </a:p>
        </p:txBody>
      </p:sp>
      <p:sp>
        <p:nvSpPr>
          <p:cNvPr id="207" name="Rectangle: Rounded Corners 206">
            <a:extLst>
              <a:ext uri="{FF2B5EF4-FFF2-40B4-BE49-F238E27FC236}">
                <a16:creationId xmlns:a16="http://schemas.microsoft.com/office/drawing/2014/main" id="{28F3C611-E432-BE67-66A5-09824476077F}"/>
              </a:ext>
            </a:extLst>
          </p:cNvPr>
          <p:cNvSpPr/>
          <p:nvPr/>
        </p:nvSpPr>
        <p:spPr bwMode="auto">
          <a:xfrm>
            <a:off x="588263" y="3722700"/>
            <a:ext cx="1229906" cy="266700"/>
          </a:xfrm>
          <a:prstGeom prst="roundRect">
            <a:avLst>
              <a:gd name="adj" fmla="val 50000"/>
            </a:avLst>
          </a:prstGeom>
          <a:solidFill>
            <a:schemeClr val="bg1"/>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a:ln>
                  <a:noFill/>
                </a:ln>
                <a:solidFill>
                  <a:srgbClr val="8661C5"/>
                </a:solidFill>
                <a:effectLst/>
                <a:uLnTx/>
                <a:uFillTx/>
                <a:latin typeface="Segoe UI Semibold"/>
                <a:ea typeface="+mn-ea"/>
                <a:cs typeface="Segoe UI"/>
              </a:rPr>
              <a:t>19h00</a:t>
            </a:r>
          </a:p>
        </p:txBody>
      </p:sp>
      <p:sp>
        <p:nvSpPr>
          <p:cNvPr id="208" name="TextBox 207">
            <a:extLst>
              <a:ext uri="{FF2B5EF4-FFF2-40B4-BE49-F238E27FC236}">
                <a16:creationId xmlns:a16="http://schemas.microsoft.com/office/drawing/2014/main" id="{6075E74B-15C7-EC38-7EBF-32D43577F259}"/>
              </a:ext>
            </a:extLst>
          </p:cNvPr>
          <p:cNvSpPr txBox="1"/>
          <p:nvPr/>
        </p:nvSpPr>
        <p:spPr>
          <a:xfrm>
            <a:off x="588263" y="4075061"/>
            <a:ext cx="2713406" cy="877163"/>
          </a:xfrm>
          <a:prstGeom prst="rect">
            <a:avLst/>
          </a:prstGeom>
          <a:noFill/>
        </p:spPr>
        <p:txBody>
          <a:bodyPr wrap="square" lIns="0" tIns="0" rIns="0" bIns="0" rtlCol="0" anchor="t">
            <a:spAutoFit/>
          </a:bodyPr>
          <a:lstStyle/>
          <a:p>
            <a:pPr marL="0" marR="0" lvl="0" indent="0" algn="l" defTabSz="914400" rtl="0" eaLnBrk="1" fontAlgn="auto" latinLnBrk="0" hangingPunct="1">
              <a:spcBef>
                <a:spcPts val="0"/>
              </a:spcBef>
              <a:spcAft>
                <a:spcPts val="400"/>
              </a:spcAft>
              <a:buClrTx/>
              <a:buSzTx/>
              <a:buFontTx/>
              <a:buNone/>
              <a:tabLst/>
              <a:defRPr/>
            </a:pPr>
            <a:r>
              <a:rPr kumimoji="0" lang="fr-FR" sz="950" b="0" i="0" u="none" strike="noStrike" cap="none" normalizeH="0" baseline="0" noProof="0">
                <a:ln>
                  <a:noFill/>
                </a:ln>
                <a:solidFill>
                  <a:prstClr val="black"/>
                </a:solidFill>
                <a:effectLst/>
                <a:uLnTx/>
                <a:uFillTx/>
                <a:latin typeface="Segoe UI"/>
                <a:ea typeface="+mn-ea"/>
                <a:cs typeface="Segoe UI Semibold"/>
              </a:rPr>
              <a:t>Le problème est enfin sous contrôle et Tanya peut revenir à son discours. Elle n'est pas satisfaite de l'introduction. Elle demande donc à Copilot de proposer quelques lignes humoristiques pour débuter son discours. Après quelques fignolages, l'entrée en matière lui semble parfaite.</a:t>
            </a:r>
          </a:p>
        </p:txBody>
      </p:sp>
      <p:grpSp>
        <p:nvGrpSpPr>
          <p:cNvPr id="85" name="Group 84">
            <a:extLst>
              <a:ext uri="{FF2B5EF4-FFF2-40B4-BE49-F238E27FC236}">
                <a16:creationId xmlns:a16="http://schemas.microsoft.com/office/drawing/2014/main" id="{9E18A6D0-4CBA-AED6-B191-79CB4821AACE}"/>
              </a:ext>
              <a:ext uri="{C183D7F6-B498-43B3-948B-1728B52AA6E4}">
                <adec:decorative xmlns:adec="http://schemas.microsoft.com/office/drawing/2017/decorative" val="1"/>
              </a:ext>
            </a:extLst>
          </p:cNvPr>
          <p:cNvGrpSpPr>
            <a:grpSpLocks/>
          </p:cNvGrpSpPr>
          <p:nvPr/>
        </p:nvGrpSpPr>
        <p:grpSpPr>
          <a:xfrm>
            <a:off x="588264" y="5003769"/>
            <a:ext cx="534543" cy="534543"/>
            <a:chOff x="1047176" y="8381781"/>
            <a:chExt cx="534543" cy="534543"/>
          </a:xfrm>
        </p:grpSpPr>
        <p:sp>
          <p:nvSpPr>
            <p:cNvPr id="87" name="server_2" title="Icon of a server with a padlock in the lower right corner">
              <a:extLst>
                <a:ext uri="{FF2B5EF4-FFF2-40B4-BE49-F238E27FC236}">
                  <a16:creationId xmlns:a16="http://schemas.microsoft.com/office/drawing/2014/main" id="{3AC45A1B-72EA-A54F-C057-5AB8C51002F3}"/>
                </a:ext>
              </a:extLst>
            </p:cNvPr>
            <p:cNvSpPr>
              <a:spLocks noChangeAspect="1" noEditPoints="1"/>
            </p:cNvSpPr>
            <p:nvPr/>
          </p:nvSpPr>
          <p:spPr bwMode="auto">
            <a:xfrm>
              <a:off x="1185015" y="8538268"/>
              <a:ext cx="208450" cy="25843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2345" tIns="31173" rIns="62345" bIns="31173"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8" name="Rounded Rectangle 46">
              <a:extLst>
                <a:ext uri="{FF2B5EF4-FFF2-40B4-BE49-F238E27FC236}">
                  <a16:creationId xmlns:a16="http://schemas.microsoft.com/office/drawing/2014/main" id="{387B14A6-A4D0-2D50-6D43-FB197C02748C}"/>
                </a:ext>
              </a:extLst>
            </p:cNvPr>
            <p:cNvSpPr/>
            <p:nvPr/>
          </p:nvSpPr>
          <p:spPr bwMode="auto">
            <a:xfrm>
              <a:off x="1047176" y="8381781"/>
              <a:ext cx="534543" cy="534543"/>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89" name="Picture 10" descr="Microsoft Word Logo - PNG and Vector - Logo Download">
              <a:hlinkClick r:id="rId9"/>
              <a:extLst>
                <a:ext uri="{FF2B5EF4-FFF2-40B4-BE49-F238E27FC236}">
                  <a16:creationId xmlns:a16="http://schemas.microsoft.com/office/drawing/2014/main" id="{37FD6D3A-366D-7797-55FC-B58BC9EB5362}"/>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59202" y="8493807"/>
              <a:ext cx="310492" cy="310492"/>
            </a:xfrm>
            <a:prstGeom prst="rect">
              <a:avLst/>
            </a:prstGeom>
            <a:noFill/>
            <a:extLst>
              <a:ext uri="{909E8E84-426E-40DD-AFC4-6F175D3DCCD1}">
                <a14:hiddenFill xmlns:a14="http://schemas.microsoft.com/office/drawing/2010/main">
                  <a:solidFill>
                    <a:srgbClr val="FFFFFF"/>
                  </a:solidFill>
                </a14:hiddenFill>
              </a:ext>
            </a:extLst>
          </p:spPr>
        </p:pic>
      </p:grpSp>
      <p:sp>
        <p:nvSpPr>
          <p:cNvPr id="212" name="TextBox 211">
            <a:extLst>
              <a:ext uri="{FF2B5EF4-FFF2-40B4-BE49-F238E27FC236}">
                <a16:creationId xmlns:a16="http://schemas.microsoft.com/office/drawing/2014/main" id="{7E5DB077-3D14-2CB6-03DC-D4DCF246CB85}"/>
              </a:ext>
              <a:ext uri="{C183D7F6-B498-43B3-948B-1728B52AA6E4}">
                <adec:decorative xmlns:adec="http://schemas.microsoft.com/office/drawing/2017/decorative" val="0"/>
              </a:ext>
            </a:extLst>
          </p:cNvPr>
          <p:cNvSpPr txBox="1"/>
          <p:nvPr/>
        </p:nvSpPr>
        <p:spPr>
          <a:xfrm>
            <a:off x="1237053" y="5178706"/>
            <a:ext cx="1536548" cy="184666"/>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effectLst/>
                <a:uLnTx/>
                <a:uFillTx/>
                <a:latin typeface="Segoe UI Semibold"/>
                <a:ea typeface="+mn-ea"/>
                <a:cs typeface="+mn-cs"/>
              </a:rPr>
              <a:t>Copilot dans Word</a:t>
            </a:r>
          </a:p>
        </p:txBody>
      </p:sp>
      <p:sp>
        <p:nvSpPr>
          <p:cNvPr id="213" name="Title 1">
            <a:extLst>
              <a:ext uri="{FF2B5EF4-FFF2-40B4-BE49-F238E27FC236}">
                <a16:creationId xmlns:a16="http://schemas.microsoft.com/office/drawing/2014/main" id="{BF031716-3C01-B980-B36A-D891508E6FEC}"/>
              </a:ext>
            </a:extLst>
          </p:cNvPr>
          <p:cNvSpPr txBox="1">
            <a:spLocks/>
          </p:cNvSpPr>
          <p:nvPr/>
        </p:nvSpPr>
        <p:spPr>
          <a:xfrm>
            <a:off x="646864" y="5825888"/>
            <a:ext cx="2443118" cy="246221"/>
          </a:xfrm>
          <a:prstGeom prst="rect">
            <a:avLst/>
          </a:prstGeom>
        </p:spPr>
        <p:txBody>
          <a:bodyPr vert="horz" wrap="square" lIns="0" tIns="0" rIns="0" bIns="0" rtlCol="0" anchor="ctr">
            <a:spAutoFit/>
          </a:bodyPr>
          <a:lstStyle>
            <a:lvl1pPr algn="l" defTabSz="2402409" rtl="0" eaLnBrk="1" latinLnBrk="0" hangingPunct="1">
              <a:lnSpc>
                <a:spcPct val="100000"/>
              </a:lnSpc>
              <a:spcBef>
                <a:spcPct val="0"/>
              </a:spcBef>
              <a:buNone/>
              <a:defRPr lang="en-US" sz="9272" b="0" kern="1200" cap="none" spc="-129" baseline="0" dirty="0" smtClean="0">
                <a:ln w="3175">
                  <a:noFill/>
                </a:ln>
                <a:solidFill>
                  <a:schemeClr val="tx1"/>
                </a:solidFill>
                <a:effectLst/>
                <a:latin typeface="+mj-lt"/>
                <a:ea typeface="+mn-ea"/>
                <a:cs typeface="Segoe UI" pitchFamily="34" charset="0"/>
              </a:defRPr>
            </a:lvl1pPr>
          </a:lstStyle>
          <a:p>
            <a:pPr marL="0" marR="0" lvl="0" indent="0" algn="l" defTabSz="932472" rtl="0" eaLnBrk="1" fontAlgn="base" latinLnBrk="0" hangingPunct="1">
              <a:lnSpc>
                <a:spcPct val="100000"/>
              </a:lnSpc>
              <a:spcBef>
                <a:spcPct val="0"/>
              </a:spcBef>
              <a:spcAft>
                <a:spcPct val="0"/>
              </a:spcAft>
              <a:buClrTx/>
              <a:buSzTx/>
              <a:buFontTx/>
              <a:buNone/>
              <a:tabLst/>
              <a:defRPr/>
            </a:pPr>
            <a:r>
              <a:rPr lang="fr-FR" sz="800" b="1" spc="0">
                <a:gradFill>
                  <a:gsLst>
                    <a:gs pos="0">
                      <a:srgbClr val="1264B1"/>
                    </a:gs>
                    <a:gs pos="100000">
                      <a:srgbClr val="944DCF"/>
                    </a:gs>
                  </a:gsLst>
                  <a:lin ang="0" scaled="1"/>
                </a:gradFill>
                <a:latin typeface="Segoe UI"/>
              </a:rPr>
              <a:t>Me donner quelques idées </a:t>
            </a:r>
            <a:r>
              <a:rPr lang="fr-FR" sz="800" spc="0">
                <a:solidFill>
                  <a:prstClr val="black"/>
                </a:solidFill>
                <a:latin typeface="Segoe UI"/>
              </a:rPr>
              <a:t>pour commencer ce discours de manière humoristique.</a:t>
            </a:r>
          </a:p>
        </p:txBody>
      </p:sp>
      <p:pic>
        <p:nvPicPr>
          <p:cNvPr id="17" name="Picture 16" descr="Portrait of Tanya">
            <a:extLst>
              <a:ext uri="{FF2B5EF4-FFF2-40B4-BE49-F238E27FC236}">
                <a16:creationId xmlns:a16="http://schemas.microsoft.com/office/drawing/2014/main" id="{F578C86B-0C1F-0434-9078-E3DB10F48BD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996" t="22130" r="27708"/>
          <a:stretch/>
        </p:blipFill>
        <p:spPr>
          <a:xfrm>
            <a:off x="9386789" y="2434705"/>
            <a:ext cx="2387600" cy="3033190"/>
          </a:xfrm>
          <a:prstGeom prst="rect">
            <a:avLst/>
          </a:prstGeom>
        </p:spPr>
      </p:pic>
      <p:sp>
        <p:nvSpPr>
          <p:cNvPr id="215" name="Freeform: Shape 214">
            <a:extLst>
              <a:ext uri="{FF2B5EF4-FFF2-40B4-BE49-F238E27FC236}">
                <a16:creationId xmlns:a16="http://schemas.microsoft.com/office/drawing/2014/main" id="{BE24A444-AF22-1C45-9EE3-131627130BF2}"/>
              </a:ext>
              <a:ext uri="{C183D7F6-B498-43B3-948B-1728B52AA6E4}">
                <adec:decorative xmlns:adec="http://schemas.microsoft.com/office/drawing/2017/decorative" val="1"/>
              </a:ext>
            </a:extLst>
          </p:cNvPr>
          <p:cNvSpPr/>
          <p:nvPr/>
        </p:nvSpPr>
        <p:spPr>
          <a:xfrm>
            <a:off x="9070974" y="5455668"/>
            <a:ext cx="3121025" cy="814144"/>
          </a:xfrm>
          <a:custGeom>
            <a:avLst/>
            <a:gdLst>
              <a:gd name="connsiteX0" fmla="*/ 0 w 3258104"/>
              <a:gd name="connsiteY0" fmla="*/ 407071 h 814144"/>
              <a:gd name="connsiteX1" fmla="*/ 0 w 3258104"/>
              <a:gd name="connsiteY1" fmla="*/ 407072 h 814144"/>
              <a:gd name="connsiteX2" fmla="*/ 0 w 3258104"/>
              <a:gd name="connsiteY2" fmla="*/ 407072 h 814144"/>
              <a:gd name="connsiteX3" fmla="*/ 407072 w 3258104"/>
              <a:gd name="connsiteY3" fmla="*/ 0 h 814144"/>
              <a:gd name="connsiteX4" fmla="*/ 3258104 w 3258104"/>
              <a:gd name="connsiteY4" fmla="*/ 0 h 814144"/>
              <a:gd name="connsiteX5" fmla="*/ 3258104 w 3258104"/>
              <a:gd name="connsiteY5" fmla="*/ 814144 h 814144"/>
              <a:gd name="connsiteX6" fmla="*/ 407072 w 3258104"/>
              <a:gd name="connsiteY6" fmla="*/ 814143 h 814144"/>
              <a:gd name="connsiteX7" fmla="*/ 8270 w 3258104"/>
              <a:gd name="connsiteY7" fmla="*/ 489111 h 814144"/>
              <a:gd name="connsiteX8" fmla="*/ 0 w 3258104"/>
              <a:gd name="connsiteY8" fmla="*/ 407072 h 814144"/>
              <a:gd name="connsiteX9" fmla="*/ 8270 w 3258104"/>
              <a:gd name="connsiteY9" fmla="*/ 325033 h 814144"/>
              <a:gd name="connsiteX10" fmla="*/ 407072 w 3258104"/>
              <a:gd name="connsiteY10" fmla="*/ 0 h 814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104" h="814144">
                <a:moveTo>
                  <a:pt x="0" y="407071"/>
                </a:moveTo>
                <a:lnTo>
                  <a:pt x="0" y="407072"/>
                </a:lnTo>
                <a:lnTo>
                  <a:pt x="0" y="407072"/>
                </a:lnTo>
                <a:close/>
                <a:moveTo>
                  <a:pt x="407072" y="0"/>
                </a:moveTo>
                <a:lnTo>
                  <a:pt x="3258104" y="0"/>
                </a:lnTo>
                <a:lnTo>
                  <a:pt x="3258104" y="814144"/>
                </a:lnTo>
                <a:lnTo>
                  <a:pt x="407072" y="814143"/>
                </a:lnTo>
                <a:cubicBezTo>
                  <a:pt x="210355" y="814143"/>
                  <a:pt x="46228" y="674607"/>
                  <a:pt x="8270" y="489111"/>
                </a:cubicBezTo>
                <a:lnTo>
                  <a:pt x="0" y="407072"/>
                </a:lnTo>
                <a:lnTo>
                  <a:pt x="8270" y="325033"/>
                </a:lnTo>
                <a:cubicBezTo>
                  <a:pt x="46228" y="139537"/>
                  <a:pt x="210355" y="0"/>
                  <a:pt x="407072" y="0"/>
                </a:cubicBezTo>
                <a:close/>
              </a:path>
            </a:pathLst>
          </a:custGeom>
          <a:solidFill>
            <a:schemeClr val="tx2"/>
          </a:solidFill>
          <a:ln>
            <a:noFill/>
            <a:headEnd type="none" w="med" len="med"/>
            <a:tailEnd type="none" w="med" len="med"/>
          </a:ln>
          <a:effectLst>
            <a:outerShdw blurRad="381000" sx="95000" sy="95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6" name="Rectangle 215">
            <a:extLst>
              <a:ext uri="{FF2B5EF4-FFF2-40B4-BE49-F238E27FC236}">
                <a16:creationId xmlns:a16="http://schemas.microsoft.com/office/drawing/2014/main" id="{E2CB52B8-24ED-0C0B-EADD-9449D45CF2E4}"/>
              </a:ext>
            </a:extLst>
          </p:cNvPr>
          <p:cNvSpPr/>
          <p:nvPr/>
        </p:nvSpPr>
        <p:spPr>
          <a:xfrm>
            <a:off x="9403398" y="5647297"/>
            <a:ext cx="2456177"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cap="none" normalizeH="0" baseline="0" noProof="0">
                <a:ln>
                  <a:noFill/>
                </a:ln>
                <a:solidFill>
                  <a:prstClr val="white"/>
                </a:solidFill>
                <a:effectLst/>
                <a:uLnTx/>
                <a:uFillTx/>
                <a:latin typeface="Segoe UI Semibold"/>
                <a:ea typeface="+mn-ea"/>
                <a:cs typeface="+mn-cs"/>
              </a:rPr>
              <a:t>Tanya dirige une équipe de développement de produits</a:t>
            </a:r>
          </a:p>
        </p:txBody>
      </p:sp>
    </p:spTree>
    <p:extLst>
      <p:ext uri="{BB962C8B-B14F-4D97-AF65-F5344CB8AC3E}">
        <p14:creationId xmlns:p14="http://schemas.microsoft.com/office/powerpoint/2010/main" val="3197548775"/>
      </p:ext>
    </p:extLst>
  </p:cSld>
  <p:clrMapOvr>
    <a:masterClrMapping/>
  </p:clrMapOvr>
  <p:transition>
    <p:fade/>
  </p:transition>
</p:sld>
</file>

<file path=ppt/theme/theme1.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2.xml><?xml version="1.0" encoding="utf-8"?>
<a:theme xmlns:a="http://schemas.openxmlformats.org/drawingml/2006/main" name="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55275FD4-8DF5-4C52-A457-05A4806FE12B}" vid="{A2E6CB10-4510-4B20-9E05-33C56DE8ACD6}"/>
    </a:ext>
  </a:extLst>
</a:theme>
</file>

<file path=ppt/theme/theme3.xml><?xml version="1.0" encoding="utf-8"?>
<a:theme xmlns:a="http://schemas.openxmlformats.org/drawingml/2006/main" name="3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4.xml><?xml version="1.0" encoding="utf-8"?>
<a:theme xmlns:a="http://schemas.openxmlformats.org/drawingml/2006/main" name="4_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5.xml><?xml version="1.0" encoding="utf-8"?>
<a:theme xmlns:a="http://schemas.openxmlformats.org/drawingml/2006/main" name="Light 16x9">
  <a:themeElements>
    <a:clrScheme name="Theme Colors Light">
      <a:dk1>
        <a:srgbClr val="000000"/>
      </a:dk1>
      <a:lt1>
        <a:srgbClr val="FFFFFF"/>
      </a:lt1>
      <a:dk2>
        <a:srgbClr val="463668"/>
      </a:dk2>
      <a:lt2>
        <a:srgbClr val="E8E6DF"/>
      </a:lt2>
      <a:accent1>
        <a:srgbClr val="463668"/>
      </a:accent1>
      <a:accent2>
        <a:srgbClr val="C5B4E3"/>
      </a:accent2>
      <a:accent3>
        <a:srgbClr val="C03BC4"/>
      </a:accent3>
      <a:accent4>
        <a:srgbClr val="8C8279"/>
      </a:accent4>
      <a:accent5>
        <a:srgbClr val="D59ED7"/>
      </a:accent5>
      <a:accent6>
        <a:srgbClr val="D7D2CB"/>
      </a:accent6>
      <a:hlink>
        <a:srgbClr val="8661C5"/>
      </a:hlink>
      <a:folHlink>
        <a:srgbClr val="8661C5"/>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25E51840-26E3-AE40-82CB-D980997E7694}" vid="{8EC9F8B5-290A-A540-8AFB-B5FA6EE0697C}"/>
    </a:ext>
  </a:extLst>
</a:theme>
</file>

<file path=ppt/theme/theme6.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7.xml><?xml version="1.0" encoding="utf-8"?>
<a:theme xmlns:a="http://schemas.openxmlformats.org/drawingml/2006/main" name="6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potx" id="{9B9D4552-29B2-48DE-8EE1-B9D652F0E989}" vid="{096EBCCE-1335-4D44-80C4-E6BBB310624C}"/>
    </a:ext>
  </a:extLst>
</a:theme>
</file>

<file path=ppt/theme/theme8.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770249F034574883EA42FEC657EB81" ma:contentTypeVersion="13" ma:contentTypeDescription="Crée un document." ma:contentTypeScope="" ma:versionID="753dd1e8aa0c50895faec9db6b680450">
  <xsd:schema xmlns:xsd="http://www.w3.org/2001/XMLSchema" xmlns:xs="http://www.w3.org/2001/XMLSchema" xmlns:p="http://schemas.microsoft.com/office/2006/metadata/properties" xmlns:ns2="6671df20-dc38-4107-a65d-f3d07074102d" xmlns:ns3="032c9bd6-cb96-4ce1-aebb-7fdd87598759" targetNamespace="http://schemas.microsoft.com/office/2006/metadata/properties" ma:root="true" ma:fieldsID="5626c528b301d54029674f8ede8c0ba1" ns2:_="" ns3:_="">
    <xsd:import namespace="6671df20-dc38-4107-a65d-f3d07074102d"/>
    <xsd:import namespace="032c9bd6-cb96-4ce1-aebb-7fdd875987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1df20-dc38-4107-a65d-f3d0707410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alises d’images" ma:readOnly="false" ma:fieldId="{5cf76f15-5ced-4ddc-b409-7134ff3c332f}" ma:taxonomyMulti="true" ma:sspId="d4d6e8d7-d045-43ad-a0ac-dddf63f0567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2c9bd6-cb96-4ce1-aebb-7fdd87598759"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19" nillable="true" ma:displayName="Taxonomy Catch All Column" ma:hidden="true" ma:list="{42d19c6f-6ad3-4e21-a61f-edbba0b7986a}" ma:internalName="TaxCatchAll" ma:showField="CatchAllData" ma:web="032c9bd6-cb96-4ce1-aebb-7fdd875987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71df20-dc38-4107-a65d-f3d07074102d">
      <Terms xmlns="http://schemas.microsoft.com/office/infopath/2007/PartnerControls"/>
    </lcf76f155ced4ddcb4097134ff3c332f>
    <TaxCatchAll xmlns="032c9bd6-cb96-4ce1-aebb-7fdd87598759" xsi:nil="true"/>
  </documentManagement>
</p:properties>
</file>

<file path=customXml/itemProps1.xml><?xml version="1.0" encoding="utf-8"?>
<ds:datastoreItem xmlns:ds="http://schemas.openxmlformats.org/officeDocument/2006/customXml" ds:itemID="{4A02D7FC-E0D0-49D2-92FD-1BE46299E86B}"/>
</file>

<file path=customXml/itemProps2.xml><?xml version="1.0" encoding="utf-8"?>
<ds:datastoreItem xmlns:ds="http://schemas.openxmlformats.org/officeDocument/2006/customXml" ds:itemID="{50F8E01F-BAD1-4A06-AE25-DCB809D1EF44}"/>
</file>

<file path=customXml/itemProps3.xml><?xml version="1.0" encoding="utf-8"?>
<ds:datastoreItem xmlns:ds="http://schemas.openxmlformats.org/officeDocument/2006/customXml" ds:itemID="{7984CE66-1C9A-43E3-B3B2-DFDF80900718}"/>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4</TotalTime>
  <Words>9276</Words>
  <Application>Microsoft Macintosh PowerPoint</Application>
  <PresentationFormat>Grand écran</PresentationFormat>
  <Paragraphs>908</Paragraphs>
  <Slides>55</Slides>
  <Notes>53</Notes>
  <HiddenSlides>0</HiddenSlides>
  <MMClips>0</MMClips>
  <ScaleCrop>false</ScaleCrop>
  <HeadingPairs>
    <vt:vector size="6" baseType="variant">
      <vt:variant>
        <vt:lpstr>Polices utilisées</vt:lpstr>
      </vt:variant>
      <vt:variant>
        <vt:i4>7</vt:i4>
      </vt:variant>
      <vt:variant>
        <vt:lpstr>Thème</vt:lpstr>
      </vt:variant>
      <vt:variant>
        <vt:i4>8</vt:i4>
      </vt:variant>
      <vt:variant>
        <vt:lpstr>Titres des diapositives</vt:lpstr>
      </vt:variant>
      <vt:variant>
        <vt:i4>55</vt:i4>
      </vt:variant>
    </vt:vector>
  </HeadingPairs>
  <TitlesOfParts>
    <vt:vector size="70" baseType="lpstr">
      <vt:lpstr>Arial</vt:lpstr>
      <vt:lpstr>Calibri</vt:lpstr>
      <vt:lpstr>Consolas</vt:lpstr>
      <vt:lpstr>Segoe UI</vt:lpstr>
      <vt:lpstr>Segoe UI Semibold</vt:lpstr>
      <vt:lpstr>Symbol</vt:lpstr>
      <vt:lpstr>Wingdings</vt:lpstr>
      <vt:lpstr>3_White Template</vt:lpstr>
      <vt:lpstr>Microsoft 365 PPT Template - 2018</vt:lpstr>
      <vt:lpstr>3_White Template</vt:lpstr>
      <vt:lpstr>4_White Template</vt:lpstr>
      <vt:lpstr>Light 16x9</vt:lpstr>
      <vt:lpstr>3_White Template</vt:lpstr>
      <vt:lpstr>6_White template</vt:lpstr>
      <vt:lpstr>White Template</vt:lpstr>
      <vt:lpstr>Bibliothèque de scénarios Copilot pour Microsoft 365  Démonstrations, cas d'utilisation, instructions et conseils sur les prompts</vt:lpstr>
      <vt:lpstr>Le rythme et le volume de travail ne cessent d'augmenter</vt:lpstr>
      <vt:lpstr>Copilot apporte l'IA à tous. Pour différents rôles comme...</vt:lpstr>
      <vt:lpstr>Cliquez sur le cas d'utilisation que vous souhaitez examiner</vt:lpstr>
      <vt:lpstr>Copilot pour Microsoft 365 L'IA pour les dirigeants</vt:lpstr>
      <vt:lpstr>Votre assistant IA personnel</vt:lpstr>
      <vt:lpstr>Préparer une allocution destinée à l'ensemble de l'entreprise</vt:lpstr>
      <vt:lpstr>Préparer une allocution destinée à l'ensemble de l'entreprise </vt:lpstr>
      <vt:lpstr>Un jour dans le quotidien d’un dirigeant</vt:lpstr>
      <vt:lpstr>Copilot pour Microsoft 365  L'IA pour les RH</vt:lpstr>
      <vt:lpstr>Bannissez les tâches inutiles</vt:lpstr>
      <vt:lpstr>Processus de recrutement optimisé par Copilot pour Microsoft 365</vt:lpstr>
      <vt:lpstr>Processus de recrutement optimisé par Copilot pour  Microsoft 365</vt:lpstr>
      <vt:lpstr>Un jour dans le quotidien d'un Directeur des ressources humaines </vt:lpstr>
      <vt:lpstr>Copilot pour Microsoft 365 L'IA pour les opérations</vt:lpstr>
      <vt:lpstr>Capturez les mesures à prendre pour assurer le bon fonctionnement des opérations</vt:lpstr>
      <vt:lpstr>Résoudre un problème de production avec Copilot pour Microsoft 365</vt:lpstr>
      <vt:lpstr>Résoudre un problème de production avec Copilot pour Microsoft 365</vt:lpstr>
      <vt:lpstr>Un jour dans le quotidien d'une Directrice des opérations</vt:lpstr>
      <vt:lpstr>Copilot pour Microsoft 365 L'IA pour les ventes</vt:lpstr>
      <vt:lpstr>Offrir à l'équipe commerciale un assistant IA</vt:lpstr>
      <vt:lpstr>Proposer des présentations commerciales de meilleure qualité avec un assistant IA</vt:lpstr>
      <vt:lpstr>Proposer des présentations commerciales de meilleure qualité avec un assistant IA </vt:lpstr>
      <vt:lpstr>Un jour dans le quotidien d'une chef de vente</vt:lpstr>
      <vt:lpstr>Copilot pour Microsoft 365  L'IA pour le marketing</vt:lpstr>
      <vt:lpstr>Personne n'a besoin de partir de zéro</vt:lpstr>
      <vt:lpstr>Créer un argumentaire marketing en un temps record</vt:lpstr>
      <vt:lpstr>Créer un argumentaire marketing en un temps record </vt:lpstr>
      <vt:lpstr>Un jour dans le quotidien d'un directeur marketing</vt:lpstr>
      <vt:lpstr>Copilot pour Microsoft 365 L'IA pour la finance</vt:lpstr>
      <vt:lpstr>Rationaliser les décisions financières</vt:lpstr>
      <vt:lpstr>Réaliser une acquisition avec Copilot pour Microsoft 365</vt:lpstr>
      <vt:lpstr>Réaliser une acquisition avec Copilot pour Microsoft 365</vt:lpstr>
      <vt:lpstr>Une journée dans la vie d'une analyste financière</vt:lpstr>
      <vt:lpstr>Copilot pour Microsoft 365 L'IA pour l'informatique</vt:lpstr>
      <vt:lpstr>Capturez les mesures à prendre pour assurer le bon fonctionnement des opérations </vt:lpstr>
      <vt:lpstr>Déployer une mise à jour critique avec Copilot pour Microsoft 365</vt:lpstr>
      <vt:lpstr>Déployer une mise à jour critique avec Copilot pour Microsoft 365</vt:lpstr>
      <vt:lpstr>Un jour dans le quotidien d'un administrateur informatique</vt:lpstr>
      <vt:lpstr>Découvrez comment fonctionnent les applications - Cliquez sur l'icône pour voir une démo</vt:lpstr>
      <vt:lpstr>Apprenez à prompter avec Copilot pour Microsoft 365</vt:lpstr>
      <vt:lpstr>Utilisation : Copilot dans PowerPoint Notez que les invites affichées peuvent varier</vt:lpstr>
      <vt:lpstr>Vous trouverez d'autres invites PowerPoint à tester dans Copilot Lab</vt:lpstr>
      <vt:lpstr>Utilisation : Copilot dans Word dans le document Notez que les invites affichées peuvent varier</vt:lpstr>
      <vt:lpstr>Utilisation : Copilot dans Word dans le volet de conversation Copilot Notez que les invites affichées peuvent varier</vt:lpstr>
      <vt:lpstr>Vous trouverez d'autres invites Word à tester dans  Copilot Lab</vt:lpstr>
      <vt:lpstr>Utilisation : Copilot dans Teams pour les conversations Notez que les invites affichées peuvent varier</vt:lpstr>
      <vt:lpstr>Utilisation : Copilot dans Teams pendant une réunion Notez que les invites affichées peuvent varier</vt:lpstr>
      <vt:lpstr>Utilisation : Copilot dans Teams après une réunion Notez que les invites affichées peuvent varier</vt:lpstr>
      <vt:lpstr>Vous trouverez d'autres invites Teams à tester dans  Copilot Lab</vt:lpstr>
      <vt:lpstr>Utilisation : Copilot dans Microsoft 365 Chat Notez que les invites affichées peuvent varier</vt:lpstr>
      <vt:lpstr>Vous trouverez d'autres invites Microsoft 365 Chat dans Copilot Lab</vt:lpstr>
      <vt:lpstr>Utilisation : Copilot dans Outlook Notez que les invites affichées peuvent varier</vt:lpstr>
      <vt:lpstr>Utilisation : Copilot dans Excel Notez que les invites affichées peuvent varier</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chrystel ramirez</dc:creator>
  <cp:lastModifiedBy>Nathalie BELVAL</cp:lastModifiedBy>
  <cp:revision>195</cp:revision>
  <dcterms:created xsi:type="dcterms:W3CDTF">2023-10-16T18:30:37Z</dcterms:created>
  <dcterms:modified xsi:type="dcterms:W3CDTF">2023-12-08T10:13:22Z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0x010100D7770249F034574883EA42FEC657EB81</vt:lpwstr>
  </property>
</Properties>
</file>